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CC"/>
    <a:srgbClr val="66FFFF"/>
    <a:srgbClr val="FFFF99"/>
    <a:srgbClr val="FFFF00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302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121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26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5" Type="http://schemas.microsoft.com/office/2007/relationships/hdphoto" Target="../media/hdphoto1.wdp"/><Relationship Id="rId10" Type="http://schemas.openxmlformats.org/officeDocument/2006/relationships/image" Target="../media/image5.wmf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3.jpeg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12" Type="http://schemas.microsoft.com/office/2007/relationships/hdphoto" Target="../media/hdphoto1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19.png"/><Relationship Id="rId5" Type="http://schemas.openxmlformats.org/officeDocument/2006/relationships/image" Target="../media/image16.jpe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18.png"/><Relationship Id="rId14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26.png"/><Relationship Id="rId18" Type="http://schemas.microsoft.com/office/2007/relationships/hdphoto" Target="../media/hdphoto26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23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24.png"/><Relationship Id="rId14" Type="http://schemas.microsoft.com/office/2007/relationships/hdphoto" Target="../media/hdphoto2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0.png"/><Relationship Id="rId10" Type="http://schemas.microsoft.com/office/2007/relationships/hdphoto" Target="../media/hdphoto29.wdp"/><Relationship Id="rId4" Type="http://schemas.microsoft.com/office/2007/relationships/hdphoto" Target="../media/hdphoto27.wdp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://hubblesite.org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30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3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08" y="492443"/>
            <a:ext cx="4104456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123.1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</a:t>
            </a:r>
            <a:r>
              <a:rPr lang="cs-CZ" sz="1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527947"/>
            <a:ext cx="9144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Mgr. Dana </a:t>
            </a:r>
            <a:r>
              <a:rPr lang="cs-CZ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Krenková</a:t>
            </a:r>
            <a:endParaRPr lang="cs-CZ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71" y="4558724"/>
            <a:ext cx="3029719" cy="5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827584" y="555526"/>
            <a:ext cx="5544616" cy="4770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Dopravní výchova – dopravní značky</a:t>
            </a:r>
          </a:p>
        </p:txBody>
      </p:sp>
      <p:sp>
        <p:nvSpPr>
          <p:cNvPr id="4" name="Ovál 3"/>
          <p:cNvSpPr/>
          <p:nvPr/>
        </p:nvSpPr>
        <p:spPr>
          <a:xfrm>
            <a:off x="2051720" y="1203598"/>
            <a:ext cx="4070151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Zakroužkuj dopravní značky.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9" b="35570" l="30401" r="44766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20545" r="55240" b="64003"/>
          <a:stretch/>
        </p:blipFill>
        <p:spPr>
          <a:xfrm>
            <a:off x="414053" y="1779662"/>
            <a:ext cx="936104" cy="13876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21" b="51981" l="48664" r="72606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63" t="36759" r="27930" b="47479"/>
          <a:stretch/>
        </p:blipFill>
        <p:spPr>
          <a:xfrm>
            <a:off x="6444208" y="1553167"/>
            <a:ext cx="1008112" cy="9390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4" b="20049" l="26615" r="48664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4" t="3333" r="51785" b="79925"/>
          <a:stretch/>
        </p:blipFill>
        <p:spPr>
          <a:xfrm>
            <a:off x="3614364" y="2321629"/>
            <a:ext cx="988121" cy="1076306"/>
          </a:xfrm>
          <a:prstGeom prst="rect">
            <a:avLst/>
          </a:prstGeom>
        </p:spPr>
      </p:pic>
      <p:pic>
        <p:nvPicPr>
          <p:cNvPr id="1026" name="Picture 2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52" y="3003798"/>
            <a:ext cx="1421437" cy="104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00" t="12592" r="3209" b="76600"/>
          <a:stretch/>
        </p:blipFill>
        <p:spPr>
          <a:xfrm>
            <a:off x="1907704" y="3065108"/>
            <a:ext cx="1031345" cy="926021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  <a:endParaRPr lang="cs-CZ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81420"/>
              </p:ext>
            </p:extLst>
          </p:nvPr>
        </p:nvGraphicFramePr>
        <p:xfrm>
          <a:off x="1043608" y="1275606"/>
          <a:ext cx="7272808" cy="324997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07305"/>
                <a:gridCol w="5365503"/>
              </a:tblGrid>
              <a:tr h="545574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Mgr.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Dana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Krenková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Období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12/2011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3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Klíčová slova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Dopravní značky informativní, příkazové, zákazové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 výstražné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802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Anotace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Prezentace popisující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význam dopravních značek a jejich funkci v dopravě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20151" y="498603"/>
            <a:ext cx="2916832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123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.10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Anotace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58822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123.2  Co už víš?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7" t="51400" r="12038" b="33229"/>
          <a:stretch/>
        </p:blipFill>
        <p:spPr>
          <a:xfrm>
            <a:off x="4598268" y="2371441"/>
            <a:ext cx="3630212" cy="9535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3" t="76666" r="13588" b="7407"/>
          <a:stretch/>
        </p:blipFill>
        <p:spPr>
          <a:xfrm>
            <a:off x="7005338" y="3921992"/>
            <a:ext cx="1872208" cy="10879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73" t="12967" r="4310" b="75971"/>
          <a:stretch/>
        </p:blipFill>
        <p:spPr>
          <a:xfrm>
            <a:off x="1835696" y="1962148"/>
            <a:ext cx="1233612" cy="1083689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11" t="12707" r="44398" b="76156"/>
          <a:stretch/>
        </p:blipFill>
        <p:spPr>
          <a:xfrm>
            <a:off x="340358" y="1962147"/>
            <a:ext cx="1243464" cy="1083690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477" b="53554" l="19208" r="8139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46852" r="18623" b="46852"/>
          <a:stretch/>
        </p:blipFill>
        <p:spPr>
          <a:xfrm>
            <a:off x="283916" y="3090454"/>
            <a:ext cx="3103559" cy="4689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54" b="52666" l="58343" r="8247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80" t="46666" r="17797" b="46667"/>
          <a:stretch/>
        </p:blipFill>
        <p:spPr>
          <a:xfrm>
            <a:off x="1547664" y="3045837"/>
            <a:ext cx="1488579" cy="55821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5496" y="1345704"/>
            <a:ext cx="316835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ervená - stůj!        zelená – jdi!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395536" y="3921992"/>
            <a:ext cx="122413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2015716" y="3921992"/>
            <a:ext cx="792088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3387475" y="627534"/>
            <a:ext cx="5649021" cy="57415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Provoz na křižovatce může být řízen světelnými signály.</a:t>
            </a:r>
          </a:p>
        </p:txBody>
      </p:sp>
      <p:sp>
        <p:nvSpPr>
          <p:cNvPr id="23" name="Ovál 22"/>
          <p:cNvSpPr/>
          <p:nvPr/>
        </p:nvSpPr>
        <p:spPr>
          <a:xfrm>
            <a:off x="4644008" y="1345704"/>
            <a:ext cx="3672408" cy="904504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Vysvětli, co znamenají rozsvícená světla na semaforech.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3419447" y="3519030"/>
            <a:ext cx="3560789" cy="1490868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Víš, že: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cs-CZ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větelné signály mají přednost před dopravními značkami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cs-CZ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sou-li signály ve tvaru šipek, platí vždy jen pro směr nebo směry, kterými ukazují</a:t>
            </a:r>
            <a:endParaRPr lang="cs-CZ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804248" cy="594066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123.3  Jaké si řekneme nové termíny a názvy?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" r="3913" b="33667"/>
          <a:stretch/>
        </p:blipFill>
        <p:spPr>
          <a:xfrm>
            <a:off x="4572000" y="1076985"/>
            <a:ext cx="3928472" cy="39976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926" r="24885" b="5186"/>
          <a:stretch/>
        </p:blipFill>
        <p:spPr>
          <a:xfrm>
            <a:off x="836588" y="3391663"/>
            <a:ext cx="1067941" cy="17175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1" t="66296" r="4948" b="20000"/>
          <a:stretch/>
        </p:blipFill>
        <p:spPr>
          <a:xfrm>
            <a:off x="2555776" y="3374486"/>
            <a:ext cx="864096" cy="87593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71600" y="1275606"/>
            <a:ext cx="2592288" cy="156247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Dopravní značky jsou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ýstražné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ákazové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říkazové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informativní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6588" y="3075806"/>
            <a:ext cx="3087340" cy="29238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cs-CZ" sz="13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1300" b="1" dirty="0" smtClean="0">
                <a:latin typeface="Times New Roman" pitchFamily="18" charset="0"/>
                <a:cs typeface="Times New Roman" pitchFamily="18" charset="0"/>
              </a:rPr>
              <a:t>říkazové  </a:t>
            </a:r>
            <a:r>
              <a:rPr lang="cs-CZ" sz="1300" b="1" dirty="0" smtClean="0"/>
              <a:t>                            </a:t>
            </a:r>
            <a:r>
              <a:rPr lang="cs-CZ" sz="1300" b="1" dirty="0" smtClean="0">
                <a:latin typeface="Times New Roman" pitchFamily="18" charset="0"/>
                <a:cs typeface="Times New Roman" pitchFamily="18" charset="0"/>
              </a:rPr>
              <a:t>informativní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123.4  Co si řekneme nového?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7308304" y="20676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/>
          <p:cNvSpPr/>
          <p:nvPr/>
        </p:nvSpPr>
        <p:spPr>
          <a:xfrm>
            <a:off x="107504" y="1095586"/>
            <a:ext cx="5364088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Které značky označují hlavní silnici a  které vedlejší silnici?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" t="12743" r="2318" b="70335"/>
          <a:stretch/>
        </p:blipFill>
        <p:spPr>
          <a:xfrm>
            <a:off x="5724128" y="967953"/>
            <a:ext cx="2977980" cy="771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11296" r="5428" b="44259"/>
          <a:stretch/>
        </p:blipFill>
        <p:spPr>
          <a:xfrm>
            <a:off x="176269" y="1917577"/>
            <a:ext cx="4395731" cy="3139808"/>
          </a:xfrm>
          <a:prstGeom prst="round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9" b="21019" l="3452" r="27283"/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8" t="3333" r="72701" b="78700"/>
          <a:stretch/>
        </p:blipFill>
        <p:spPr>
          <a:xfrm>
            <a:off x="4932040" y="2787772"/>
            <a:ext cx="970779" cy="10350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34" b="20049" l="26949" r="48218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7" t="3334" r="51982" b="80014"/>
          <a:stretch/>
        </p:blipFill>
        <p:spPr>
          <a:xfrm>
            <a:off x="7998883" y="2827690"/>
            <a:ext cx="918532" cy="99510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019" b="35570" l="2116" r="2951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" t="21301" r="70660" b="64074"/>
          <a:stretch/>
        </p:blipFill>
        <p:spPr>
          <a:xfrm>
            <a:off x="7778531" y="4049849"/>
            <a:ext cx="1452765" cy="10810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142" b="69038" l="4343" r="26949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3" t="52037" r="72956" b="30555"/>
          <a:stretch/>
        </p:blipFill>
        <p:spPr>
          <a:xfrm>
            <a:off x="4976659" y="3965030"/>
            <a:ext cx="989865" cy="1045475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>
            <a:off x="5617988" y="1845570"/>
            <a:ext cx="2484926" cy="942204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Spoj název značky s obrázkem 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902819" y="2865898"/>
            <a:ext cx="1981549" cy="1944217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tezka pro chodce</a:t>
            </a:r>
          </a:p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tezka pro cyklisty</a:t>
            </a:r>
          </a:p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bytná zóna</a:t>
            </a:r>
          </a:p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ákaz vstupu chodců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010" y="492443"/>
            <a:ext cx="399695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123.5  Procvičení a příklady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ál 3"/>
          <p:cNvSpPr/>
          <p:nvPr/>
        </p:nvSpPr>
        <p:spPr>
          <a:xfrm>
            <a:off x="107504" y="1143430"/>
            <a:ext cx="3528392" cy="709228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Dopiš název dopravní značky.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81" b="85368" l="4343" r="27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t="69074" r="72956" b="14445"/>
          <a:stretch/>
        </p:blipFill>
        <p:spPr>
          <a:xfrm>
            <a:off x="0" y="1902993"/>
            <a:ext cx="715013" cy="7486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38" b="35732" l="1448" r="27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" t="20601" r="71936" b="64259"/>
          <a:stretch/>
        </p:blipFill>
        <p:spPr>
          <a:xfrm>
            <a:off x="-88516" y="2638545"/>
            <a:ext cx="1013512" cy="8044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466" b="68795" l="48441" r="720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59" t="52222" r="27299" b="30741"/>
          <a:stretch/>
        </p:blipFill>
        <p:spPr>
          <a:xfrm>
            <a:off x="4585" y="3579862"/>
            <a:ext cx="801799" cy="760468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>
          <a:xfrm>
            <a:off x="715013" y="2277324"/>
            <a:ext cx="198497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878392" y="3056177"/>
            <a:ext cx="194421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806384" y="3960096"/>
            <a:ext cx="2016224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612344" y="950580"/>
            <a:ext cx="3396977" cy="547464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Podtrhni správné slovo.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252987" y="1852658"/>
            <a:ext cx="5891014" cy="138499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Na kole pojedu/nepojedu po cestě tam, kde je tato značka.</a:t>
            </a:r>
          </a:p>
          <a:p>
            <a:pPr algn="ctr"/>
            <a:endParaRPr lang="cs-CZ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Na stezce mohu/nemohu jet na kole a bruslích. Jako chodec ji nesmím/smím přejít.</a:t>
            </a:r>
          </a:p>
          <a:p>
            <a:pPr algn="ctr"/>
            <a:endParaRPr lang="cs-CZ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1400" dirty="0" smtClean="0">
                <a:latin typeface="Times New Roman" pitchFamily="18" charset="0"/>
                <a:cs typeface="Times New Roman" pitchFamily="18" charset="0"/>
              </a:rPr>
              <a:t>Vozidla mohou/nemohou jet jen vpravo.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981" b="70170" l="26503" r="502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9" t="51874" r="50000" b="30400"/>
          <a:stretch/>
        </p:blipFill>
        <p:spPr>
          <a:xfrm>
            <a:off x="3394191" y="1568447"/>
            <a:ext cx="715487" cy="75258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3" b="20049" l="2539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32" t="3333" r="50000" b="79815"/>
          <a:stretch/>
        </p:blipFill>
        <p:spPr>
          <a:xfrm>
            <a:off x="2699984" y="2067694"/>
            <a:ext cx="774635" cy="71726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553" b="85530" l="27060" r="49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9" t="68148" r="50000" b="14074"/>
          <a:stretch/>
        </p:blipFill>
        <p:spPr>
          <a:xfrm>
            <a:off x="4078564" y="2656135"/>
            <a:ext cx="675783" cy="712915"/>
          </a:xfrm>
          <a:prstGeom prst="rect">
            <a:avLst/>
          </a:prstGeom>
        </p:spPr>
      </p:pic>
      <p:sp>
        <p:nvSpPr>
          <p:cNvPr id="20" name="Ovál 19"/>
          <p:cNvSpPr/>
          <p:nvPr/>
        </p:nvSpPr>
        <p:spPr>
          <a:xfrm>
            <a:off x="4078584" y="3369050"/>
            <a:ext cx="4464496" cy="770384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Vysvětli, co znamená tato dopravní značka.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217" b="52546" l="47439" r="717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1" t="36020" r="27554" b="47186"/>
          <a:stretch/>
        </p:blipFill>
        <p:spPr>
          <a:xfrm>
            <a:off x="5271448" y="4241930"/>
            <a:ext cx="847105" cy="78936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268" b="51172" l="70713" r="934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66" t="37400" r="6445" b="48702"/>
          <a:stretch/>
        </p:blipFill>
        <p:spPr>
          <a:xfrm>
            <a:off x="6552690" y="4340330"/>
            <a:ext cx="701667" cy="616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123.6  Něco navíc pro šikovné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90" t="50000" r="9960" b="29825"/>
          <a:stretch/>
        </p:blipFill>
        <p:spPr>
          <a:xfrm>
            <a:off x="5364088" y="2627087"/>
            <a:ext cx="3468527" cy="23710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42" b="34519" l="111" r="3029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3" t="26740" r="88840" b="68850"/>
          <a:stretch/>
        </p:blipFill>
        <p:spPr>
          <a:xfrm>
            <a:off x="169813" y="4243507"/>
            <a:ext cx="504056" cy="7242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25015" r="83824" b="71852"/>
          <a:stretch/>
        </p:blipFill>
        <p:spPr>
          <a:xfrm>
            <a:off x="158360" y="3372585"/>
            <a:ext cx="733425" cy="723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24814" r="76017" b="70927"/>
          <a:stretch/>
        </p:blipFill>
        <p:spPr>
          <a:xfrm>
            <a:off x="3633557" y="3372585"/>
            <a:ext cx="810147" cy="6010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1" t="28777" r="82512" b="68528"/>
          <a:stretch/>
        </p:blipFill>
        <p:spPr>
          <a:xfrm>
            <a:off x="3634695" y="4227934"/>
            <a:ext cx="807870" cy="6480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9" b="36217" l="4232" r="2784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8" t="21111" r="72165" b="63634"/>
          <a:stretch/>
        </p:blipFill>
        <p:spPr>
          <a:xfrm>
            <a:off x="891785" y="2858101"/>
            <a:ext cx="2880320" cy="254867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187624" y="3287142"/>
            <a:ext cx="2160240" cy="15579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592767" y="638323"/>
            <a:ext cx="2371328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Obytná zóna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ál 10"/>
          <p:cNvSpPr/>
          <p:nvPr/>
        </p:nvSpPr>
        <p:spPr>
          <a:xfrm>
            <a:off x="138194" y="1005219"/>
            <a:ext cx="5096786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Zde si můžeš hrát na chodníku</a:t>
            </a:r>
          </a:p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 silnici. Vozidla tudy mohou projíždět, ale velmi pomalu a obezřetně. Podle obrázku řekni, co všechno zde můžeš dělat. Dokresli značku obytné zóny. Kam patří který symbol? 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5391640" y="1203598"/>
            <a:ext cx="348992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Šipkou naznač, kam na fotografii značka patří.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93" b="34600" l="4009" r="27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5" t="21826" r="72226" b="65462"/>
          <a:stretch/>
        </p:blipFill>
        <p:spPr>
          <a:xfrm>
            <a:off x="5417452" y="2055617"/>
            <a:ext cx="721957" cy="544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354" y="492443"/>
            <a:ext cx="1787341" cy="594066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123.7  CLIL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>
            <a:hlinkClick r:id="rId3"/>
          </p:cNvPr>
          <p:cNvSpPr txBox="1"/>
          <p:nvPr/>
        </p:nvSpPr>
        <p:spPr>
          <a:xfrm>
            <a:off x="6516216" y="38678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 smtClean="0"/>
          </a:p>
          <a:p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79" b="68281" l="7658" r="20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9" t="50000" r="79698" b="31667"/>
          <a:stretch/>
        </p:blipFill>
        <p:spPr>
          <a:xfrm>
            <a:off x="251518" y="2024395"/>
            <a:ext cx="864097" cy="17458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18" b="67232" l="20158" r="3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1" t="50000" r="63170" b="32593"/>
          <a:stretch/>
        </p:blipFill>
        <p:spPr>
          <a:xfrm>
            <a:off x="1834581" y="1990079"/>
            <a:ext cx="1152128" cy="17190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960" b="68362" l="35586" r="50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39" t="50000" r="50000" b="31481"/>
          <a:stretch/>
        </p:blipFill>
        <p:spPr>
          <a:xfrm>
            <a:off x="3582540" y="1979413"/>
            <a:ext cx="989460" cy="1766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2037" r="4343" b="14259"/>
          <a:stretch/>
        </p:blipFill>
        <p:spPr>
          <a:xfrm>
            <a:off x="5907260" y="1923678"/>
            <a:ext cx="2211088" cy="277614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394434" y="782402"/>
            <a:ext cx="3236740" cy="69837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raffic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signs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ál 7"/>
          <p:cNvSpPr/>
          <p:nvPr/>
        </p:nvSpPr>
        <p:spPr>
          <a:xfrm>
            <a:off x="1053902" y="1131590"/>
            <a:ext cx="2517600" cy="553044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traffic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lights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ál 8"/>
          <p:cNvSpPr/>
          <p:nvPr/>
        </p:nvSpPr>
        <p:spPr>
          <a:xfrm>
            <a:off x="61376" y="3955542"/>
            <a:ext cx="1198256" cy="61072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reen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ál 9"/>
          <p:cNvSpPr/>
          <p:nvPr/>
        </p:nvSpPr>
        <p:spPr>
          <a:xfrm>
            <a:off x="1779539" y="3960752"/>
            <a:ext cx="1262212" cy="61072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3571502" y="3955542"/>
            <a:ext cx="1080120" cy="61072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151" y="498603"/>
            <a:ext cx="291683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123.8  Test znalostí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364691" y="120359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Správné odpovědi:</a:t>
            </a:r>
            <a:endParaRPr lang="cs-CZ" sz="1400" b="1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436451"/>
              </p:ext>
            </p:extLst>
          </p:nvPr>
        </p:nvGraphicFramePr>
        <p:xfrm>
          <a:off x="179510" y="987574"/>
          <a:ext cx="7185180" cy="414528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592590"/>
                <a:gridCol w="3592590"/>
              </a:tblGrid>
              <a:tr h="1514286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   Tato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dopravní značka se nazývá: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Dej přednost v jízdě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Zákaz vstupu chodců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Zákaz vjezdu jízdních kol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Stůj, dej přednost v jízdě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endParaRPr lang="cs-CZ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Dopravní značka „Přikázaný směr jízdy“ je ukryta pod písmenem: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a)                           c)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cs-CZ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                          d)</a:t>
                      </a:r>
                      <a:endParaRPr lang="cs-CZ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446154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Dopravní značky jsou: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výstražné, zákazové, příkazové, informativní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vystrašené, zákazové, příkazové, informativní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výstražné, zakázané, příkazové, informativní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výstražné, zákazové, přikázané, informativní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   „Dej přednost v jízdě“ je značka: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výstražná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zákazová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příkazová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informativní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cs-CZ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7976759" y="1511375"/>
            <a:ext cx="504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d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c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  <a:endParaRPr lang="cs-CZ" sz="1400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458" b="94745" l="58797" r="76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19" t="82362" r="24263" b="5371"/>
          <a:stretch/>
        </p:blipFill>
        <p:spPr>
          <a:xfrm>
            <a:off x="3194826" y="1347614"/>
            <a:ext cx="529793" cy="5040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0" b="15926" l="40409" r="58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1" t="2778" r="42201" b="84074"/>
          <a:stretch/>
        </p:blipFill>
        <p:spPr>
          <a:xfrm>
            <a:off x="4141697" y="1511375"/>
            <a:ext cx="430303" cy="4700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49" b="28941" l="58797" r="76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9" t="16297" r="23644" b="71138"/>
          <a:stretch/>
        </p:blipFill>
        <p:spPr>
          <a:xfrm>
            <a:off x="4108428" y="1981398"/>
            <a:ext cx="535579" cy="5191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30" b="29264" l="76277" r="935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6" t="16297" r="5286" b="70615"/>
          <a:stretch/>
        </p:blipFill>
        <p:spPr>
          <a:xfrm>
            <a:off x="5796136" y="1464304"/>
            <a:ext cx="587973" cy="5936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58" b="94099" l="40636" r="57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81" t="82363" r="41421" b="5370"/>
          <a:stretch/>
        </p:blipFill>
        <p:spPr>
          <a:xfrm>
            <a:off x="5833993" y="1983996"/>
            <a:ext cx="550116" cy="52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492444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123.9  Zdroje</a:t>
            </a:r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cs-CZ" sz="25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2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Dopravní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výchova pro 1. a 2. ročník základní školy - BESIP,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MINISTERSTVO DOPRAVY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Dopravní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výchova chodec pro 3. ročník ZŠ - BESIP, MINISTERSTVO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DOPRAVY</a:t>
            </a:r>
          </a:p>
          <a:p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Neboj se silnice - BESIP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759</Words>
  <Application>Microsoft Office PowerPoint</Application>
  <PresentationFormat>Předvádění na obrazovce (16:9)</PresentationFormat>
  <Paragraphs>117</Paragraphs>
  <Slides>10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123.1 </vt:lpstr>
      <vt:lpstr>123.2  Co už víš? </vt:lpstr>
      <vt:lpstr>123.3  Jaké si řekneme nové termíny a názvy?</vt:lpstr>
      <vt:lpstr>123.4  Co si řekneme nového?</vt:lpstr>
      <vt:lpstr>123.5  Procvičení a příklady</vt:lpstr>
      <vt:lpstr>123.6  Něco navíc pro šikovné</vt:lpstr>
      <vt:lpstr>123.7  CLIL</vt:lpstr>
      <vt:lpstr>123.8  Test znalostí</vt:lpstr>
      <vt:lpstr>Prezentace aplikace PowerPoint</vt:lpstr>
      <vt:lpstr>Prezentace aplikace PowerPoint</vt:lpstr>
    </vt:vector>
  </TitlesOfParts>
  <Company>Základní škla Děčín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hercogova</cp:lastModifiedBy>
  <cp:revision>206</cp:revision>
  <dcterms:created xsi:type="dcterms:W3CDTF">2010-10-18T18:21:56Z</dcterms:created>
  <dcterms:modified xsi:type="dcterms:W3CDTF">2011-12-28T22:51:11Z</dcterms:modified>
</cp:coreProperties>
</file>