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FF"/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05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8.pn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microsoft.com/office/2007/relationships/hdphoto" Target="../media/hdphoto12.wdp"/><Relationship Id="rId2" Type="http://schemas.openxmlformats.org/officeDocument/2006/relationships/notesSlide" Target="../notesSlides/notesSlide3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5" Type="http://schemas.openxmlformats.org/officeDocument/2006/relationships/image" Target="../media/image19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6.jpeg"/><Relationship Id="rId1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2.jpeg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hubblesite.org/" TargetMode="External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wmf"/><Relationship Id="rId11" Type="http://schemas.microsoft.com/office/2007/relationships/hdphoto" Target="../media/hdphoto19.wdp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image" Target="../media/image24.jpeg"/><Relationship Id="rId9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08" y="492443"/>
            <a:ext cx="4978540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122.1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</a:t>
            </a:r>
            <a:r>
              <a:rPr lang="cs-CZ" sz="1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Dana </a:t>
            </a:r>
            <a:r>
              <a:rPr lang="cs-CZ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Krenková</a:t>
            </a:r>
            <a:endParaRPr lang="cs-CZ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1" y="4558724"/>
            <a:ext cx="3029719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971600" y="555526"/>
            <a:ext cx="4104456" cy="4770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Dopravní výchova - cyklista</a:t>
            </a:r>
          </a:p>
        </p:txBody>
      </p:sp>
      <p:sp>
        <p:nvSpPr>
          <p:cNvPr id="4" name="Ovál 3"/>
          <p:cNvSpPr/>
          <p:nvPr/>
        </p:nvSpPr>
        <p:spPr>
          <a:xfrm>
            <a:off x="4552578" y="1191956"/>
            <a:ext cx="216024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Kdo z nich je cyklista?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8" t="14211" r="11499" b="68062"/>
          <a:stretch/>
        </p:blipFill>
        <p:spPr>
          <a:xfrm>
            <a:off x="520130" y="1061790"/>
            <a:ext cx="1263061" cy="1434456"/>
          </a:xfrm>
          <a:prstGeom prst="round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25" t="10370" r="10641" b="66482"/>
          <a:stretch/>
        </p:blipFill>
        <p:spPr>
          <a:xfrm>
            <a:off x="2771800" y="1262119"/>
            <a:ext cx="1054636" cy="1772838"/>
          </a:xfrm>
          <a:prstGeom prst="round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68" t="16206" r="18136" b="63867"/>
          <a:stretch/>
        </p:blipFill>
        <p:spPr>
          <a:xfrm>
            <a:off x="1331640" y="2727911"/>
            <a:ext cx="1152128" cy="1613737"/>
          </a:xfrm>
          <a:prstGeom prst="round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" t="40506" r="67415" b="41374"/>
          <a:stretch/>
        </p:blipFill>
        <p:spPr>
          <a:xfrm>
            <a:off x="4139952" y="2614635"/>
            <a:ext cx="1872208" cy="1648357"/>
          </a:xfrm>
          <a:prstGeom prst="round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63893" r="10264" b="14529"/>
          <a:stretch/>
        </p:blipFill>
        <p:spPr>
          <a:xfrm>
            <a:off x="7308304" y="830126"/>
            <a:ext cx="1087651" cy="1897785"/>
          </a:xfrm>
          <a:prstGeom prst="roundRect">
            <a:avLst/>
          </a:prstGeom>
        </p:spPr>
      </p:pic>
      <p:pic>
        <p:nvPicPr>
          <p:cNvPr id="1026" name="Picture 2" descr="C:\Users\krenkova\AppData\Local\Microsoft\Windows\Temporary Internet Files\Content.IE5\FIQWKW65\MC900319028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52" y="3201370"/>
            <a:ext cx="1911156" cy="11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Elektronická  učebnice - </a:t>
            </a: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stupeň                      </a:t>
            </a:r>
            <a:r>
              <a:rPr lang="cs-CZ" sz="1000" dirty="0" smtClean="0"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</a:t>
            </a:r>
            <a:r>
              <a:rPr lang="cs-CZ" sz="1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Svět kolem nás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239378"/>
              </p:ext>
            </p:extLst>
          </p:nvPr>
        </p:nvGraphicFramePr>
        <p:xfrm>
          <a:off x="1043608" y="1275606"/>
          <a:ext cx="7272808" cy="31630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Dana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Krenková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12/2011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3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Odrazka, brzda, svítilna, pedál, zvonek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základní vybavení a doplňky jízdního kola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20151" y="498603"/>
            <a:ext cx="2916832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.10 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58822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122.2  Co 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483768" y="789087"/>
            <a:ext cx="5832648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kterém obrázku se cyklista chová správně? Vysvětli.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0" b="63945" l="9342" r="4028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2" t="39253" r="59649" b="36043"/>
          <a:stretch/>
        </p:blipFill>
        <p:spPr>
          <a:xfrm>
            <a:off x="1043608" y="1635646"/>
            <a:ext cx="2452067" cy="2664043"/>
          </a:xfrm>
          <a:prstGeom prst="round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0" b="37753" l="60022" r="91871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24" t="14658" r="7981" b="61969"/>
          <a:stretch/>
        </p:blipFill>
        <p:spPr>
          <a:xfrm>
            <a:off x="5508104" y="1635646"/>
            <a:ext cx="2639194" cy="2664043"/>
          </a:xfrm>
          <a:prstGeom prst="roundRect">
            <a:avLst/>
          </a:prstGeom>
          <a:ln>
            <a:noFill/>
          </a:ln>
        </p:spPr>
      </p:pic>
      <p:pic>
        <p:nvPicPr>
          <p:cNvPr id="1026" name="Picture 2" descr="C:\Users\krenkova\AppData\Local\Microsoft\Windows\Temporary Internet Files\Content.IE5\YD097AN7\MC90005399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0363"/>
            <a:ext cx="907085" cy="9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renkova\AppData\Local\Microsoft\Windows\Temporary Internet Files\Content.IE5\FIQWKW65\MC900355345[2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5" y="3507854"/>
            <a:ext cx="893595" cy="11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renkova\AppData\Local\Microsoft\Windows\Temporary Internet Files\Content.IE5\N323HCUD\MC900378797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243740"/>
            <a:ext cx="1128595" cy="7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660232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122.3 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3511813" y="1082291"/>
            <a:ext cx="1858304" cy="360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adní brzdy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539552" y="3019191"/>
            <a:ext cx="1828217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zvonek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215057" y="4199592"/>
            <a:ext cx="1828216" cy="3960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řední brzdy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743814" y="1686136"/>
            <a:ext cx="1800200" cy="41320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řední odrazka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6660232" y="1834326"/>
            <a:ext cx="2160240" cy="4367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adní odrazka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5944317" y="4199592"/>
            <a:ext cx="2088232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edály a odrazky pedálů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6769546" y="2979181"/>
            <a:ext cx="2088232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adní svítilna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8443" r="80313" b="71016"/>
          <a:stretch/>
        </p:blipFill>
        <p:spPr>
          <a:xfrm>
            <a:off x="5154657" y="2979181"/>
            <a:ext cx="853311" cy="927935"/>
          </a:xfrm>
          <a:prstGeom prst="round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0" t="12764" r="62474" b="75360"/>
          <a:stretch/>
        </p:blipFill>
        <p:spPr>
          <a:xfrm>
            <a:off x="4644641" y="4041650"/>
            <a:ext cx="936671" cy="954017"/>
          </a:xfrm>
          <a:prstGeom prst="round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35" t="13953" r="29639" b="75802"/>
          <a:stretch/>
        </p:blipFill>
        <p:spPr>
          <a:xfrm>
            <a:off x="4143596" y="1644138"/>
            <a:ext cx="845583" cy="926063"/>
          </a:xfrm>
          <a:prstGeom prst="round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13" t="18329" r="10389" b="70528"/>
          <a:stretch/>
        </p:blipFill>
        <p:spPr>
          <a:xfrm>
            <a:off x="3112699" y="2993457"/>
            <a:ext cx="865659" cy="870225"/>
          </a:xfrm>
          <a:prstGeom prst="round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9" t="67840" r="80585" b="20175"/>
          <a:stretch/>
        </p:blipFill>
        <p:spPr>
          <a:xfrm>
            <a:off x="5258023" y="1898803"/>
            <a:ext cx="737163" cy="888971"/>
          </a:xfrm>
          <a:prstGeom prst="round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6" t="78809" r="64566" b="9980"/>
          <a:stretch/>
        </p:blipFill>
        <p:spPr>
          <a:xfrm>
            <a:off x="3511813" y="4041650"/>
            <a:ext cx="876853" cy="949983"/>
          </a:xfrm>
          <a:prstGeom prst="round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79058" r="29675" b="9172"/>
          <a:stretch/>
        </p:blipFill>
        <p:spPr>
          <a:xfrm>
            <a:off x="3109108" y="1898803"/>
            <a:ext cx="762352" cy="888971"/>
          </a:xfrm>
          <a:prstGeom prst="roundRect">
            <a:avLst/>
          </a:prstGeom>
        </p:spPr>
      </p:pic>
      <p:sp>
        <p:nvSpPr>
          <p:cNvPr id="19" name="Ovál 18"/>
          <p:cNvSpPr/>
          <p:nvPr/>
        </p:nvSpPr>
        <p:spPr>
          <a:xfrm>
            <a:off x="6188474" y="679197"/>
            <a:ext cx="2732139" cy="58311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Spoj obrázek se slovem.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122.4  Co si řekneme nového?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" t="11739" r="9549" b="8481"/>
          <a:stretch/>
        </p:blipFill>
        <p:spPr>
          <a:xfrm>
            <a:off x="4860032" y="555526"/>
            <a:ext cx="3672408" cy="429395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7544" y="1431826"/>
            <a:ext cx="3960440" cy="3146648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Víš, co má mít správně vybavené kolo, než s ním vyjedeš ven? Na malých obrázcích vidíš, co by nemělo chybět ani tvému kolu. Pojmenuj všechny doplňky a ke každému nakresli šipku, kde je na kole najdeš. Řekni, k čemu tyto doplňky slouží a co by se stalo, kdyby tato část výbavy chyběla.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099" y="492443"/>
            <a:ext cx="3996952" cy="468241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122.5  Procvičení a příklady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41" b="60548" l="1961" r="37185">
                        <a14:foregroundMark x1="2801" y1="36207" x2="2801" y2="38996"/>
                        <a14:foregroundMark x1="3151" y1="36359" x2="28361" y2="35903"/>
                        <a14:foregroundMark x1="3011" y1="39402" x2="29132" y2="389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t="35096" r="62978" b="39383"/>
          <a:stretch/>
        </p:blipFill>
        <p:spPr>
          <a:xfrm>
            <a:off x="467544" y="1059582"/>
            <a:ext cx="2053716" cy="19442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" t="34970" r="8747" b="8293"/>
          <a:stretch/>
        </p:blipFill>
        <p:spPr>
          <a:xfrm>
            <a:off x="5083646" y="1131590"/>
            <a:ext cx="3895632" cy="345849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79912" y="2333637"/>
            <a:ext cx="170309" cy="108012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26250" y="3435846"/>
            <a:ext cx="2736304" cy="129614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Jana jede po chodníku. Kolik je jí let? Výsledek  je věk, do kterého můžeš jezdit po chodníku.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931815" y="960684"/>
            <a:ext cx="3888432" cy="140006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Najdi v řádcích tabulky čísla obrázků a zjistíš, kudy se Valentýn vydal. Jel bezpečnou cestou? Napiš mu do kroužku známku. Škrtni místa, která jsou pro jízdu na kole nebezpečná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083646" y="2403638"/>
            <a:ext cx="9144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998046" y="2403638"/>
            <a:ext cx="521543" cy="289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122.6  Něco 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355976" y="699542"/>
            <a:ext cx="4032448" cy="77038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Přilba mi může zachránit život…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1101130"/>
            <a:ext cx="30963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Zakroužkuj správnou odpověď: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renkova\AppData\Local\Microsoft\Windows\Temporary Internet Files\Content.IE5\NBXADL7L\MC90035534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7174"/>
            <a:ext cx="1096786" cy="14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renkova\AppData\Local\Microsoft\Windows\Temporary Internet Files\Content.IE5\YD097AN7\MC90035641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76" y="3608573"/>
            <a:ext cx="1132495" cy="11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420315" y="1698998"/>
            <a:ext cx="3427784" cy="145290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Přilbu používám při jízdě: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na kole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na bruslích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kole, bruslích, koloběžce</a:t>
            </a:r>
          </a:p>
          <a:p>
            <a:pPr marL="342900" indent="-342900" algn="just">
              <a:buFont typeface="+mj-lt"/>
              <a:buAutoNum type="alphaLcParenR"/>
            </a:pP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220072" y="1698997"/>
            <a:ext cx="3600400" cy="145290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Přilbu používám na kole: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na stezce pro cyklisty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na silnici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vždy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95536" y="3380237"/>
            <a:ext cx="3340039" cy="13585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Když jedu na kole s rodiči, přilbu: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epotřebuji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ám vždy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emám na chodníku</a:t>
            </a:r>
          </a:p>
          <a:p>
            <a:pPr algn="ctr"/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+mj-lt"/>
              <a:buAutoNum type="alphaLcParenR"/>
            </a:pPr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139952" y="3399271"/>
            <a:ext cx="3384376" cy="135494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Přilbu musím používat do: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eseti let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vanácti let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smnácti let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54" y="492443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122.7  CLIL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/>
          </a:p>
          <a:p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renkova\AppData\Local\Microsoft\Windows\Temporary Internet Files\Content.IE5\YD097AN7\MP90038755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7" y="973882"/>
            <a:ext cx="1749718" cy="1248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renkova\AppData\Local\Microsoft\Windows\Temporary Internet Files\Content.IE5\FIQWKW65\MP9002892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71550"/>
            <a:ext cx="1862884" cy="1248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renkova\AppData\Local\Microsoft\Windows\Temporary Internet Files\Content.IE5\YD097AN7\MC90037879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9542"/>
            <a:ext cx="1825142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renkova\AppData\Local\Microsoft\Windows\Temporary Internet Files\Content.IE5\NBXADL7L\MC900343405[1].wmf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852184"/>
            <a:ext cx="1622323" cy="153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44" t="54692" r="10672" b="31597"/>
          <a:stretch/>
        </p:blipFill>
        <p:spPr>
          <a:xfrm>
            <a:off x="6516216" y="2791258"/>
            <a:ext cx="1593620" cy="1593623"/>
          </a:xfrm>
          <a:prstGeom prst="round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1" t="13878" r="27075" b="69927"/>
          <a:stretch/>
        </p:blipFill>
        <p:spPr>
          <a:xfrm>
            <a:off x="886482" y="2978488"/>
            <a:ext cx="1381262" cy="1360951"/>
          </a:xfrm>
          <a:prstGeom prst="round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497081" y="2300327"/>
            <a:ext cx="2060749" cy="551857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cyclist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3419871" y="2199365"/>
            <a:ext cx="2334070" cy="65281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bicycle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ál 6"/>
          <p:cNvSpPr/>
          <p:nvPr/>
        </p:nvSpPr>
        <p:spPr>
          <a:xfrm>
            <a:off x="6179562" y="1995639"/>
            <a:ext cx="2437989" cy="64811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helmet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755576" y="4587973"/>
            <a:ext cx="1512168" cy="474137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Aa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park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3419871" y="4421284"/>
            <a:ext cx="2409015" cy="63228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playground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ál 9"/>
          <p:cNvSpPr/>
          <p:nvPr/>
        </p:nvSpPr>
        <p:spPr>
          <a:xfrm>
            <a:off x="6179562" y="4484474"/>
            <a:ext cx="2568902" cy="56909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path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cyclists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51" y="498603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122.8  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364691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67243"/>
              </p:ext>
            </p:extLst>
          </p:nvPr>
        </p:nvGraphicFramePr>
        <p:xfrm>
          <a:off x="179510" y="987575"/>
          <a:ext cx="6552730" cy="3955771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283489"/>
                <a:gridCol w="3269241"/>
              </a:tblGrid>
              <a:tr h="151762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Cyklista je ten, kdo jede: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 motocyklu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 kole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 bruslích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 koloběžce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Přilbu používám na kole: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jen na stezce pro cyklisty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vždy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jen na silnici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nepoužívám</a:t>
                      </a:r>
                    </a:p>
                    <a:p>
                      <a:pPr marL="342900" indent="-342900" algn="l">
                        <a:buNone/>
                      </a:pP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370811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   Pod kterým písmenem se ukrývá značka „Stezka pro cyklisty“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a)                                c)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sz="1600" b="1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sz="1600" b="1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                               d)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sz="1600" b="1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sz="1600" b="1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cs-CZ" sz="16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  Na </a:t>
                      </a: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kole nevadí, když chybí: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brzdy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pedály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nosič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řídítka</a:t>
                      </a:r>
                      <a:endParaRPr lang="cs-CZ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55784" r="73175" b="34453"/>
          <a:stretch/>
        </p:blipFill>
        <p:spPr>
          <a:xfrm>
            <a:off x="2339753" y="4155926"/>
            <a:ext cx="736446" cy="5760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2" t="33482" r="8269" b="56972"/>
          <a:stretch/>
        </p:blipFill>
        <p:spPr>
          <a:xfrm>
            <a:off x="2339752" y="3363838"/>
            <a:ext cx="736447" cy="5760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7" t="11382" r="29957" b="79185"/>
          <a:stretch/>
        </p:blipFill>
        <p:spPr>
          <a:xfrm>
            <a:off x="649511" y="3363838"/>
            <a:ext cx="729085" cy="5760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7" t="11285" r="8456" b="78658"/>
          <a:stretch/>
        </p:blipFill>
        <p:spPr>
          <a:xfrm>
            <a:off x="663626" y="4155926"/>
            <a:ext cx="735509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6"/>
          <p:cNvSpPr txBox="1"/>
          <p:nvPr/>
        </p:nvSpPr>
        <p:spPr>
          <a:xfrm>
            <a:off x="0" y="3519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</a:t>
            </a:r>
            <a:r>
              <a:rPr lang="cs-CZ" sz="100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organizace                                   </a:t>
            </a:r>
            <a:r>
              <a:rPr lang="cs-CZ" sz="1600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682831"/>
            <a:ext cx="8171661" cy="172354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122.9  Zdroje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cs-CZ" sz="2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Dopravní výchova pro 1. a 2. ročník základní školy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BESIP, MINISTERSTVO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DOPRAVY</a:t>
            </a: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Dopravní výchova chodec pro 3. ročník ZŠ -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BESIP, MINISTERSTVO DOPRAVY</a:t>
            </a:r>
          </a:p>
          <a:p>
            <a:endParaRPr lang="cs-CZ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88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760</Words>
  <Application>Microsoft Office PowerPoint</Application>
  <PresentationFormat>Předvádění na obrazovce (16:9)</PresentationFormat>
  <Paragraphs>122</Paragraphs>
  <Slides>10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122.1</vt:lpstr>
      <vt:lpstr>122.2  Co už víš? </vt:lpstr>
      <vt:lpstr>122.3  Jaké si řekneme nové termíny a názvy?</vt:lpstr>
      <vt:lpstr>122.4  Co si řekneme nového?</vt:lpstr>
      <vt:lpstr>122.5  Procvičení a příklady</vt:lpstr>
      <vt:lpstr>122.6  Něco navíc pro šikovné</vt:lpstr>
      <vt:lpstr>122.7  CLIL</vt:lpstr>
      <vt:lpstr>122.8 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hercogova</cp:lastModifiedBy>
  <cp:revision>207</cp:revision>
  <dcterms:created xsi:type="dcterms:W3CDTF">2010-10-18T18:21:56Z</dcterms:created>
  <dcterms:modified xsi:type="dcterms:W3CDTF">2011-12-28T15:08:54Z</dcterms:modified>
</cp:coreProperties>
</file>