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59" r:id="rId4"/>
    <p:sldId id="264" r:id="rId5"/>
    <p:sldId id="260" r:id="rId6"/>
    <p:sldId id="261" r:id="rId7"/>
    <p:sldId id="262" r:id="rId8"/>
    <p:sldId id="263" r:id="rId9"/>
    <p:sldId id="265" r:id="rId10"/>
    <p:sldId id="266" r:id="rId11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488B9AA-C56D-443C-8728-2D74518716CE}">
          <p14:sldIdLst>
            <p14:sldId id="257"/>
            <p14:sldId id="258"/>
            <p14:sldId id="259"/>
            <p14:sldId id="264"/>
            <p14:sldId id="260"/>
            <p14:sldId id="261"/>
            <p14:sldId id="262"/>
            <p14:sldId id="263"/>
            <p14:sldId id="265"/>
            <p14:sldId id="2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FF99"/>
    <a:srgbClr val="FFFF00"/>
    <a:srgbClr val="81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46" autoAdjust="0"/>
  </p:normalViewPr>
  <p:slideViewPr>
    <p:cSldViewPr>
      <p:cViewPr>
        <p:scale>
          <a:sx n="100" d="100"/>
          <a:sy n="100" d="100"/>
        </p:scale>
        <p:origin x="-510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583E-89BF-4ECB-AA3F-75DD3E829E63}" type="datetimeFigureOut">
              <a:rPr lang="cs-CZ" smtClean="0"/>
              <a:pPr/>
              <a:t>28.12.2011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71979-99DB-4828-878C-66DC5CF305D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6302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27786-DE88-4C02-A0B7-082242F2B663}" type="datetimeFigureOut">
              <a:rPr lang="cs-CZ" smtClean="0"/>
              <a:pPr/>
              <a:t>28.12.2011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757F8-8F25-4CF1-88DC-C9C420F5300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21211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" name="Zástupný symbol pro záhlaví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cs-CZ" smtClean="0"/>
              <a:t>Elektronická učebnice - Základní škola Děčín VI, Na Stráni 879/2, příspěvková organizace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7C757F8-8F25-4CF1-88DC-C9C420F5300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749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6E6A-BCBB-4397-B238-D9666C12CA33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4DB5B-C4F9-421B-B915-96C77EBC177D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7F35-795A-4B52-AF4B-8AF9D6F591C2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B4C2E-6E06-4E9C-9D85-8F31E0E288E6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BC8E-B95F-4149-9A9A-D11A584EB29D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0DED4-D2BA-48CB-B2B6-1875E7FDB29C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A91E-1CCF-40B7-8986-DCBC22B998A1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CEE0F-07E8-4FA4-BC5E-B1097BC39F9A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61AB1-11DE-4681-8765-EB93C13598AF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88AF0-EED2-4674-8E08-6CB36054DDEB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1AB8-A318-494C-B197-385F53BD80D4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CAF81-B0B1-45DF-898B-A867B8150E23}" type="datetime1">
              <a:rPr lang="cs-CZ" smtClean="0"/>
              <a:pPr/>
              <a:t>28.12.2011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059B0-F0F3-4110-8E3E-B7F9093C10A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png"/><Relationship Id="rId7" Type="http://schemas.openxmlformats.org/officeDocument/2006/relationships/image" Target="../media/image5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5" Type="http://schemas.openxmlformats.org/officeDocument/2006/relationships/image" Target="../media/image3.wmf"/><Relationship Id="rId4" Type="http://schemas.openxmlformats.org/officeDocument/2006/relationships/image" Target="../media/image2.wmf"/><Relationship Id="rId9" Type="http://schemas.openxmlformats.org/officeDocument/2006/relationships/image" Target="../media/image7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1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gif"/><Relationship Id="rId4" Type="http://schemas.openxmlformats.org/officeDocument/2006/relationships/image" Target="../media/image15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hyperlink" Target="http://hubblesite.org/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508" y="492443"/>
            <a:ext cx="4978540" cy="594066"/>
          </a:xfrm>
        </p:spPr>
        <p:txBody>
          <a:bodyPr>
            <a:no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121.1  Dopravní výchova - chodec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</a:t>
            </a:r>
            <a:r>
              <a:rPr lang="cs-CZ" sz="1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4527947"/>
            <a:ext cx="9144000" cy="6155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cs-CZ" sz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Autor:</a:t>
            </a:r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Mgr. Dana </a:t>
            </a:r>
            <a:r>
              <a:rPr lang="cs-CZ" sz="1200" b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Krenková</a:t>
            </a:r>
            <a:endParaRPr lang="cs-CZ" sz="12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ázek 5" descr="Im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71" y="4527947"/>
            <a:ext cx="3029719" cy="5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krenkova\AppData\Local\Microsoft\Windows\Temporary Internet Files\Content.IE5\YD097AN7\MC90041316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31590"/>
            <a:ext cx="864096" cy="176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renkova\AppData\Local\Microsoft\Windows\Temporary Internet Files\Content.IE5\N323HCUD\MC90023354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3598"/>
            <a:ext cx="3404103" cy="1207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renkova\AppData\Local\Microsoft\Windows\Temporary Internet Files\Content.IE5\FIQWKW65\MC90031876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503642"/>
            <a:ext cx="1313993" cy="181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2267744" y="3445391"/>
            <a:ext cx="4790231" cy="102264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Červeně podtrhni, kdo je chodec. Modře podtrhni, kdo může na chodník.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krenkova\AppData\Local\Microsoft\Windows\Temporary Internet Files\Content.IE5\YD097AN7\MC900230951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9" y="2448949"/>
            <a:ext cx="1481706" cy="204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krenkova\AppData\Local\Microsoft\Windows\Temporary Internet Files\Content.IE5\FIQWKW65\MC900233307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65148"/>
            <a:ext cx="1453549" cy="174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renkova\AppData\Local\Microsoft\Windows\Temporary Internet Files\Content.IE5\YD097AN7\MC900345335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95" y="3219822"/>
            <a:ext cx="1219681" cy="95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latin typeface="Times New Roman" pitchFamily="18" charset="0"/>
                <a:cs typeface="Times New Roman" pitchFamily="18" charset="0"/>
              </a:rPr>
              <a:t>Elektronická  učebnice - </a:t>
            </a:r>
            <a:r>
              <a:rPr lang="cs-CZ" sz="1200" b="1" dirty="0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cs-CZ" sz="1200" b="1" dirty="0" smtClean="0">
                <a:latin typeface="Times New Roman" pitchFamily="18" charset="0"/>
                <a:cs typeface="Times New Roman" pitchFamily="18" charset="0"/>
              </a:rPr>
              <a:t>stupeň                      </a:t>
            </a:r>
            <a:r>
              <a:rPr lang="cs-CZ" sz="1000" dirty="0" smtClean="0"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</a:t>
            </a:r>
            <a:r>
              <a:rPr lang="cs-CZ" sz="1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Svět kolem nás</a:t>
            </a:r>
            <a:endParaRPr lang="cs-CZ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20118"/>
              </p:ext>
            </p:extLst>
          </p:nvPr>
        </p:nvGraphicFramePr>
        <p:xfrm>
          <a:off x="1043608" y="1275606"/>
          <a:ext cx="7272808" cy="316305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907305"/>
                <a:gridCol w="5365503"/>
              </a:tblGrid>
              <a:tr h="545574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Autor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Mgr. 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Dana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Krenková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Období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07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12/2011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1. a 2. </a:t>
                      </a:r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ročník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3152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Klíčová slova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Chodník, silnice, přechod, protisměr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5802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Anotace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Times New Roman" pitchFamily="18" charset="0"/>
                          <a:cs typeface="Times New Roman" pitchFamily="18" charset="0"/>
                        </a:rPr>
                        <a:t>Prezentace popisující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chování na chodníku, silnici, přechodu a jak přecházíme na silnici s přechodem a </a:t>
                      </a:r>
                      <a:r>
                        <a:rPr lang="cs-CZ" baseline="0" smtClean="0">
                          <a:latin typeface="Times New Roman" pitchFamily="18" charset="0"/>
                          <a:cs typeface="Times New Roman" pitchFamily="18" charset="0"/>
                        </a:rPr>
                        <a:t>bez přechodu</a:t>
                      </a:r>
                      <a:endParaRPr lang="cs-CZ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Nadpis 1"/>
          <p:cNvSpPr txBox="1">
            <a:spLocks/>
          </p:cNvSpPr>
          <p:nvPr/>
        </p:nvSpPr>
        <p:spPr>
          <a:xfrm>
            <a:off x="20151" y="498603"/>
            <a:ext cx="2916832" cy="59406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121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.10  Anotace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9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658822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121.2  Co už víš? 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472358" y="690250"/>
            <a:ext cx="5955541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Podívej se na obrázky. Na kterých se děti chovají správně?</a:t>
            </a:r>
          </a:p>
        </p:txBody>
      </p:sp>
      <p:pic>
        <p:nvPicPr>
          <p:cNvPr id="2050" name="Picture 2" descr="U:\Krenková\DUM - dopravní výchova\na chodníku.jpg"/>
          <p:cNvPicPr>
            <a:picLocks noChangeAspect="1" noChangeArrowheads="1"/>
          </p:cNvPicPr>
          <p:nvPr/>
        </p:nvPicPr>
        <p:blipFill rotWithShape="1">
          <a:blip r:embed="rId3" cstate="print">
            <a:lum bright="-10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15" b="91738" l="39113" r="700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05" t="64811" r="28779" b="8467"/>
          <a:stretch/>
        </p:blipFill>
        <p:spPr bwMode="auto">
          <a:xfrm>
            <a:off x="827584" y="1334126"/>
            <a:ext cx="1425574" cy="171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na chodníku.jpg"/>
          <p:cNvPicPr>
            <a:picLocks noChangeAspect="1" noChangeArrowheads="1"/>
          </p:cNvPicPr>
          <p:nvPr/>
        </p:nvPicPr>
        <p:blipFill rotWithShape="1">
          <a:blip r:embed="rId5" cstate="print">
            <a:lum bright="-10000" contrast="3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97" b="68792" l="9475" r="3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62" t="42776" r="61187" b="31253"/>
          <a:stretch/>
        </p:blipFill>
        <p:spPr bwMode="auto">
          <a:xfrm>
            <a:off x="3811042" y="3109343"/>
            <a:ext cx="1424570" cy="176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na chodníku.jpg"/>
          <p:cNvPicPr>
            <a:picLocks noChangeAspect="1" noChangeArrowheads="1"/>
          </p:cNvPicPr>
          <p:nvPr/>
        </p:nvPicPr>
        <p:blipFill rotWithShape="1">
          <a:blip r:embed="rId7" cstate="print">
            <a:lum bright="-10000" contrast="3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926" b="40963" l="9139" r="3834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1" t="11776" r="61740" b="58666"/>
          <a:stretch/>
        </p:blipFill>
        <p:spPr bwMode="auto">
          <a:xfrm>
            <a:off x="5792092" y="1136458"/>
            <a:ext cx="1346845" cy="193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na chodníku.jpg"/>
          <p:cNvPicPr>
            <a:picLocks noChangeAspect="1" noChangeArrowheads="1"/>
          </p:cNvPicPr>
          <p:nvPr/>
        </p:nvPicPr>
        <p:blipFill rotWithShape="1">
          <a:blip r:embed="rId9" cstate="print">
            <a:lum bright="-10000" contrast="3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508" b="64251" l="42398" r="717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88" t="37654" r="30070" b="35525"/>
          <a:stretch/>
        </p:blipFill>
        <p:spPr bwMode="auto">
          <a:xfrm>
            <a:off x="3253325" y="1179973"/>
            <a:ext cx="1391487" cy="187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na chodníku.jpg"/>
          <p:cNvPicPr>
            <a:picLocks noChangeAspect="1" noChangeArrowheads="1"/>
          </p:cNvPicPr>
          <p:nvPr/>
        </p:nvPicPr>
        <p:blipFill rotWithShape="1">
          <a:blip r:embed="rId11" cstate="print">
            <a:lum bright="-10000" contrast="3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511" b="41047" l="6794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45" t="15235" b="59115"/>
          <a:stretch/>
        </p:blipFill>
        <p:spPr bwMode="auto">
          <a:xfrm>
            <a:off x="6372199" y="3075806"/>
            <a:ext cx="1593651" cy="183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3253325" y="1260287"/>
            <a:ext cx="423840" cy="4225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3949069" y="3104270"/>
            <a:ext cx="475108" cy="4295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465515" y="4371950"/>
            <a:ext cx="432048" cy="45765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13" cstate="print">
            <a:lum bright="-10000" contrast="3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936" b="63241" l="5800" r="397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38943" r="60500" b="36952"/>
          <a:stretch/>
        </p:blipFill>
        <p:spPr>
          <a:xfrm>
            <a:off x="984387" y="3356380"/>
            <a:ext cx="1487971" cy="1577745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9" name="Ovál 8"/>
          <p:cNvSpPr/>
          <p:nvPr/>
        </p:nvSpPr>
        <p:spPr>
          <a:xfrm>
            <a:off x="1778274" y="4493697"/>
            <a:ext cx="432048" cy="4461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6660232" cy="594066"/>
          </a:xfrm>
        </p:spPr>
        <p:txBody>
          <a:bodyPr>
            <a:normAutofit fontScale="90000"/>
          </a:bodyPr>
          <a:lstStyle/>
          <a:p>
            <a:pPr algn="l"/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121.3  Jaké si řekneme nové termíny a názvy?</a:t>
            </a:r>
            <a:endParaRPr lang="cs-CZ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vál 2"/>
          <p:cNvSpPr/>
          <p:nvPr/>
        </p:nvSpPr>
        <p:spPr>
          <a:xfrm>
            <a:off x="467544" y="1131590"/>
            <a:ext cx="6408712" cy="914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 chodníku 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chodíme </a:t>
            </a:r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vpravo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nehrajeme si, na bruslích a koloběžce jedeme opatrně.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ál 3"/>
          <p:cNvSpPr/>
          <p:nvPr/>
        </p:nvSpPr>
        <p:spPr>
          <a:xfrm>
            <a:off x="2987824" y="2355726"/>
            <a:ext cx="5904656" cy="914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 silnici 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chodíme </a:t>
            </a:r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protisměru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za sebou, nehrajeme si.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899592" y="3507854"/>
            <a:ext cx="6264696" cy="91440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 přechodu 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chodíme </a:t>
            </a:r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vpravo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abychom nepřekáželi chodcům, kteří jdou proti nám.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rivankova\AppData\Local\Microsoft\Windows\Temporary Internet Files\Content.IE5\UYJHXV1T\MC900209062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9702"/>
            <a:ext cx="1512168" cy="1245604"/>
          </a:xfrm>
          <a:prstGeom prst="rect">
            <a:avLst/>
          </a:prstGeom>
          <a:noFill/>
        </p:spPr>
      </p:pic>
      <p:pic>
        <p:nvPicPr>
          <p:cNvPr id="1027" name="Picture 3" descr="C:\Users\krivankova\AppData\Local\Microsoft\Windows\Temporary Internet Files\Content.IE5\Y13B456T\MC900198368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27534"/>
            <a:ext cx="1053641" cy="1540513"/>
          </a:xfrm>
          <a:prstGeom prst="rect">
            <a:avLst/>
          </a:prstGeom>
          <a:noFill/>
        </p:spPr>
      </p:pic>
      <p:pic>
        <p:nvPicPr>
          <p:cNvPr id="1028" name="Picture 4" descr="C:\Users\krivankova\AppData\Local\Microsoft\Windows\Temporary Internet Files\Content.IE5\UYJHXV1T\MM900295178[1]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4011910"/>
            <a:ext cx="790575" cy="561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121.4  Co si řekneme nového?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 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Přímá spojnice 14"/>
          <p:cNvCxnSpPr/>
          <p:nvPr/>
        </p:nvCxnSpPr>
        <p:spPr>
          <a:xfrm>
            <a:off x="7308304" y="206769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/>
          <p:cNvSpPr/>
          <p:nvPr/>
        </p:nvSpPr>
        <p:spPr>
          <a:xfrm>
            <a:off x="184101" y="1069119"/>
            <a:ext cx="3456384" cy="4831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Jak přecházet </a:t>
            </a:r>
            <a:r>
              <a:rPr lang="cs-CZ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 přechodu?</a:t>
            </a:r>
          </a:p>
          <a:p>
            <a:pPr algn="ctr"/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716016" y="843558"/>
            <a:ext cx="3528392" cy="457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Jak přecházet bez přechodu? 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0" r="4243" b="9195"/>
          <a:stretch/>
        </p:blipFill>
        <p:spPr>
          <a:xfrm>
            <a:off x="323528" y="1635646"/>
            <a:ext cx="2263663" cy="2955507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6" name="TextovéPole 5"/>
          <p:cNvSpPr txBox="1"/>
          <p:nvPr/>
        </p:nvSpPr>
        <p:spPr>
          <a:xfrm>
            <a:off x="184101" y="4558725"/>
            <a:ext cx="3739827" cy="58477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Spoj slova s obrázky, ke kterým patří. </a:t>
            </a:r>
          </a:p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Prohlédni si obrázky a vyprávěj o nich.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t="5580" r="5371" b="65286"/>
          <a:stretch/>
        </p:blipFill>
        <p:spPr>
          <a:xfrm>
            <a:off x="5580112" y="1491630"/>
            <a:ext cx="2317205" cy="1038225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739386" y="2794341"/>
            <a:ext cx="4015843" cy="58477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Rozhlédni se .................... a ……………….. .</a:t>
            </a:r>
          </a:p>
          <a:p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                       (vlevo)               (vpravo)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6" t="83691" r="6202" b="8155"/>
          <a:stretch/>
        </p:blipFill>
        <p:spPr>
          <a:xfrm>
            <a:off x="4622486" y="3723878"/>
            <a:ext cx="4292447" cy="576064"/>
          </a:xfrm>
          <a:prstGeom prst="rect">
            <a:avLst/>
          </a:prstGeom>
          <a:solidFill>
            <a:srgbClr val="CCFFCC"/>
          </a:solidFill>
        </p:spPr>
      </p:pic>
      <p:sp>
        <p:nvSpPr>
          <p:cNvPr id="10" name="TextovéPole 9"/>
          <p:cNvSpPr txBox="1"/>
          <p:nvPr/>
        </p:nvSpPr>
        <p:spPr>
          <a:xfrm>
            <a:off x="4319464" y="4371950"/>
            <a:ext cx="4824536" cy="584775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Doplň písmena z bílých rámečků do žlutých podle čísel </a:t>
            </a:r>
          </a:p>
          <a:p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a zprávu přečti nahlas.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8" t="12468" r="4130" b="75929"/>
          <a:stretch/>
        </p:blipFill>
        <p:spPr>
          <a:xfrm>
            <a:off x="2987824" y="1851670"/>
            <a:ext cx="592517" cy="58315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7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8" t="12775" r="46287" b="76000"/>
          <a:stretch/>
        </p:blipFill>
        <p:spPr>
          <a:xfrm>
            <a:off x="3059832" y="3147814"/>
            <a:ext cx="579053" cy="58710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8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9" t="47915" r="19338" b="48324"/>
          <a:stretch/>
        </p:blipFill>
        <p:spPr>
          <a:xfrm>
            <a:off x="2987824" y="2643758"/>
            <a:ext cx="592517" cy="24452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9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5" t="47113" r="55109" b="48519"/>
          <a:stretch/>
        </p:blipFill>
        <p:spPr>
          <a:xfrm>
            <a:off x="2987824" y="3795886"/>
            <a:ext cx="764071" cy="220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099" y="494335"/>
            <a:ext cx="399695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121.5  Procvičení a příklady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004048" y="843558"/>
            <a:ext cx="2376264" cy="50405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Kde si hrát?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9" r="4817" b="8135"/>
          <a:stretch/>
        </p:blipFill>
        <p:spPr>
          <a:xfrm>
            <a:off x="395536" y="1131590"/>
            <a:ext cx="2952328" cy="36622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419872" y="1491630"/>
            <a:ext cx="5724128" cy="280076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Kde je pro Míšu bezpečné si hrát? Má panenku, míč, kočárek a koloběžku.</a:t>
            </a:r>
          </a:p>
          <a:p>
            <a:pPr algn="just"/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Vyber obrázek Míši a spoj ho s hračkou, která jí patří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a místem</a:t>
            </a: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které je pro ni i pro tebe ke hře bezpečné.</a:t>
            </a:r>
          </a:p>
          <a:p>
            <a:pPr algn="just"/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Škrtni červeně obrázky s místy, kde je nebezpečné si hrát.</a:t>
            </a:r>
          </a:p>
          <a:p>
            <a:pPr algn="just"/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cs-CZ" sz="1600" dirty="0" smtClean="0">
                <a:latin typeface="Times New Roman" pitchFamily="18" charset="0"/>
                <a:cs typeface="Times New Roman" pitchFamily="18" charset="0"/>
              </a:rPr>
              <a:t>Řekni, proč jsou některá místa ke hře nebezpečná a co ti tam hrozí.</a:t>
            </a:r>
          </a:p>
          <a:p>
            <a:pPr algn="just"/>
            <a:endParaRPr lang="cs-CZ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492443"/>
            <a:ext cx="4284984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121.6  Něco navíc pro šikovné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0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499992" y="627534"/>
            <a:ext cx="3168352" cy="3600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Jdeme po silnici za tmy</a:t>
            </a:r>
            <a:endParaRPr lang="cs-CZ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23528" y="1203598"/>
            <a:ext cx="475252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řidič nás musí vidět              </a:t>
            </a:r>
          </a:p>
          <a:p>
            <a:pPr marL="342900" indent="-342900">
              <a:buAutoNum type="arabicPeriod"/>
            </a:pP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nosíme barevné oblečení a reflexní doplňky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lum bright="-10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230" b="91437" l="0" r="626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24" r="36377" b="8825"/>
          <a:stretch/>
        </p:blipFill>
        <p:spPr>
          <a:xfrm>
            <a:off x="899592" y="2139702"/>
            <a:ext cx="3282354" cy="224685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" r="5276" b="39777"/>
          <a:stretch/>
        </p:blipFill>
        <p:spPr>
          <a:xfrm>
            <a:off x="5292080" y="1275606"/>
            <a:ext cx="3618380" cy="318866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20072" y="4587974"/>
            <a:ext cx="3780928" cy="307777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Projdi bludištěm a písmena zapiš do rámečků.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8354" y="492443"/>
            <a:ext cx="1787341" cy="594066"/>
          </a:xfrm>
        </p:spPr>
        <p:txBody>
          <a:bodyPr>
            <a:normAutofit/>
          </a:bodyPr>
          <a:lstStyle/>
          <a:p>
            <a:pPr algn="l"/>
            <a:r>
              <a:rPr lang="cs-CZ" sz="2400" b="1" dirty="0" smtClean="0">
                <a:latin typeface="Times New Roman" pitchFamily="18" charset="0"/>
                <a:cs typeface="Times New Roman" pitchFamily="18" charset="0"/>
              </a:rPr>
              <a:t>121.7  CLIL</a:t>
            </a:r>
            <a:endParaRPr lang="cs-CZ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>
            <a:hlinkClick r:id="rId3"/>
          </p:cNvPr>
          <p:cNvSpPr txBox="1"/>
          <p:nvPr/>
        </p:nvSpPr>
        <p:spPr>
          <a:xfrm>
            <a:off x="6516216" y="3867895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dirty="0" smtClean="0"/>
          </a:p>
          <a:p>
            <a:endParaRPr lang="cs-CZ" sz="12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-5383" y="-1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krenkova\AppData\Local\Microsoft\Windows\Temporary Internet Files\Content.IE5\YD097AN7\MC900439785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2443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ál 2"/>
          <p:cNvSpPr/>
          <p:nvPr/>
        </p:nvSpPr>
        <p:spPr>
          <a:xfrm>
            <a:off x="395536" y="2562225"/>
            <a:ext cx="1584176" cy="37575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car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renkova\AppData\Local\Microsoft\Windows\Temporary Internet Files\Content.IE5\FIQWKW65\MP90043055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771550"/>
            <a:ext cx="1538338" cy="199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krenkova\AppData\Local\Microsoft\Windows\Temporary Internet Files\Content.IE5\NBXADL7L\MP90041168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50" y="3169713"/>
            <a:ext cx="2088232" cy="121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/>
          <p:cNvSpPr/>
          <p:nvPr/>
        </p:nvSpPr>
        <p:spPr>
          <a:xfrm>
            <a:off x="3419872" y="2859782"/>
            <a:ext cx="2027105" cy="46347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pedestrian</a:t>
            </a:r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Ovál 4"/>
          <p:cNvSpPr/>
          <p:nvPr/>
        </p:nvSpPr>
        <p:spPr>
          <a:xfrm>
            <a:off x="7236296" y="2499742"/>
            <a:ext cx="1634480" cy="473482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road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krenkova\AppData\Local\Microsoft\Windows\Temporary Internet Files\Content.IE5\FIQWKW65\MP900409489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627534"/>
            <a:ext cx="1140086" cy="17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1306349" y="4487201"/>
            <a:ext cx="1929737" cy="504056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pavement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C:\Users\krenkova\AppData\Local\Microsoft\Windows\Temporary Internet Files\Content.IE5\FIQWKW65\MC900432029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643758"/>
            <a:ext cx="1232772" cy="12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>
            <a:off x="5148064" y="4083918"/>
            <a:ext cx="2584937" cy="62815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 zebra </a:t>
            </a:r>
            <a:r>
              <a:rPr lang="cs-CZ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crossing</a:t>
            </a:r>
            <a:endParaRPr lang="cs-CZ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0151" y="498603"/>
            <a:ext cx="2916832" cy="594066"/>
          </a:xfrm>
        </p:spPr>
        <p:txBody>
          <a:bodyPr>
            <a:normAutofit/>
          </a:bodyPr>
          <a:lstStyle/>
          <a:p>
            <a:pPr algn="l"/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121.8  Test znalostí</a:t>
            </a:r>
            <a:endParaRPr lang="cs-CZ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415808" y="1203598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Správné odpovědi:</a:t>
            </a:r>
            <a:endParaRPr lang="cs-CZ" sz="1400" b="1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Tabulk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79428"/>
              </p:ext>
            </p:extLst>
          </p:nvPr>
        </p:nvGraphicFramePr>
        <p:xfrm>
          <a:off x="107504" y="1059582"/>
          <a:ext cx="7344815" cy="408432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528391"/>
                <a:gridCol w="3816424"/>
              </a:tblGrid>
              <a:tr h="1824228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   Vyber správnou odpověď:   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endParaRPr lang="cs-CZ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 chodník nemůže chodec.</a:t>
                      </a:r>
                    </a:p>
                    <a:p>
                      <a:pPr marL="342900" indent="-342900" algn="l">
                        <a:buAutoNum type="alphaLcParenR" startAt="2"/>
                      </a:pP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Na chodník</a:t>
                      </a: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nemůžeš na  koloběžce,</a:t>
                      </a:r>
                    </a:p>
                    <a:p>
                      <a:pPr marL="342900" indent="-342900" algn="l">
                        <a:buNone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ani když jedeš opatrně.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c)    Na chodník můžeš na bruslích, ale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musíš jet opatrně.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d)    Na chodník může motocyklista.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 startAt="3"/>
                      </a:pP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 přechodu přecházím:</a:t>
                      </a:r>
                    </a:p>
                    <a:p>
                      <a:pPr marL="342900" indent="-342900" algn="l">
                        <a:buNone/>
                      </a:pP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Klidně a rychle.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Nevedu kolo, ale jedu na něm.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Zbrkle a bezhlavě.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d)    Nerozhlížím se.</a:t>
                      </a:r>
                      <a:endParaRPr lang="cs-CZ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1962472">
                <a:tc>
                  <a:txBody>
                    <a:bodyPr/>
                    <a:lstStyle/>
                    <a:p>
                      <a:pPr marL="342900" indent="-342900" algn="l">
                        <a:buNone/>
                      </a:pP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Kde si můžeme (nemůžeme) hrát?</a:t>
                      </a:r>
                    </a:p>
                    <a:p>
                      <a:pPr marL="342900" indent="-342900" algn="l">
                        <a:buNone/>
                      </a:pPr>
                      <a:endParaRPr lang="cs-CZ" sz="1600" b="1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Hrát si můžeme na silnici.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Hrát si můžeme na hřišti.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Hrát si nemůžeme v obytné zóně.</a:t>
                      </a:r>
                    </a:p>
                    <a:p>
                      <a:pPr marL="342900" indent="-342900" algn="l">
                        <a:buFont typeface="+mj-lt"/>
                        <a:buAutoNum type="alphaLcParenR"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Hrát si nemůžeme v parku..</a:t>
                      </a:r>
                      <a:endParaRPr lang="cs-CZ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  </a:t>
                      </a: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Která věta je správná?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a)   Na kole nemusím mít přilbu.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b)   Za šera a za tmy nosíme tmavé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oblečení, aby nás nebylo vidět.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LcParenR" startAt="3"/>
                        <a:tabLst/>
                        <a:defRPr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Tlačítko na sloupu se semafory slouží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k rozsvícení červeného panáčka.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d)    </a:t>
                      </a:r>
                      <a:r>
                        <a:rPr lang="cs-CZ" sz="16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Po</a:t>
                      </a:r>
                      <a:r>
                        <a:rPr lang="cs-CZ" sz="16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silnici chodíme v protisměru. </a:t>
                      </a:r>
                      <a:r>
                        <a:rPr lang="cs-CZ" sz="16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</a:t>
                      </a:r>
                      <a:r>
                        <a:rPr lang="cs-CZ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6" name="TextovéPole 15"/>
          <p:cNvSpPr txBox="1"/>
          <p:nvPr/>
        </p:nvSpPr>
        <p:spPr>
          <a:xfrm>
            <a:off x="7976759" y="1511375"/>
            <a:ext cx="5040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c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b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a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r>
              <a:rPr lang="cs-CZ" sz="1600" dirty="0">
                <a:latin typeface="Times New Roman" pitchFamily="18" charset="0"/>
                <a:cs typeface="Times New Roman" pitchFamily="18" charset="0"/>
              </a:rPr>
              <a:t>d</a:t>
            </a: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buAutoNum type="arabicPeriod"/>
            </a:pPr>
            <a:endParaRPr lang="cs-CZ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/>
            <a:endParaRPr lang="cs-CZ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532712" y="423631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813763"/>
                </a:solidFill>
                <a:latin typeface="Times New Roman" pitchFamily="18" charset="0"/>
                <a:cs typeface="Times New Roman" pitchFamily="18" charset="0"/>
              </a:rPr>
              <a:t>Test  na známku</a:t>
            </a:r>
            <a:endParaRPr lang="cs-CZ" sz="1400" dirty="0">
              <a:solidFill>
                <a:srgbClr val="81376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16193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	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-5383" y="-1"/>
            <a:ext cx="914400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Elektronická  učebnice - I. stupeň                      </a:t>
            </a:r>
            <a:r>
              <a:rPr lang="cs-CZ" sz="1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Základní škola Děčín VI, Na Stráni 879/2  – příspěvková organizace                                   </a:t>
            </a:r>
            <a:r>
              <a:rPr lang="cs-CZ" sz="1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Svět kolem nás</a:t>
            </a:r>
          </a:p>
          <a:p>
            <a:endParaRPr lang="cs-CZ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0" y="771550"/>
            <a:ext cx="8205323" cy="1107996"/>
          </a:xfrm>
          <a:prstGeom prst="rect">
            <a:avLst/>
          </a:prstGeom>
          <a:solidFill>
            <a:srgbClr val="CCFFCC"/>
          </a:solidFill>
          <a:ln>
            <a:solidFill>
              <a:srgbClr val="CCFFCC"/>
            </a:solidFill>
          </a:ln>
        </p:spPr>
        <p:txBody>
          <a:bodyPr wrap="none" rtlCol="0">
            <a:spAutoFit/>
          </a:bodyPr>
          <a:lstStyle/>
          <a:p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121.9  Zdroje</a:t>
            </a:r>
            <a:r>
              <a:rPr lang="cs-CZ" sz="25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cs-CZ" sz="25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600" b="1" dirty="0" smtClean="0">
                <a:latin typeface="Times New Roman" pitchFamily="18" charset="0"/>
                <a:cs typeface="Times New Roman" pitchFamily="18" charset="0"/>
              </a:rPr>
              <a:t>Dopravní výchova pro 1. a 2. ročník základní školy – BESIP, MINISTERSTVO DOPRAVY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331640" y="3651870"/>
            <a:ext cx="184731" cy="276999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endParaRPr lang="cs-CZ" sz="12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9904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40000"/>
            <a:lumOff val="60000"/>
          </a:schemeClr>
        </a:solidFill>
      </a:spPr>
      <a:bodyPr wrap="square" rtlCol="0">
        <a:spAutoFit/>
      </a:bodyPr>
      <a:lstStyle>
        <a:defPPr>
          <a:defRPr sz="1200" b="1" dirty="0" smtClean="0">
            <a:solidFill>
              <a:schemeClr val="accent3">
                <a:lumMod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2140</TotalTime>
  <Words>838</Words>
  <Application>Microsoft Office PowerPoint</Application>
  <PresentationFormat>Předvádění na obrazovce (16:9)</PresentationFormat>
  <Paragraphs>118</Paragraphs>
  <Slides>10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sady Office</vt:lpstr>
      <vt:lpstr>121.1  Dopravní výchova - chodec</vt:lpstr>
      <vt:lpstr>121.2  Co už víš? </vt:lpstr>
      <vt:lpstr>121.3  Jaké si řekneme nové termíny a názvy?</vt:lpstr>
      <vt:lpstr>121.4  Co si řekneme nového?</vt:lpstr>
      <vt:lpstr>121.5  Procvičení a příklady</vt:lpstr>
      <vt:lpstr>121.6  Něco navíc pro šikovné</vt:lpstr>
      <vt:lpstr>121.7  CLIL</vt:lpstr>
      <vt:lpstr>121.8  Test znalostí</vt:lpstr>
      <vt:lpstr>Prezentace aplikace PowerPoint</vt:lpstr>
      <vt:lpstr>Prezentace aplikace PowerPoint</vt:lpstr>
    </vt:vector>
  </TitlesOfParts>
  <Company>Základní škla Děčín 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prusa</dc:creator>
  <cp:lastModifiedBy>hercogova</cp:lastModifiedBy>
  <cp:revision>220</cp:revision>
  <dcterms:created xsi:type="dcterms:W3CDTF">2010-10-18T18:21:56Z</dcterms:created>
  <dcterms:modified xsi:type="dcterms:W3CDTF">2011-12-28T15:01:26Z</dcterms:modified>
</cp:coreProperties>
</file>