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x2PDaWAGXss&amp;feature=relat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hyperlink" Target="http://upload.wikimedia.org/wikipedia/commons/f/f5/Mont_Blanc_depuis_la_gare_des_glaciers.jp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skop.cz/8369/1068/sekce/akce/rozpoctova-politika-eu-z-pohledu-fiskalniho-federalismu/" TargetMode="External"/><Relationship Id="rId7" Type="http://schemas.openxmlformats.org/officeDocument/2006/relationships/hyperlink" Target="http://www.zshalkova.cz/_brusel.jpg" TargetMode="External"/><Relationship Id="rId2" Type="http://schemas.openxmlformats.org/officeDocument/2006/relationships/hyperlink" Target="http://cs.wikipedia.org/wiki/Wikipedi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ultura.idnes.cz/cerneho-entropa-je-mdla-a-neprekracuje-komunalni-humor-mini-odbornici-1kq-/vytvarneum.aspx?c=A090113_181750_vytvarneum_jaz" TargetMode="External"/><Relationship Id="rId5" Type="http://schemas.openxmlformats.org/officeDocument/2006/relationships/hyperlink" Target="http://evropa2045.cz/hra/napoveda.php?kategorie=2&amp;tema=3" TargetMode="External"/><Relationship Id="rId4" Type="http://schemas.openxmlformats.org/officeDocument/2006/relationships/hyperlink" Target="http://eu-eu.euweb.cz/Jazyky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410445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120.1  Evropská unie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4515966"/>
            <a:ext cx="3059832" cy="62753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ovéPole 7"/>
          <p:cNvSpPr txBox="1"/>
          <p:nvPr/>
        </p:nvSpPr>
        <p:spPr>
          <a:xfrm>
            <a:off x="0" y="1059582"/>
            <a:ext cx="744972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FF00"/>
                </a:solidFill>
              </a:rPr>
              <a:t>EU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987824" y="1059582"/>
            <a:ext cx="504056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€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115616" y="1059582"/>
            <a:ext cx="1296144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FF00"/>
                </a:solidFill>
              </a:rPr>
              <a:t>BRUSEL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1635646"/>
            <a:ext cx="1735114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ŠTRASBURK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979712" y="1635646"/>
            <a:ext cx="2016224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FF00"/>
                </a:solidFill>
              </a:rPr>
              <a:t>ÓDA NA RADOST</a:t>
            </a:r>
          </a:p>
        </p:txBody>
      </p:sp>
      <p:pic>
        <p:nvPicPr>
          <p:cNvPr id="17414" name="Picture 6" descr="Map of Europe with crowd in the background © E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3026" y="915566"/>
            <a:ext cx="4175389" cy="3240360"/>
          </a:xfrm>
          <a:prstGeom prst="rect">
            <a:avLst/>
          </a:prstGeom>
          <a:noFill/>
        </p:spPr>
      </p:pic>
      <p:pic>
        <p:nvPicPr>
          <p:cNvPr id="17410" name="Picture 2" descr="Evropská vlajka — v barvě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2355726"/>
            <a:ext cx="3052437" cy="1896211"/>
          </a:xfrm>
          <a:prstGeom prst="rect">
            <a:avLst/>
          </a:prstGeom>
          <a:noFill/>
        </p:spPr>
      </p:pic>
      <p:pic>
        <p:nvPicPr>
          <p:cNvPr id="15" name="Picture 8" descr="Different 2 euro coins © EU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830960"/>
            <a:ext cx="1331640" cy="849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09175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- 06/2011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Unie, Evropská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unie, členský stát, euro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význam a podstatu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Evropské unie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120.10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4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120.2 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987574"/>
            <a:ext cx="3888432" cy="40318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Žijeme v Evropě. 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Zkratka Evropské unie je EU.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Státy, které jsou v EU, se nazývají    členské státy.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EU usiluje o vytvoření jednotné Evropy.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Spolu s mezinárodními organizacemi OSN a NATO usiluje o udržení světového míru a bezpečnosti.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Česká republika je členem Evropské unie, NATO i OSN.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5368" name="Picture 8" descr="http://evropa2045.cz/hra/klara/napoveda/html/obr/clenske_staty_E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555526"/>
            <a:ext cx="4314056" cy="44326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2"/>
            <a:ext cx="3995936" cy="711155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120.3 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1563638"/>
            <a:ext cx="3816424" cy="30469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Evropa - jeden z kontinentů  </a:t>
            </a:r>
          </a:p>
          <a:p>
            <a:pPr>
              <a:buFont typeface="Arial" pitchFamily="34" charset="0"/>
              <a:buChar char="•"/>
            </a:pP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Belgie - stát v západní Evropě</a:t>
            </a:r>
          </a:p>
          <a:p>
            <a:pPr>
              <a:buFont typeface="Arial" pitchFamily="34" charset="0"/>
              <a:buChar char="•"/>
            </a:pP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Brusel - hlavní město Belgie</a:t>
            </a:r>
          </a:p>
          <a:p>
            <a:pPr>
              <a:buFont typeface="Arial" pitchFamily="34" charset="0"/>
              <a:buChar char="•"/>
            </a:pP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euro-jednotná měna členských států EU</a:t>
            </a:r>
          </a:p>
          <a:p>
            <a:pPr>
              <a:buFont typeface="Arial" pitchFamily="34" charset="0"/>
              <a:buChar char="•"/>
            </a:pP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členský stát - stát, který je členem EU</a:t>
            </a:r>
          </a:p>
          <a:p>
            <a:pPr>
              <a:buFont typeface="Arial" pitchFamily="34" charset="0"/>
              <a:buChar char="•"/>
            </a:pP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unie - sdružení, sjednocení se společným cílem</a:t>
            </a:r>
          </a:p>
        </p:txBody>
      </p:sp>
      <p:pic>
        <p:nvPicPr>
          <p:cNvPr id="12294" name="Picture 6" descr="http://eu-eu.euweb.cz/Jazyky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96982"/>
            <a:ext cx="5004049" cy="46465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120.4  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0" y="957739"/>
            <a:ext cx="4752528" cy="41857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EU je nyní společenství 27 evropských zemí.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Těchto 27 států se snaží vytvořit společný evropský trh. 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Jednotlivé zákony a předpisy umožňují mezi členskými státy  volný pohyb surovin, peněz, osob a výrobků.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Státy spolupracují na hospodářské a politické úrovni, ale zůstávají nezávislé.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Ve většině členských zemí  se platí společnou evropskou měnou – eurem (€) 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Sídlo významných institucí EU je v Bruselu.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Zástupci jednotlivých členských zemí EU spolupracují v mezinárodních institucích EU.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Česká republika se stala členem EU  1.4. 2004.</a:t>
            </a:r>
          </a:p>
        </p:txBody>
      </p:sp>
      <p:pic>
        <p:nvPicPr>
          <p:cNvPr id="10242" name="Picture 2" descr="http://t0.gstatic.com/images?q=tbn:ANd9GcRu4utXQc4x-zCtOnYh-2b1Dkf8OMhsnPB2tnbA4j3nM8na3O1xR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203598"/>
            <a:ext cx="1977008" cy="1817616"/>
          </a:xfrm>
          <a:prstGeom prst="rect">
            <a:avLst/>
          </a:prstGeom>
          <a:noFill/>
        </p:spPr>
      </p:pic>
      <p:pic>
        <p:nvPicPr>
          <p:cNvPr id="10246" name="Picture 6" descr="http://t0.gstatic.com/images?q=tbn:ANd9GcQXmBrmJppXMJ0MjQZaRtYtva7hThPVMPSZUMUvKxDQ1BYafLV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627534"/>
            <a:ext cx="1984609" cy="1440160"/>
          </a:xfrm>
          <a:prstGeom prst="rect">
            <a:avLst/>
          </a:prstGeom>
          <a:noFill/>
        </p:spPr>
      </p:pic>
      <p:pic>
        <p:nvPicPr>
          <p:cNvPr id="10248" name="Picture 8" descr="http://t1.gstatic.com/images?q=tbn:ANd9GcSGddTEDTVuZdQLDvZSx0-iQIMDkIl6onxUjmECxNXUMto3SSZm-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3075806"/>
            <a:ext cx="2371725" cy="1924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120.5 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987574"/>
            <a:ext cx="8712968" cy="40318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Rozhodni, zda jsou následující tvrzení pravdivá, nebo nepravdivá (zakroužkuj). Pokud budeš úspěšný, písmena v závorkách tě ohodnotí:</a:t>
            </a:r>
          </a:p>
          <a:p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Česká republika platí eurem.         			Ano  (Z)	        Ne (V)</a:t>
            </a:r>
          </a:p>
          <a:p>
            <a:pPr marL="228600" indent="-228600">
              <a:buFont typeface="+mj-lt"/>
              <a:buAutoNum type="arabicPeriod"/>
            </a:pP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EU má modro-žlutou vlajku. 			 Ano (Ý)           Ne (O)</a:t>
            </a:r>
          </a:p>
          <a:p>
            <a:pPr marL="228600" indent="-228600">
              <a:buFont typeface="+mj-lt"/>
              <a:buAutoNum type="arabicPeriod"/>
            </a:pP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Belgie je členským státem EU.  			Ano (B)            Ne (U)</a:t>
            </a:r>
          </a:p>
          <a:p>
            <a:pPr marL="228600" indent="-228600">
              <a:buFont typeface="+mj-lt"/>
              <a:buAutoNum type="arabicPeriod"/>
            </a:pP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EU má 39 členských států.   			                  Ano (I)              Ne (O)</a:t>
            </a:r>
          </a:p>
          <a:p>
            <a:pPr marL="228600" indent="-228600">
              <a:buFont typeface="+mj-lt"/>
              <a:buAutoNum type="arabicPeriod"/>
            </a:pP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Sídlo mezinárodních institucí EU je v Římě.    		Ano (P)             Ne (R)</a:t>
            </a:r>
          </a:p>
          <a:p>
            <a:pPr marL="228600" indent="-228600">
              <a:buFont typeface="+mj-lt"/>
              <a:buAutoNum type="arabicPeriod"/>
            </a:pP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Francie není členským státem EU.   			Ano (Z)             Ne (N)</a:t>
            </a:r>
          </a:p>
          <a:p>
            <a:pPr marL="228600" indent="-228600">
              <a:buFont typeface="+mj-lt"/>
              <a:buAutoNum type="arabicPeriod"/>
            </a:pP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Může se USA stát členem EU?  			Ano (A)             Ne (Ě)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120.6 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Svět kolem nás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1059582"/>
            <a:ext cx="4248472" cy="39395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Víte, že…?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slovo Evropa pochází ze starořeckého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Europé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což byla bájná postava z řecké mytologie</a:t>
            </a:r>
          </a:p>
          <a:p>
            <a:pPr>
              <a:buFontTx/>
              <a:buChar char="-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hvězdy na evropské vlajce symbolizují rovnost,  solidaritu a jednotnost států. Počet hvězd (12) neodpovídá počtu členských států.</a:t>
            </a:r>
          </a:p>
          <a:p>
            <a:pPr>
              <a:buFontTx/>
              <a:buChar char="-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mottem EU je : „</a:t>
            </a:r>
            <a:r>
              <a:rPr lang="cs-CZ" sz="1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Jednotná v rozmanitosti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pPr>
              <a:buFontTx/>
              <a:buChar char="-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EU má i svoji hymnu - Óda na radost. Je převzata ze symfonie Ludwiga van Beethovena.</a:t>
            </a:r>
          </a:p>
          <a:p>
            <a:pPr>
              <a:buFontTx/>
              <a:buChar char="-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 roce 2009 šokoval EU náš umělec David Černý se svým dílem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Entropa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Nejvýznamnějším orgánem EU je  Evropská rada.</a:t>
            </a:r>
            <a:endParaRPr lang="pl-PL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146" name="Picture 2" descr="http://artalkweb.files.wordpress.com/2009/05/entropa-pict001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771550"/>
            <a:ext cx="4474468" cy="3571875"/>
          </a:xfrm>
          <a:prstGeom prst="rect">
            <a:avLst/>
          </a:prstGeom>
          <a:noFill/>
        </p:spPr>
      </p:pic>
      <p:sp>
        <p:nvSpPr>
          <p:cNvPr id="6" name="Tlačítko akce: Zvuk 5">
            <a:hlinkClick r:id="rId4" highlightClick="1"/>
          </p:cNvPr>
          <p:cNvSpPr/>
          <p:nvPr/>
        </p:nvSpPr>
        <p:spPr>
          <a:xfrm>
            <a:off x="4572000" y="4515966"/>
            <a:ext cx="288032" cy="288032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44208" y="4443958"/>
            <a:ext cx="1368152" cy="27699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Entropa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322750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120.7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Vocabulary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131590"/>
            <a:ext cx="2088232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Evropská unie -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European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Union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Belgie -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Belgium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členský stát -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member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state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vlajka Evropy - flag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Europe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Euro -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Euro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hvězdy -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stars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located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situovaný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over an area of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se rozprostírají na ploše..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majority- většina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627784" y="627534"/>
            <a:ext cx="3816424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 EU is an economical and political union of 27 member states which are located in Europe. </a:t>
            </a:r>
          </a:p>
          <a:p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EU member states cover an area of 4,423,147 km</a:t>
            </a:r>
            <a:r>
              <a:rPr lang="en-US" sz="1200" b="1" baseline="30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clima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EU is different- from arctic to tropic. The majority of the people live in areas with a </a:t>
            </a:r>
            <a:r>
              <a:rPr lang="en-US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mediterranean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climate. </a:t>
            </a:r>
          </a:p>
          <a:p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longest river is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Danube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The largest lake is </a:t>
            </a:r>
            <a:r>
              <a:rPr lang="en-US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Vänern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(in  Sweden).   The highest mountain is Mont Blanc in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Alps. </a:t>
            </a:r>
          </a:p>
        </p:txBody>
      </p:sp>
      <p:pic>
        <p:nvPicPr>
          <p:cNvPr id="4098" name="Picture 2" descr="File:Mont Blanc depuis la gare des glaciers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2643758"/>
            <a:ext cx="3528392" cy="2202725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2555776" y="4866501"/>
            <a:ext cx="1512168" cy="27699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Mont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Blanc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http://t2.gstatic.com/images?q=tbn:ANd9GcRn3MaMvAv0U89rRBKJD3y_XBrBbm3YSf-y753npgaPZpPZQLC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829730"/>
            <a:ext cx="2378967" cy="1670012"/>
          </a:xfrm>
          <a:prstGeom prst="rect">
            <a:avLst/>
          </a:prstGeom>
          <a:noFill/>
        </p:spPr>
      </p:pic>
      <p:pic>
        <p:nvPicPr>
          <p:cNvPr id="4102" name="Picture 6" descr="http://t2.gstatic.com/images?q=tbn:ANd9GcTsG6Mqf6VUu2CUKIq1UeUJfKGrSPG-CBi9Gy7s1bv_Vfwj7EQ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00" y="2859782"/>
            <a:ext cx="2520280" cy="1944216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6588224" y="4866501"/>
            <a:ext cx="1152128" cy="27699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Vänern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588224" y="2499742"/>
            <a:ext cx="1368152" cy="2880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Danube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120.8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148092"/>
              </p:ext>
            </p:extLst>
          </p:nvPr>
        </p:nvGraphicFramePr>
        <p:xfrm>
          <a:off x="179510" y="1131590"/>
          <a:ext cx="7185180" cy="360492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Kolik hvězd má evropská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vlajka?</a:t>
                      </a:r>
                    </a:p>
                    <a:p>
                      <a:pPr marL="342900" indent="-342900" algn="l">
                        <a:buAutoNum type="arabicPeriod"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Jak se jmenuje slavné dílo Davida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Černého?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Entropa</a:t>
                      </a: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Europa</a:t>
                      </a: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Evropa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Antropa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Kdy se stala ČR členem EU? </a:t>
                      </a:r>
                    </a:p>
                    <a:p>
                      <a:pPr marL="342900" indent="-342900" algn="l">
                        <a:buAutoNum type="arabicPeriod" startAt="2"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17.11. 1989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1.4.  2004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1.1. 1993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12.12. 2010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Společnou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měnou </a:t>
                      </a:r>
                      <a:r>
                        <a:rPr lang="cs-CZ" sz="1600" b="1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EU je: </a:t>
                      </a: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dolar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libra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marka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euro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55526"/>
            <a:ext cx="5868144" cy="576064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120.9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707654"/>
            <a:ext cx="8496944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Místo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kde žijeme, I. Smolová, Z.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Szczyrba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učebnice pro 4.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5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ročník ZŠ, nakladatelství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Prodos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Vlastivěda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5 - Česká republika jako součást Evropy, P. Chalupa, V. Štiková, učebnice pro 5. ročník ZŠ, nakladatelství Nová Škola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://cs.wikipedia.org/wiki/Wikipedie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3"/>
              </a:rPr>
              <a:t>http://www.euroskop.cz/8369/1068/sekce/akce/rozpoctova-politika-eu-z-pohledu-fiskalniho-federalismu/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4"/>
              </a:rPr>
              <a:t>http://eu-eu.euweb.cz/Jazyky.htm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http://ekonomika.idnes.cz/pujcka-atenam-nezabrala-euro-dal-klesa-dx3-/eko_euro.aspx?c=A100504_1379050_eko_euro_fih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http://chrobak.webnode.cz/o-nas/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5"/>
              </a:rPr>
              <a:t>http://evropa2045.cz/hra/napoveda.php?kategorie=2&amp;tema=3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6"/>
              </a:rPr>
              <a:t>http://kultura.idnes.cz/cerneho-entropa-je-mdla-a-neprekracuje-komunalni-humor-mini-odbornici-1kq-/vytvarneum.aspx?c=A090113_181750_vytvarneum_jaz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7"/>
              </a:rPr>
              <a:t>http://www.zshalkova.cz/_brusel.jpg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http://www.cyklistikakrnov.com/Cyklotrasy/stezka-Podunajska-Passau-Wien.htm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Hudba: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www.youtube.com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1845</TotalTime>
  <Words>1011</Words>
  <Application>Microsoft Office PowerPoint</Application>
  <PresentationFormat>Předvádění na obrazovce (16:9)</PresentationFormat>
  <Paragraphs>187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120.1  Evropská unie</vt:lpstr>
      <vt:lpstr>120.2  Co už víš? </vt:lpstr>
      <vt:lpstr>120.3  Jaké si řekneme nové termíny a názvy?</vt:lpstr>
      <vt:lpstr>120.4   Co si řekneme nového?</vt:lpstr>
      <vt:lpstr>120.5  Procvičení a příklady</vt:lpstr>
      <vt:lpstr>120.6  Něco navíc pro šikovné</vt:lpstr>
      <vt:lpstr>120.7  Vocabulary</vt:lpstr>
      <vt:lpstr>120.8  Test znalostí</vt:lpstr>
      <vt:lpstr>120.9  Použité zdroje, citace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204</cp:revision>
  <dcterms:created xsi:type="dcterms:W3CDTF">2010-10-18T18:21:56Z</dcterms:created>
  <dcterms:modified xsi:type="dcterms:W3CDTF">2012-02-24T10:05:31Z</dcterms:modified>
</cp:coreProperties>
</file>