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0" y="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24.2.2012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24.2.2012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travelpages.com/wp-content/uploads/2009/03/zagreb.jpg" TargetMode="External"/><Relationship Id="rId2" Type="http://schemas.openxmlformats.org/officeDocument/2006/relationships/hyperlink" Target="http://cs.wikipedia.org/wiki/Wikipedi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.idnes.cz/09/092/gal/TOM2dce9a_kypr42_17819962.jpg" TargetMode="External"/><Relationship Id="rId4" Type="http://schemas.openxmlformats.org/officeDocument/2006/relationships/hyperlink" Target="http://www.lideazeme.cz/files/imagecache/dust_activegallery_big/files/upload/story_press/2312/090_000_jpg_494a72d5a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519456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119e.1 JIHOVÝCHODNÍ EVROPA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Hana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Kopčanová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43" y="4536897"/>
            <a:ext cx="3067422" cy="61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335" y="492443"/>
            <a:ext cx="3816424" cy="4008044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685" y="987574"/>
            <a:ext cx="1494789" cy="2201416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9" y="1054505"/>
            <a:ext cx="2160240" cy="2883920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9" y="3748012"/>
            <a:ext cx="1047750" cy="752475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29" y="3809924"/>
            <a:ext cx="1047750" cy="628650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379" y="2712309"/>
            <a:ext cx="3143730" cy="1697614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868" y="1005111"/>
            <a:ext cx="1512168" cy="1066078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234" y="2541774"/>
            <a:ext cx="1047750" cy="523875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63064"/>
            <a:ext cx="1047750" cy="523875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478330"/>
            <a:ext cx="1047750" cy="523875"/>
          </a:xfrm>
          <a:prstGeom prst="rect">
            <a:avLst/>
          </a:prstGeom>
        </p:spPr>
      </p:pic>
      <p:pic>
        <p:nvPicPr>
          <p:cNvPr id="31" name="Obrázek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504" y="3081897"/>
            <a:ext cx="965460" cy="640714"/>
          </a:xfrm>
          <a:prstGeom prst="rect">
            <a:avLst/>
          </a:prstGeom>
        </p:spPr>
      </p:pic>
      <p:pic>
        <p:nvPicPr>
          <p:cNvPr id="32" name="Obrázek 3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799" y="1835615"/>
            <a:ext cx="968474" cy="642715"/>
          </a:xfrm>
          <a:prstGeom prst="rect">
            <a:avLst/>
          </a:prstGeom>
        </p:spPr>
      </p:pic>
      <p:pic>
        <p:nvPicPr>
          <p:cNvPr id="33" name="Obrázek 3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522" y="2878379"/>
            <a:ext cx="1047750" cy="523875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878" y="3914699"/>
            <a:ext cx="1047750" cy="523875"/>
          </a:xfrm>
          <a:prstGeom prst="rect">
            <a:avLst/>
          </a:prstGeom>
        </p:spPr>
      </p:pic>
      <p:pic>
        <p:nvPicPr>
          <p:cNvPr id="35" name="Obrázek 3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09" y="1821104"/>
            <a:ext cx="1047750" cy="628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837152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Hana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Kopčanová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- 06/2011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Evropa, přiřazování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států, základní charakteristika států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učivo o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státech jihovýchodní Evropy.</a:t>
                      </a:r>
                      <a:endParaRPr lang="cs-CZ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4" y="627534"/>
            <a:ext cx="4176464" cy="4770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119e.10  Anotace</a:t>
            </a:r>
          </a:p>
        </p:txBody>
      </p:sp>
    </p:spTree>
    <p:extLst>
      <p:ext uri="{BB962C8B-B14F-4D97-AF65-F5344CB8AC3E}">
        <p14:creationId xmlns:p14="http://schemas.microsoft.com/office/powerpoint/2010/main" val="150951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6277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119e.2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419872" y="568662"/>
            <a:ext cx="554461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Jihovýchodní Evropa je část evropského kontinentu.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Je to oblíbená turistická oblast.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2993"/>
            <a:ext cx="2952328" cy="363242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21085" y="4755956"/>
            <a:ext cx="3744416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Plitvická jezera, kde se natáčel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Vinettou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Chorvatsko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194" y="1275606"/>
            <a:ext cx="4574167" cy="3304835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4283968" y="4765107"/>
            <a:ext cx="4514032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Rumunsko, Karpaty jsou dějištěm slavného románu o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Draculovi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7380312" cy="594066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119e.3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3" y="1058950"/>
            <a:ext cx="4891261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Balaton - největší jezero ve střední Evropě</a:t>
            </a:r>
          </a:p>
          <a:p>
            <a:pPr marL="171450" indent="-171450">
              <a:buFont typeface="Arial" pitchFamily="34" charset="0"/>
              <a:buChar char="•"/>
            </a:pPr>
            <a:endParaRPr lang="cs-CZ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subtropické plodiny - teplomilné plodiny</a:t>
            </a:r>
          </a:p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omeranče, mandarinky, olivy)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1" y="2377101"/>
            <a:ext cx="4896544" cy="264413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259972" y="4712275"/>
            <a:ext cx="2371413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budova parlamentu, Maďarsko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972" y="1063539"/>
            <a:ext cx="3884028" cy="258530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7624539" y="3699168"/>
            <a:ext cx="1512168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lovinská příroda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119e.4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85428" y="988516"/>
            <a:ext cx="8951068" cy="37856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Jihovýchodní Evropa se rozkládá po Balkánském poloostrově, omývá ji Černé a Jaderské moře.</a:t>
            </a:r>
          </a:p>
          <a:p>
            <a:pPr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Státy jsou většinou oblíbenými letními turistickými letovisky. Maďarsko je turisticky oblíbené díky velkému množství lázní. </a:t>
            </a:r>
          </a:p>
          <a:p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Balkánské státy dříve tvořily jeden stát- Jugoslávii.</a:t>
            </a:r>
          </a:p>
          <a:p>
            <a:pPr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Albánie se považuje za nejchudší stát Evropy.</a:t>
            </a:r>
          </a:p>
          <a:p>
            <a:pPr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Těží se zde rudy, zemní plyn, uhlí, nerosty a někde ropa.</a:t>
            </a:r>
          </a:p>
          <a:p>
            <a:pPr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Pěstují subtropické plodiny - ovoce, zelenina, obilí, kukuřice, brambory, chovají se prasata, skot, ovce, koně.</a:t>
            </a:r>
          </a:p>
          <a:p>
            <a:pPr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Převažuje strojírenský a potravinářský průmysl (Maďarsko - výroba uzenin).</a:t>
            </a:r>
          </a:p>
          <a:p>
            <a:pPr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Nejvyššími horami jsou Karpaty, významnými řekami jsou Dunaj, Sáva, Morava.</a:t>
            </a:r>
          </a:p>
          <a:p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Slovinsko, Rumunsko, Bulharsko, Kypr, Maďarsko jsou členy EU.</a:t>
            </a:r>
          </a:p>
          <a:p>
            <a:pPr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Patří sem: Albánie, Bosna a Hercegovina, Bulharsko, Černá Hora, Chorvatsko, Kypr, Maďarsko, Makedonie, Rumunsko, Slovinsko, Srbsko.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8" y="494335"/>
            <a:ext cx="4267869" cy="594066"/>
          </a:xfrm>
        </p:spPr>
        <p:txBody>
          <a:bodyPr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119e.5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139952" y="671909"/>
            <a:ext cx="3860837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Spoj správně stát a jeho hlavní město, pracuj s atlasem: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67428" y="1083156"/>
            <a:ext cx="1784292" cy="3970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Albánie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Makedonie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Bosna a Hercegovina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Bulharsko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Černá Hora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Chorvatsko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Kypr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Maďarsko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Rumunsko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Slovinsko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Srbsko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623320" y="1083156"/>
            <a:ext cx="1647775" cy="3970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Nikósie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Podgorica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Tirana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Skopje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Sarajevo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Budapešť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Sofia 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Bělehrad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Bukurešť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Záhřeb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Lublaň</a:t>
            </a:r>
          </a:p>
        </p:txBody>
      </p:sp>
      <p:cxnSp>
        <p:nvCxnSpPr>
          <p:cNvPr id="10" name="Přímá spojnice 9"/>
          <p:cNvCxnSpPr/>
          <p:nvPr/>
        </p:nvCxnSpPr>
        <p:spPr>
          <a:xfrm flipV="1">
            <a:off x="1547664" y="1180212"/>
            <a:ext cx="2187835" cy="2219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 flipV="1">
            <a:off x="1763688" y="1635646"/>
            <a:ext cx="1885553" cy="10801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/>
          <p:cNvCxnSpPr/>
          <p:nvPr/>
        </p:nvCxnSpPr>
        <p:spPr>
          <a:xfrm>
            <a:off x="1949402" y="1180212"/>
            <a:ext cx="1686494" cy="7434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>
            <a:off x="1691680" y="1551945"/>
            <a:ext cx="2043819" cy="767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47"/>
          <p:cNvCxnSpPr/>
          <p:nvPr/>
        </p:nvCxnSpPr>
        <p:spPr>
          <a:xfrm>
            <a:off x="2051720" y="1959682"/>
            <a:ext cx="1571600" cy="684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nice 49"/>
          <p:cNvCxnSpPr/>
          <p:nvPr/>
        </p:nvCxnSpPr>
        <p:spPr>
          <a:xfrm flipV="1">
            <a:off x="1403648" y="3075806"/>
            <a:ext cx="2245593" cy="68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52"/>
          <p:cNvCxnSpPr/>
          <p:nvPr/>
        </p:nvCxnSpPr>
        <p:spPr>
          <a:xfrm>
            <a:off x="1691680" y="2319722"/>
            <a:ext cx="2043819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55"/>
          <p:cNvCxnSpPr/>
          <p:nvPr/>
        </p:nvCxnSpPr>
        <p:spPr>
          <a:xfrm flipV="1">
            <a:off x="1871700" y="3756136"/>
            <a:ext cx="1863799" cy="1099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57"/>
          <p:cNvCxnSpPr/>
          <p:nvPr/>
        </p:nvCxnSpPr>
        <p:spPr>
          <a:xfrm>
            <a:off x="1403648" y="4155926"/>
            <a:ext cx="22455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68"/>
          <p:cNvCxnSpPr/>
          <p:nvPr/>
        </p:nvCxnSpPr>
        <p:spPr>
          <a:xfrm>
            <a:off x="1691680" y="3068315"/>
            <a:ext cx="1944216" cy="13756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nice 70"/>
          <p:cNvCxnSpPr/>
          <p:nvPr/>
        </p:nvCxnSpPr>
        <p:spPr>
          <a:xfrm>
            <a:off x="1403648" y="4515966"/>
            <a:ext cx="2331851" cy="3360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Obrázek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322" y="990823"/>
            <a:ext cx="2612765" cy="1943244"/>
          </a:xfrm>
          <a:prstGeom prst="rect">
            <a:avLst/>
          </a:prstGeom>
        </p:spPr>
      </p:pic>
      <p:sp>
        <p:nvSpPr>
          <p:cNvPr id="74" name="TextovéPole 73"/>
          <p:cNvSpPr txBox="1"/>
          <p:nvPr/>
        </p:nvSpPr>
        <p:spPr>
          <a:xfrm>
            <a:off x="8349071" y="990823"/>
            <a:ext cx="720080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Albánie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324" y="3068315"/>
            <a:ext cx="2612763" cy="1686937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371539" y="4852035"/>
            <a:ext cx="1761840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Afroditina skála, Kypr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119e.6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13259" y="1138388"/>
            <a:ext cx="3522637" cy="37548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MAĎARSKO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Je zemí lázní, vína, ostrých jídel a uzenin (guláš, debrecínka).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 Maďarsku se mluví maďarsky, platí forintem.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 Maďarsku leží největší jezero ve střední Evropě - Balaton, je hojně turisticky navštěvované.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Významný je potravinářský průmysl.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Ve 20.st. vynalezl maďarský architekt Rubikovu kostku.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Nejvýznamnější řekou je Dunaj.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427734"/>
            <a:ext cx="2493813" cy="259941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713" y="590228"/>
            <a:ext cx="3054369" cy="198152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964" y="3147814"/>
            <a:ext cx="2475813" cy="1745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257943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119e.7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Croatia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483768" y="690250"/>
            <a:ext cx="3168352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Croatia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Southeastern Europe. </a:t>
            </a:r>
            <a:r>
              <a:rPr lang="cs-CZ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Croatia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urrounded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by the Adriatic Sea. 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 go </a:t>
            </a:r>
            <a:r>
              <a:rPr lang="cs-CZ" sz="20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here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on vacation. </a:t>
            </a:r>
            <a:r>
              <a:rPr lang="cs-CZ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 great ice cream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13858"/>
            <a:ext cx="1968810" cy="268872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79512" y="1059582"/>
            <a:ext cx="216024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Vocabulary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Croatia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Chorvatsko</a:t>
            </a:r>
          </a:p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Southeastern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jihovýchodní</a:t>
            </a:r>
          </a:p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Surrounded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obklopeno</a:t>
            </a:r>
          </a:p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Adriatic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sea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Jaderské moře</a:t>
            </a: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345" y="627534"/>
            <a:ext cx="3268104" cy="2555468"/>
          </a:xfrm>
          <a:prstGeom prst="rect">
            <a:avLst/>
          </a:prstGeom>
        </p:spPr>
      </p:pic>
      <p:sp>
        <p:nvSpPr>
          <p:cNvPr id="7" name="AutoShape 2" descr="data:image/jpeg;base64,/9j/4AAQSkZJRgABAQAAAQABAAD/2wCEAAkGBhQSERUUEhQWFBQWGBgYGBgXFhgbGBoYGBcaGhgaGB0aGyYfGBkjGh0YHy8gIykpLCwsFx4xNTAqNSYrLCkBCQoKDgwOGg8PGiwlHyQsLCksLCwpLCwsLCksKSksLCwsLCkpLCwsLCwsLCwsLCksLCkpKSwpLCwsLCwsLCwsKf/AABEIAL8BCAMBIgACEQEDEQH/xAAcAAABBQEBAQAAAAAAAAAAAAAFAQIDBAYABwj/xAA/EAABAgUCAwYEBQMDAwQDAAABAhEAAxIhMQRBBVFhBiJxgZGhEzKx8AdCwdHhFFLxFSNyM2KSFoKishckU//EABkBAAMBAQEAAAAAAAAAAAAAAAECAwAEBf/EACURAAICAgIDAAEFAQAAAAAAAAABAhEDIRIxE0FRYQQiMkKBcf/aAAwDAQACEQMRAD8A8/lyyohbF7uCHblty2h8nUlQIJdT/lzZsvZvC7g846fICZndcWxzJ/NUzMeZidelltUhDC+5IzsS4NrR5DaoVPQK4jpVVEqJBykM78wCMekTaPXIMtlDofAws2asqCmoJFOHfez4s0DtRp11NSyjmlJv6Wi6SlFJhRp9CpDhKbFQ35eOYmXw1Mxymy0sxbkcN4xk9LqlS1OHcdI1fDZqz85YkW5gD2jly43jdpmdHL0wPdXLJV/xJBLXI2G8RytIm6aGDNd3Y4Z4MpnKcFrHqTfEdM1BDMxtcWe/U484h5JdCUmDFcLCu6pJU1hU+4uPC2fGKZlypNTAlLixBYnkkn0f6wZm6joByNujH75RWnalLArpJSCzi48Iricp/wAjKCfbBkpUqclKVoKb2KVF7nq/0u0WlcFlGgJKu7g1BW+7e+8D5hrSWOCOrsbsOoiPTpmIUpTsgXaq4x3r+JxHTwfp0KEJ/DlpdVXe/KkE0no/PORvFSRrJg+cK8OfQx2g4kPikOtQOWN3fcYU18RDxHXGVNWApkKFQf6eoIgPE3qgqiTW3QAAxIJvt5HpAHUJKSQXgnL42achRJw3q2xiA6Yr+YpQnJJBOcYzFsScNML0Q8KkXIIzhg/W1j9tFniM5LMrvK5gp/TNmzBbT8OVNRn4SBZrlRHUE2G/nFLiPZelFaZgWzOGYgbkeUZZYOVNgoBSZCl2SCRvBzSzfhIZKRYAksS5I/Nf0hdGChAFCQ3MXJ59P2aKeo1JFklhuAbZjTfN8fRitxPVqUovh7DlA5RgiUBb4DB+VgPSKUySXNotCkqGiyIqhtUPohhEVGsmkzAxBEIUxGCIcDAaAcoRyZJZ4R4kRNsbxthGztMpJZQI8YjIiWbPUcqJiKuCr9g2IYVB8fKHkADd/b+YjEEI433++cJEx0pABU1+ofzhYFgs00xZCWCmJT8pDbkXJzh7wnDQUpUgmpS7t+UDJL26YiuVuohJBuHzd93IglKINktnD5P1YR5k9KhSvO4QpakXY7pWQzD+1tm2flDNTqQVhJZWzglj9YtanVoUnvuW5Cx3u+37jpAqVqXmOWbAcWDeGfeDC5K36Gteg5w7TSgP7lXuSLPZk7MItanSJepFlPkqLeP/ACgeAlCkqBIs4KQGD7ePi45RFMUp7KA6k4DWz3nt5NEuLcrsD2FJPEFSrrqILXDFjcj6Wt9IvydUpwpQQpLH8wBtsAcwH0JJFMxjU5YG6g++7bi8JqNWZRSwdLsTv4HrYlukM4ehVodr+IpUpgPMPy9GPjvFHVpCkhSPmqpLkgXHLr7b5ivMmBwUrNQuxc+G1mO0N1E0LDgd4ZbydTYYsPSOiEKqhfYR0iCzlKUhwbFsW2yHgxwfhZ1UwIlJSAp6ioukABlKJd093na0WexfBpeokqXMCQRYWNxbCcFVR9I2eq0UqUr4aUKCVAEJFgW5kf8AcEW69Ip47dlKRb4B+HHDpC1D4fx1jHxVBQuLsn5AwfIeCP8A6N039S9EsJY0IpASoqd3AvZh75jP8NI/1AS0LAUkVrWCXIZ6EmzC7k9Y1UnhSFq+MhS63JCq3Y7NUDcBveKr93a6CmZ/tJL0elXQuVIDJJoQDW6lKZrFlYuTz5R512knOsLB+GEjuISkZ5Eix5WG8EO2fFEo1SwkYJSVu5UrJD7MbdYzU/XAipbEJYtu97/S38RyZZScqS0I3ZCVzFiopUcAZ5vE2mnLSLILHx+zkQ1XHQlqccxjazfeIkGvOo7oKRY3PNuX36wjjL5oNIgnyEqPxFLFKmFOOV7jEKOHSiSm6VH8wU48GNiN/SKqdKpDlawSA4YOnxB2bwG0WdLLSosmYm5/tAPgLt4McmzQ1NexLYMn6BgUhluSEkZcXYue6eg94HJnM4U4IszesHzw1MvvvUQTUVAEEG4IZ3JuGPIw3VyUzEGjIL2Cb26XPjFVkRlIz0wDbEV1Qbm6KWUAipJbBwSPHD3gTMQBF4yTKIiAhBD32ENMUGEeOEcqOdowRCYWEBhd4IDg5sHPSJv6UgOWHiQ/oLx0iUWqxC6mY5Fmb78oVvdAbIlKjoYYWCE0WjLAG7DPP2xv6+MRBRqcG2Xc8ueYYqYQKS5Tlne/7Wfo8NJY94lxsOTe0cnEmWdZOFIBOdxud79P1hdLIT8MKcJUXZyWbcnlFAqcvlQ/hosTWpCWYi1tz1u4aNxpUEsHUlSsndIe4DsL+XlF7RzEqmATTTKTYmwUWLKoc95Tn6+BDVG6UlreHq2f8QQ4ZPZQAFCgCCoB2qFKrG73bo5gOKSNZquHdlkTVAgLoAFSxekVBrD8zkWzeNDJ7LSWMleoEudY3AUxdg6iAQptj0fEX/w64xIlImAFZXQtbO6SEIfzOR5xhz2plzNQqZU5WoVBg5CmZmvY7QirhaVjrfRakcKlTZlCkfLMKFFVlJIUxJbHONnw38JtMDNSnUK+IoFJukmgsbB9xn68xHHuzJlGTPlTFVzxSZYReukAl3ZsDxN+j+OzJmm+BMVNabJQQw/OEmoPYBOWdzZopjUoN6GfRqOFdizoVJoUFy0gJwxeoF1C46xDq5JAKlO7JljpZ1keF/8AxjI6n8VJmocFaZYAcpSW57vt+sFOAStRxCSpKJpQE/mYsXFw7PzFjFlmXKqZNqwb2f1ZTq9ROIemhHmpTlP/AIhvODOr7WHT6YJSoV/Nkd1nYdXsIz3afh0zhqJYICpa+8VJVerf4gyHsxxtGI4nxVKu8k/OCCCcb2+jxJzyXxSr8ma+DuJcWExTlT1EklmNz9+8CZ2qswsBt95iJaw+B5QiZLqDkADLxSMEhaJEHu9Lc8Rd4SlSyzO+GwLhyfAdYJ6SWgpqWpPIoZNwnDt92i3J1pp+VCEvZLN0chsj9Y555rTSRrRnlyypawohKg9QTu+S4s/N2F4nl8GKZ4ClAJJcKJZzZg2XxcD+NGtaHqKCSoXNNiLuM9faAfaHUNMS2EgFI8WIbzHtAjllJ0lQCRHEgCJSk1gOFWuCG3w1vO0NIlhTJtkMCb/8gbBukDJepClAqBI6c+fKGavUktakCw2YXx9fOGWPYtBJVDgKptyNjub5x92gZxfQ0EFrHl92hkwlmeoEAvyYYPXp0jpmpqDKJb9g0UjBx2hkDhHFQjpgaGAR0FkKow0w6mHS0vBQbGypdRaDA7PES61M2RlyB0azhjFaXoxLWBNqSTkAXCSDuedh69HfM1z1B1DYAYbG5tCZOXSEbO05QkkqvyS1mIP8QOmKcxKUR1AjKlsVEIlx0TKjoNjBCYoqD2Axawf/AB5RGmRUb+Odhn6RLOW9mZsDPj5df3iNSh/axx5/bRFCEqgSSnAD4DgX6D3ivPXdneJZWoKQKd8tuOR94jX3iomkEbXfy8IyCP0mjUojYc/NvK/OLglrQHAoIfBZ2N2Ll/B9orcPTMKmluMJJFheweLOs0xrBm1JcCxCi43U7Ws+22IDf7qAzSdk9aqXMSaiQQQWDM4KS93wR4vBs8KqWKdK+6VpSsE3yCdn3gd2O4SJg+G4qIBtkXBfndIIxtHoUnixlaRctfepRLSA5yqov5Xt0ELicnyp6NxRn5PFiVtTMJIGJygW6AhyH2cvFziOhmLT/uf1GQlly1kX5qJYeLN1irwbSlB0upUHQomUp+Tgg+6z4pEeviSFICTelvb+HhsDbuxpY/p4dLlS5ailQIIH5kswBY7YcHzEFtFxtVJCJk1WWEusi2bJwBHqEzhyfiAbM7NyOMYxD9HopcpIQhCUpAYAAAM2DHUo0S47PE9eoaoUA1EkvUHc5YM5MApPZZU5xI08uaUgk0hY3azsCX2ePorScLkAMiVLDBrJTg/4h+m4TKkhXwZaUOPygDb7+sLx92UUKPl7Wdk9Sgkq0plgO9SVJAYOXJPLF7wum4ckS0iaghRyayPXIAx1MfQfH5gVLVUOTON8ffjHhHbDTFGoIB7pZbDYsP1D+cJli+PYkvwPQUoH+33QLkKaoXYm9ztzxEOqU4qSkzAbAhgeg+u0B5sxRJJLkm9/rEQz3SfB945liBsLSuKoAYuw2I5C3n97wK4lNrKi4cWAThjv1gpwcy3ImAsoEG9vr9YZpESgVBSEqDs5+bnzYGDqLeg2AbpLGxt+/rCqnObwQ7QaBMtbpJZVwGxAlmi0WpKx1sticyf02xb/ADDJUoF3t55hksKYqAPduT7Q4gp+YEEcx7dI1BUSOdpjuR/EVFoIMEdbZT2IsXFxeK8xbw0ZMKI9KgFQBsHvv7bxa1Mrv2IW4vam7MQ2bG2ztEAWUm1jD0C33kwzYRqkGHJTDweeYjJid2K+xzvaGqQ0ILPHKW9oKQSKOh0dDhLaJ9iG5MeX7h4imzS93uX8escJZAvbcPvfaGDN4RISh9Rdh4cn6dYnTolOQxq5fWIAl1GkE7kX8TCrnqUQ5OGH82jO/RifTTTKWFMCRgOILp4jMmpUVWQGdsDawdja3nAhElRLBlEXJ5NkepbnBU8OFNEtQKqalCklr3LjIwfAm+0QyKPb7MbD8NNS+olkJsXS9nLIIa2wLWjb8d0/+wR/fMljqDSoD3iP8I+D6eXpgZpB1BUSxPyhrU2DP5xtuL6FAlOiSJrKCqalC4wbZaOjHFcdDUYZaEmSmSjAMsDG5z9Y9D0s92PNj6h4xyuKypCklUhAqwApa1AJ5i+H+sa/hXFpc5CVSyCkizDHToekNDjegslSHmKtgM/ixhDdR6bRdpiL4PeeKiOJV04ZZ3t+pMTaTU1C4b+Cx++sJL0hBfMLp5KgS7Zs0AZFLjPDELSSos4b9o8r7b8PkSi8z5iGDJdRtnpgR61r9OrID/vHk/b7gepWoKEtSv8AN8w1aJy7PJdbpiFGnDvfN4qpWR4iDPEQpDpWhSS4NwYGhSed+sQt+0PocJ6mDP5GGytQ6hen6QgR1eGylgKuMQKEaCGv04WkFJdudv8AHhfxgOpLftBXQIXPmIlIHzEAedthyJNoPdv+y0nSKlIkl1U94u5Kge8WuALgAdDCxi49jRToxqJpGPPq8EuJcZVMSgMB/toCsXUn81uYaIJEkGYJU0KHeCSUpqV6OHLxJxXhFAC0rqQbCrurcOC6dg4PtDcbHBgOYaTCUl4fL06lKpAJVewzaGoxGTCpJG+fWJ9PoSqrknLnlt1gzwPsyZ8xCVklDflIDEmwdsPYk4eA5JdhoESkFQJAKmZ2dgOZLML8zDJkopUxs0ariunRI0ypaZgWFqDfDJpceO2WO94zEwesB6EZGtLwqZN72hYQG8AJGsMY6H74joNmsRc1/u8cvPOGGX/MPmK7oH6b9IIopVZ2YHkLG8KdQSACz8/v7vDCot58vvwh8iQDvc4DZ/YRtBH6ZRH56Rl75GG6vBns+lXxgy1sq6lBx3Xuoub+vnEWg4QFAFaqQSwIa+X9njR6ESUoRYOgMSDSFO91Bs4vuwzHPKcemI5fD07QdqNBISES1TlAm5Abx3BO9hF9PanRhRUlc9JIaxJHoSRHk8sCYUlikOOSkOnZ3BFul4OqTaOjDtfglPLJHoGq7T6KY1VS22KHfxf6i8XOFanShVUlBlqOSQb9bmPNJAuGjTaLAcgMPP3tFqVirLNm2ndoUoLKDcjtFCf2pU7JMvzf94zczWrBY2GdgfrDClCgAbqd+6Q/he/6Q1GeWTD0rtXOWaQlL8wFEMM7wa03Gkkd5aH/APH2UYwMwYpSbYYl38cRYXLJQCEEk7M4tyuPrBoKnI2Gq7VS0XcEcwoH6OH6O8ZvifbqUT3C215SVP8A/J/aM5xGaU2KWI5mwdsMpx/MB5uoMwlKlAFrFaXc8gWMKTnlkHuI8VRN7taFO7AoQPqkjzEZ3iXBJRNCglFQqd38GbAMQTNUUgpU66bvTg8jj6fza4XxMgiuXUkuGAJDciz7bMIBF5ZfRD2G0iEvMqmk3ARUB6vZvvqnD+GaGun+ne+Cp/Vg9usGNXOE2W6SU7AKVSLWAFg/i5NoqSuFUyypQKZgdkpIAI/uqoNuj3jDqc29M1XAl8NlF5enlIWPzUuX6EkkRd1nD+FahaVzggrQ5F1gXLks7KBMeX67Uz5agoISQCAe+pSQdkqekB84v7QqeMaspaXOUlA+YIpAHMkJ/XlC2jojll7NB2k7MaArMzSFS5xWFMCqlk5cJAIS7E+B5xk+O8QlzEplz5apaQ5Qky6ckBVBGA3euCO6BBLh3aScpbKnLWksCCTfwNQKT4e8VuNGWuay3ITitZURzyWvbmbQjkiqmBV8FlSZzSJ8qaEuQslhUEhiCqxufIjyh3C+I/DnH+sHxEyxMCSkJLLWHFwCxLMHw2zRc1HC5CwmWlJRjchwTh2t7xPquy0gTiUhpZQQUVFwcAu1/AQvIdSAa1/EplygBKqJywSpYYuSbs+/WJpXFTIQqXLUyVABSgBUWBBY7J99/Buo4aiQkzJahMQbOKVEG+Ri+Le0CZEtJK1S7iwALG53uMPvtCJbsZyT0VZ+rUqxFmDDwsPr9YiBG7/e8POnuxzyhNUAkXao7XceMM3bA6IVZtCFJhiTaHBcHoyEV7R0cRHQbCSFiKurYjvhqTkW+/fpDihm8t8ROlYNNRKgGFyTb1D72hWyfRDKnNsPvlHFb23e7t53zFuTokKLBV+RP3eIpWiKVutKijcj98FoFoFofIJUoFRsCMM1r43gpL4jLCSBLupgAkjHJvt4f/p6BgWp7tQLc7EDNT/zCmVUT3EJdvlqP1w0SUlPROckg7wlXd7qlBy4CgA/QNty3gzUpm8vsxn+GcPmH5QpW1ufqYO6OQullEJ8VD/MdePRz3Za0mjmKcgEJGScfTMFJOrIIHdPM1Ui3mH9Iqo1c1ggzyUhiwUT6NE8rUqALEna4B8SHilpDFnU6h1XIQeSGfl/PnCSZu91Ju9wPXcRRJIL/UD25ROhLkMki2x97xuTN7LSdepLskdHCX9xCHi8whnI/wCJIzzdn8hHaRqgZiCE8wB+p+kP12nSzy1WJ+Vw/t+vPeNYxm+IrQ1wXfl+j3vASVxX4KjTTSdlS0nPlb1glxKUkuylM7O4YDe1oH6vh0sH/rKwWKgGO4wfp18IJCV2OncYlrutdSrsLpA/a9+UDpuumsR8SoOSQFvfmzgRDN0qWsoP4vDFacsXKTf7vtCCvYRkcXnNQ4IHMC3mYI8O7Tzno+JKSC4JpQH8S1/eAfD9YZRLUEKDFK01Ag9G+kTjjVIKQJCRzShQfyfbw2gWFI1C1z55onS1qlFgFgEIZrEAW64aKmq0UnTTiZSgsUkKrMpAztWoEP0DiMlxGYlZBKwotigsL4vmKYloe6wkMTZJPkWuI1jp/DZzdRpQQRNNbYlS+6N2KgRUx3baKOpnSZinJUk9R+ov7QKGokpICVOR+Y1MS/8AbTg9YuDiXfeWQOYKWSb7hgCPKEkUtl3TaBKifhrAPNUxN9uXmzGO1ae8AKl4cJt4X+87xCrj0y4aUFEkkiWl7hjkFrXh2m4tOcKCi/QAe38RPXQ8XRDxDUyZkkpYhTkskyyknqKnV1BbYbxlZ89ABpDqD3IbObA+0bjWTPjpaYJYUfzsmq2HKQD5EtZy7Rk+J9n0oBIVUThlOSXLk9GilFU0A1JF2O8RTFf5vHTnCj+pu0NgjnA35RMTa2OTxCpQLWb9Y5xAaMOBhYiJjo1BCqkywk/Mo3vgD6k+vlEMtBUWSxJ5sH6C4vESwxYvaJ0rSkuxBf7AidUCiGYWUxSeoOXfaC/BtSUhlFnNnLpA8/aBc+YkgMC9yXJL+2G+sWdBpVzh8lks5FuWe8NuUaW1sDjYXXxqoUISSdy3ygE3HOz8toM8M0QKQpJLqDlwX/8Ar9Yj4J2TVWgIQ8zYpKiCdyR08maNVptFNZjLdiQe6rIy17t0jjna1BMHhTKGm0yh8pI9QfeC2m0K1Bxfm7GLEhMqXdaCPF2PrFlevlBL0PSH+W0NCU12bwoZK0arBXslI/SJfhlPyirx/gRBL7TSSCEJWSn5ghJLdS20W5s+aG//AF5pdsqAZ3Y56HwjpU5fDeFEI05INQIPtblDxw0s9JI8cn0EU9Lx4LCyJM3umlQJDudgHc+QiaR2kll0rVQR/wD0cDcWuHwbiMsjXaB4SSXKIcKQRychi3k5hxSQAwA9S3qXHhCq1Ms3SX8P8whAAz6wVkEeNoC69KVJYgAodjSCTswBLftGWn8FJU5UBsxcsOjfqY3eokpY7uPQ9OX31ihO4WhSDcO4ubnGLdXv4RnJvojKJjp/ClIJ7qSA1wq37gxXJG4AvtnydUa+ZwciXS7h3snfDOzxTncFlpdwSBkgOMs4L33/AIhlkYnD4ZhSUhmL+o3zcNhvWIzKqLH1A+toNq0CAS8tV2bnTi1m2z4xFO0JUCLgZS4Vh9v1eF8sfYeDAMySnYv6+ptaGnhigbt5no4znyg7K7LrIJTVkC1hg7/eDCHQ/DWCtYUB/d0ze367RvLGhljl8BcrhSiC6bWNiMZfl7xXMgoWKnp8Rm3PrvGq0PaKWGYg1YLOBbB5bxb1kiTMSApi59+nIkRyv9XupRo6lg1pmb1eiSnvUrpD3Ic+BA+U5cGH6fTJIDJUQTYhx1u5LW8Ybq9OZdSCxSpli5VdINySLZOYi02mlqSQlSwWGGIHQDe75MdCzQeyfiaNBK4EkpBVMSmoVJKlpCVJvg4e2LRWPZtSg4v/AGkKSUkdCFffrAk6pYUoLmLMqWWHxFHJs5TUpgBc9GF4oa7iBARMQsBRB7qSoEAHJOL5bpF1OIeDCnFeyFbhCkhYualKJNs4ADlhGP12k+EopcE9C/vF7VcSmL7y5iioBhYY6nJtA6dNq2HkGhm16HVkLiESI4mOB6tAHHuwtHQyOgAL5khSmRWoM4BAd+rG4zcekaBXZ1TArl/AC0JWhKlB1hrmW47zmwADgsHjO6hSkqchQNmqzbF/vAg3pO1kwMqcEzqWCfiKUaLN3RVYMA7cgDtCPYHYa7P/AIcTdQUzZNS0Ah6aApJqIJZRZQApJBpsrzjSjsWpKpqESlClQUsApHcFRdsJUQ1iRkQA4D+KupkLq+JUldzLEsBLsEuAlmLDAtc5i5xbt5NnFaUoqTOPfWKwukEd13DJSGYM2+STAlGLiblRtPw7Y6yYhMpSaA5rmVFIJLWSluQuXj0KZwSQtQUUBw7EEjIY4MeD6bV0qBTZVKVFVSkhRsoBQLVJB+kHpH4i6gWC0qXuD3XPTkPt4XFlX8X2Zyo9b/0aWzd4hmaq3+cxS/0GQkJFShS4Fx43cX39THnMn8Q580sCAcFgpQ6hyQl/KKmo7STVnvTFkjwHsBHTFxl0SlmS9HqMvhmlCu61VQUSkgKKgXdRAcucvFvV6iQhAMylk4qYnyePINPxeYlVQURfm/1jTSeNKnaddSRNSNmuOpBDN4Xh+IFmNBrO0+gV89K2vgFiPE+EJL4Jp9T/ALkpIIUxKly3Dcg4xiMXwziaJamVJlqS/wDYn9RGs03a2pkos232IziKs6/sQ6j8PUVKKUpSCEgALUGy7B2EVT+HJUhyuYg0q7oUlYrD0tgszW+kaEa9S7qHkWaO03GAhwVE8nA/SEeOL9D+eKPOe03BZmimSw6ilSA5PyhTh74PttFb+r1E6dQlBsoIcg0pdLuS1rAl25R6PxDtdLQCFgKHJnHm8Dpn4gSQQpKRV/xAPrCeLehfJjfso8O7EzprmZNbBFLkbhQILeREXNV2A3QFOwF5hCfmS5FiflrDcwImk/iTJ/M49GiRX4i6Yv3yG/7VfoIfxr4OssPQLm/h0sBZ+JLJJTTUVJCEBQDBt6Ku9klolnfhwFoWErFVISl1ko+UEmyakkqd2Jccop8V7fyVGwcDcjPltFb/APIgAAlpbxUY3BfCb/UpMIcL/DGYikT9T8VASxQSopJd32LdPHmYy34k9njJo/pzKIJIKHFQBSAQAofLbqcwfk/iVSO+h1dFfxATj34iGckpBSgXBBQFeb3+kLxilQY/qYvo8g1ekmS1lJBTg7s2xHMdYv8ADOOGVZXeBw5NvG+IKcd1QmqqUZallrpQHYWAwPs7Rmpspj484nOEZKmXjP2EJvEPiF6mIwNs+1ot6ftBMwixYB0AVO9mfB6dTACWSC4Y9CB9jyhAsvy/SJ+GPQ3I0vGddLmFBHzH/qOzFrOeRdj9mKk3hyBYEKUSaaQSFF2bJ3qFiXzFKROsSHq2sCN+e2XO0ENNOmoZ1oQCXUoAFgDy84SnBUjMta3gdMpCkIct3lFVwrw26BvUwL/9Pq+YpUEEOCwKjsO6Li5y0auTxPTlIqUScmosFKBqqaxy4vgG0Sji0mlTzHdzdINzcEYCd7viFWZr0HgYDUcNUkqdKgEMFOPlJwDi8VCmDXGNXUtQQofDyw+Ub77/AHeApjqjJtWChhMdD05jocxopGiSG+KXdQYFWwcWPI2O3ytvEXFJUsK/MTlw27t6hjBJfDApCQldYS6nCrpqYAKt3WIONxFKfIlrdLlKgxqBLFxyP5svdvGOJTt3Ynsh0uiKaZgZnFJVkXu6WZv5guJ1JUT3md7E7M5/9xB8LRUlLQUhKEuCGpJdSjcOSzAvEkoBCe86XcG5e43cMdi46XGYSUm5bMQSVOoYICqlFTk3GSk2blBTTBC3V3ZczZ1O4GWGAM9cRSGrSkEJCqXFyPkSR3mBApJ8Winq58p+6ssSL0hwGLuMK2AYge8NTl+DVYdExpjLNL5WlxlLgYYg/pDtPr5hdBBLZmVvv4XeKmn44tUuaAVqKEVCpCSlu6HNyUkh8f4r6OZLPeDJmKTe9LX2LkKJFmIAZoEU4MVxtbCK+JS0qrUC/IJLPfOyjiDvZjjcwrMsqVQQCSlIcJ2JFudyGbkXjD8QkrBUcoLgEEMefJ72NucF+E8aMmWCJwKVd2klVNxeoJLgA4bI8Y7ITfZNw0ejCRJVNoTNSVd3u4LqDgMd2DtBROmSguWDeH7x552flTFTE6nTpJl1FBC1gBI5ilbtbBdtgY3M/VVC5Ta9yI6U2zkyRS/6EJ3HUJSQ5JgHquNqMVNRNG3kxeKGoCoZI55OU+zuIcRUvMCVEw6esnEWZPZ7VLHckTSM2Qfsw6pDxVdFArjpclSzSgFR6Ak+gjRcJ7ELm/8AVmJ06sUzPnd/7S3T1tGrlpHDkBIKZgwsiXzIY1BXM78h0gOSOiOJvb0jEyexWrmA0ooGCZhSgf8AyZ/KItP2OWVUmfJQR8wKlFs/2oIPliDnEu0cxagpPcQhVkqKVpWolyVgpcABW2BaKitbOVMU6mBUaqUXUEgUggBgCkhm/udzaEdj+OA7T9j5alMvXSsfkAN3YhlEG3huIk1PYPTAsdQQCB3yENe2xJ8MebFstxSYzqvUSGNCQfq4OLs8N0nH5yAALJBLAhJcHIUwcjzgUZLGn0N4r2JZZRp5qZ6QCagacWypk5swuYyuq0ipZIWk18gfqN422k7UzpYISZYN6QRZLsCUpSaarC5bfyLaPgUrXI+JPNSpZpmSkSiDUPmvLdJyGsHYOWhHEumn0eQKXfDfSL3CtdJSSJ0r4oLOQqkgDkWLHrGk7RdiO9MmacK+H8wSpKkUhr5cG9glyfK8ZJejUHChS2XB5OPaE4tFbQQmhJdUiWuWjCu8pSWIAueRNRvzxFWVrRLUABWEnBDAnewPPrFaVMIDJJD5YlvP3h0lgp1Cq+Ha5heKb2G6LaeIlRJoBZ7BCWAsMbHwvvHKQSMlJ2S2/S5eKS5i0E028DziJeuWck+pg8En0G7JJgVcU3HjkWiF+YhZU5dwCWyYjUrMajCqmOY6GpTHRjGomrKQwN+6wKWKgBuC9mxfkYcJKZlqhWU1BJJZ2UaX/LZth1zFNEwzJiGdwkWsbsb3Lb4/W0SI0y1XNAZwW7p+ZsJGXcuY4+NC2PkaxIKUg0ApFSgmo2D4O4N7GHI1oWEpVUbOoKKWZ3dLmxbIiXTpQgJWZpnFDqSju0oD3JqezbDBI6RR40pKpgYBrMoEkFLBlHlnDD9ioJvr/TBjTrpICJqMlKkspVLKsC4alyL2Z97wJ7QayXNUVAFKgWIAFBv+UpZjvi/OJ+GSJRUK1A2BCVLABAzUwLbskEG45QXQZKRUACDUe6lJpdHeSCpJ2c7OHttA1F3sHRmEzkpS1IJJdTEgtuD45iU6QJJItSKmC6mGwBTkuW/aKOpmmrJYOlJ/7eQfofeHolTLkIVa57pxnvbMbRfiGi1N1Qv8NVrWUBe3eBOGd2/QxRAIbZ/L/NoRC1F1C7M+N3/nwaLCJ7JBUarOxGLsPH+YZRoxs+xnFUypCxLQVTjlQXTgbhTpJ5Gno8Sr7ZEzklRNNN0pSLl7nPt4xhVT+Ye5ZQsS+BezBuQi3oZgSGdMxT1J7pJqLd1RNKvqMwyb+kpY72ehHistblE1JDbFvPGLi+I0nBeFaIlInTFTFKDtSseQJHO3WPPNFxaadPSkJSF90u5lkO6nQoskuORjY9le2ytOZaZs0GSEqcEIUQWdktcOdxnk8dHLRGGOKez0bS6bS6fuS0BBfBIqJZ2v3jb6xV4vxSUhyFhKnAU3xFtkhxZD9TzjOzeMr4iFApUJYmGkgMUpoQUgJyVOSSSOTWeCHaPRf0OgmJE1SiulAq6m7DwfrcuTaMlZ0t1dLozWt7VFBD/7zmqnvBKLNSO8Ta1wecZ9PGhlUoEPcFSh0BFLMd33iiVczn76RGuZyJ+7R0KKOB5JMuTuOFVfcBCgAwqcU8iVWuxPNoRfHASCtAE0D8qhUSDYqA3uzgg2HJoGzVkDny+Y+rfrEX9M+TT4AD9y8BxMps0o4xJWXUj5wxyVAk3ZzUAc2VkbO0Qars/JIKkKYc1Yd8Hu1Hpfn5hZKkS1NdR53NsXJAES6kL2VQ16nUTc2AZu6L554hOJRO+wdxnhxkuEE2vU4CQ5vZRfwPs+B41awUr+KQXURkNTffD3xFnUInk2UouC5YJUfQvEU/g6lIBoSP8AuCrquc3YeJ/iJOLLxaHo7UTksEKukEBipjckkgu56iHcK7SlC1zJsv4lYyQSawXcKV8pubjpAabIWkqTc5cB/wAuf0jhNSQHABHLf/ly9sdYXk0UpBHXdoUzlVLkiot3kmnFsAMbXw7vfkIngOSl6XLfyLtBCTpQpg6FVByy+91swa92PLMQTNLkKZNFi13fm2+z4tmM7YVRTTOvcWbq/wDEXdPxHuEUpJ2NLn1ipqdLQWPsReGy1kfKW8IW2mGrHTJhZsPyNj7ttFe0SfF8IjULRmFD05vHQslByI6EZg5pVCUkrK0d5QYFJIIu5UkF0tkW3hp4uFOCO5elRABBN8FwxL2Z+sN1MnukgM4DeBDtnp7ZeGf6UoI+IpQZgpgLsCHyw3x/mOeovbFEkpSa1kd0mxULE8mF7ueQsPKnN1Kphwk2ayQMfftDFznWbuNnG21rgeEMkHnh/cxZRrYxc4XoiskOwpJLNmklPzbOznrF7WoSlJCflYE4Bd72HzD0yMRTTraSoVqKt8gOL+3veKy5lTktf73hGm2ZhTTaKV8Ba1LTVUgBREw01IUaWG7i72tF/S6bvFXxFkgEAhID2YSx3wAyR0xiBujmoSgoUSELKSpZDkKSCbJGQ5a8IriCkEpNwpYyfG/jv5xmm+h7RLJVKASlAmKBqsSgE90gsAkublr5IirrpyavlZQAGXsLNYAWZofOkrlsqYplBRBAYm6UqHQljFXTaFc0hKQ5LjIDXff7tFeLF5CzZvNINhSx5AuYJ6fQgyypCkg0gsoivJBpZr2xc4Z4ocP0bqW5ahKibOxDjmH35xFMLkG9sOcQXoRs3HZfhiZwSVBISlYCiKfitS5IQTUb73/SNLN7OUrAkKrdC1Jsp0pCwDX3QA/h4tHl3CZyzNl0JSpalACoWKnYA9L/AE5Rv+B9rRMmgLlpSlMtctlXclVRDAEAWbI8djaE/TJvHs3vYniEuQJ/xZqVzDMSGSzf9GXg4DksbtaJ+23DhP06yk1LDKQkOWa6mILFw45fr5QvWMqYqTUAVkhjSQkoQRdw3kdrxrOx3agoUlJ7/wAVXefNTgAvvbr6b0Uf7IDmn+xmPnIUmygoeNvrtEctBLlgw32j1XiPC/6xJmISiclik90IUmyVBqgHOXvgjlfzzV6NMpZpsWSaCHpdruCASItGdnNLC4g9UtIAIIJfbHXEQzZFYD1P0JZvWDUrg6LFSnBAZgcOwJB3OIgnaKWXKCrIAGHdTbuBY8/2g6NxYKk6VOQmzNUQTjqRaHoRSSoiYSd2qHS1gH6CNBJ0MwpPfDJymkXbreEXpxQl8uxpDAbN0FtoDGSAS5qikFKaX5pvbm7BosaWgikKSMFiEnqzeO7g9NwQVo/iFmdnxbl4PaKc3hxQXCemcjwdsQo9UEV6ZExLAgAi5xc3sR0OYzvEezIEyoKTQGI75KlqPzWfwMLqUmqz74LWbob7i8WTxWVdBQQcAAnDVZMBxXsZP0gLN0A+VKWzVZn6h8coqzOHKUsS0JJOblwLZFvAPBEcbkklwzHu5v3QS7O3KE1fFUoluldKlWYAh2N2PL0hHTQytGdn8NmJ7yktYEMRuCedsYyHiskb2A+sWJigojJUbACwvjIipNlFJIVYj72iDRZCExwIhIV+VoUYe9sQsdO1FTWFg1t4WAjH/9k="/>
          <p:cNvSpPr>
            <a:spLocks noChangeAspect="1" noChangeArrowheads="1"/>
          </p:cNvSpPr>
          <p:nvPr/>
        </p:nvSpPr>
        <p:spPr bwMode="auto">
          <a:xfrm>
            <a:off x="63500" y="-877888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043" y="2859783"/>
            <a:ext cx="3089533" cy="2235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8439385" y="3316262"/>
            <a:ext cx="576064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Pula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471025" y="4790715"/>
            <a:ext cx="3624872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Vodopády na řece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Krka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místo vyhledávané filmaři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119e.8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461475"/>
              </p:ext>
            </p:extLst>
          </p:nvPr>
        </p:nvGraphicFramePr>
        <p:xfrm>
          <a:off x="179510" y="1131590"/>
          <a:ext cx="7185180" cy="39014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 kterém státě leží Balaton?</a:t>
                      </a:r>
                    </a:p>
                    <a:p>
                      <a:pPr marL="342900" indent="-342900" algn="l">
                        <a:buAutoNum type="arabicPeriod"/>
                      </a:pP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Slovinsko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Albánie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Bosna a Hercegovina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Maďarsko</a:t>
                      </a:r>
                      <a:endParaRPr lang="cs-CZ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3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Který z těchto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států není členem EU:</a:t>
                      </a:r>
                    </a:p>
                    <a:p>
                      <a:pPr marL="342900" indent="-342900" algn="l">
                        <a:buAutoNum type="arabicPeriod" startAt="3"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Srbsko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Kypr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Bulharsko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Rumunsko</a:t>
                      </a:r>
                      <a:endParaRPr lang="cs-CZ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2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Jaké je hlavní město Bulharska:</a:t>
                      </a:r>
                    </a:p>
                    <a:p>
                      <a:pPr marL="342900" indent="-342900" algn="l">
                        <a:buAutoNum type="arabicPeriod" startAt="2"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Skopje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Sofie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Bukurešť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Záhřeb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endParaRPr lang="cs-CZ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Kterým směrem pojedeš z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Rumunska do </a:t>
                      </a:r>
                      <a:r>
                        <a:rPr lang="cs-CZ" sz="1600" b="1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Chorvatska:</a:t>
                      </a: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jih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sever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východ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západ</a:t>
                      </a: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cs-CZ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83518"/>
            <a:ext cx="8229600" cy="576064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119e.9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Použité zdroje, citace</a:t>
            </a:r>
            <a:endParaRPr lang="cs-CZ" sz="25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1059582"/>
            <a:ext cx="9144000" cy="3785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Místo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kde žijeme, I. Smolová, Z. </a:t>
            </a:r>
            <a:r>
              <a:rPr lang="cs-CZ" sz="1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Szczyrba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učebnice pro 4. a5. ročník ZŠ, nakladatelství </a:t>
            </a:r>
            <a:r>
              <a:rPr lang="cs-CZ" sz="1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Prodos</a:t>
            </a:r>
            <a:endParaRPr lang="cs-CZ" sz="1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Vlastivěda 5- Česká republika jako součást Evropy, P. Chalupa, V. Štiková, učebnice pro 5. ročník ZŠ, nakladatelství Nová Škola</a:t>
            </a:r>
          </a:p>
          <a:p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Soubor materiálů, úkolů a zajímavostí k vlastivědnému učivu pro 5. ročník, H. </a:t>
            </a:r>
            <a:r>
              <a:rPr lang="cs-CZ" sz="1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Mühlhauserová</a:t>
            </a:r>
            <a:endParaRPr lang="cs-CZ" sz="1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http://cs.wikipedia.org/wiki/Wikipedie</a:t>
            </a:r>
            <a:endParaRPr lang="cs-CZ" sz="1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//www.google.cz/imgres?imgurl=http://www.reznictvikosina.com/wp-content/b_41328.jpg&amp;imgrefurl=http://www.reznictvikosina.com/%3Fpage_id%3D4&amp;usg=__8mKg0UQ605MHotMjuXTRwJN2wlo=&amp;h=282&amp;w=400&amp;sz=87&amp;hl=cs&amp;start=6&amp;zoom=1&amp;tbnid=UQoQX4KpY9-hIM:&amp;tbnh=87&amp;tbnw=124&amp;ei=FGkIT92ZKabc4QSJ58mmBA&amp;prev=/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search%3Fq%3Dmadarska%2Bklobasa%26hl%3Dcs%26sa%3DX%26tbm%3Disch%26prmd%3Dimvns&amp;itbs=1</a:t>
            </a:r>
          </a:p>
          <a:p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www.eurotravelpages.com/wp-content/uploads/2009/03/zagreb.jpg</a:t>
            </a:r>
            <a:endParaRPr lang="cs-CZ" sz="1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www.google.cz/imgres?imgurl=http://karel-may.majerco.net/filmove-mayovky/velke/vinnetou.jpg&amp;imgrefurl=http://karel-may.majerco.net/filmove-mayovky/&amp;usg=__U9oHEpPswflSAcpqZOmzC-tqpVM=&amp;h=400&amp;w=300&amp;sz=33&amp;hl=cs&amp;start=1&amp;zoom=1&amp;tbnid=zlaOQhE1Lpd-tM:&amp;tbnh=124&amp;tbnw=93&amp;ei=AacJT9H1GujT4QTto_SfAg&amp;prev=/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search%3Fq%3Dvinnetou%26hl%3Dcs%26sa%3DX%26tbm%3Disch%26prmd%3Dimvnsb&amp;itbs=1</a:t>
            </a:r>
          </a:p>
          <a:p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www.google.cz/imgres?imgurl=http://www.celysvet.cz/fotky/slovinsko_4.jpg&amp;imgrefurl=http://www.celysvet.cz/fotky-slovinsko-foto-obrazky%3Frr%3D3&amp;usg=__3Ps7kcdFT_eEObQAmIg_D6361ko=&amp;h=426&amp;w=640&amp;sz=75&amp;hl=cs&amp;start=7&amp;zoom=1&amp;tbnid=znV9OznPWmHR4M:&amp;tbnh=91&amp;tbnw=137&amp;ei=oKgJT7auFKLj4QT306jNAg&amp;prev=/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search%3Fq%3Dslovinsko%26hl%3Dcs%26sa%3DX%26tbm%3Disch%26prmd%3Dimvnsb&amp;itbs=1</a:t>
            </a:r>
          </a:p>
          <a:p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www.lideazeme.cz/files/imagecache/dust_activegallery_big/files/upload/story_press/2312/090_000_jpg_494a72d5a1.jpg</a:t>
            </a:r>
            <a:endParaRPr lang="cs-CZ" sz="1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www.google.cz/imgres?imgurl=http://www.chorvatsko-aktualne.cz/upload/Image/pula%25203.jpg&amp;imgrefurl=http://www.chorvatsko-aktualne.cz/index.php%3Fgoto%3DDiZM7OEH%26sekce%3DDiZM7OEH%26lng%3Dcz&amp;usg=__MW245XTjmOipWZSLDGoth0ViQd4=&amp;h=459&amp;w=587&amp;sz=185&amp;hl=cs&amp;start=4&amp;zoom=1&amp;tbnid=qCZdIjy0URqZqM:&amp;tbnh=106&amp;tbnw=135&amp;ei=vawJT5qZDuL_4QTQjdWNCA&amp;prev=/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search%3Fq%3Dpula%26hl%3Dcs%26sa%3DX%26tbm%3Disch%26prmd%3Dimvns&amp;itbs=1</a:t>
            </a:r>
          </a:p>
          <a:p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i.idnes.cz/09/092/gal/TOM2dce9a_kypr42_17819962.jpg</a:t>
            </a:r>
            <a:endParaRPr lang="cs-CZ" sz="1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://www.google.cz/search?q=%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C5%99eka+krka&amp;hl=cs&amp;rlz=1T4ADRA_csCZ425CZ427&amp;prmd=imvns&amp;source=lnms&amp;tbm=isch&amp;ei=pFkLT93nIuje4QSP7bXwDQ&amp;sa=X&amp;oi=mode_link&amp;ct=mode&amp;cd=2&amp;ved=0CBAQ_AUoAQ&amp;biw=1280&amp;bih=542</a:t>
            </a:r>
            <a:endParaRPr lang="cs-CZ" sz="1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1982</TotalTime>
  <Words>1012</Words>
  <Application>Microsoft Office PowerPoint</Application>
  <PresentationFormat>Předvádění na obrazovce (16:9)</PresentationFormat>
  <Paragraphs>185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119e.1 JIHOVÝCHODNÍ EVROPA</vt:lpstr>
      <vt:lpstr>119e.2 Co už víš? </vt:lpstr>
      <vt:lpstr>119e.3 Jaké si řekneme nové termíny a názvy?</vt:lpstr>
      <vt:lpstr>119e.4 Co si řekneme nového?</vt:lpstr>
      <vt:lpstr>119e.5 Procvičení a příklady</vt:lpstr>
      <vt:lpstr>119e.6 Něco navíc pro šikovné</vt:lpstr>
      <vt:lpstr>119e.7 Croatia</vt:lpstr>
      <vt:lpstr>119e.8 Test znalostí</vt:lpstr>
      <vt:lpstr>119e.9 Použité zdroje, citace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214</cp:revision>
  <dcterms:created xsi:type="dcterms:W3CDTF">2010-10-18T18:21:56Z</dcterms:created>
  <dcterms:modified xsi:type="dcterms:W3CDTF">2012-02-24T10:03:39Z</dcterms:modified>
</cp:coreProperties>
</file>