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00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0" y="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24.2.2012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24.2.2012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Víte, kdo</a:t>
            </a:r>
            <a:r>
              <a:rPr lang="cs-CZ" baseline="0" dirty="0" smtClean="0"/>
              <a:t> způsobuje angínu, chřipku, nebo neštovice?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7.jp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mystery.de/dateien/uf25902,1276590924,matroska_doll.jpg" TargetMode="External"/><Relationship Id="rId2" Type="http://schemas.openxmlformats.org/officeDocument/2006/relationships/hyperlink" Target="http://cs.wikipedia.org/wiki/Wikipedi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ilanec.wbs.cz/Moskva_049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508" y="492443"/>
            <a:ext cx="4618500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119d.1 VÝCHODNÍ EVROPA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Mgr. Hana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Kopčanová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71" y="4527947"/>
            <a:ext cx="3029719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013" y="1050879"/>
            <a:ext cx="5135634" cy="340294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566706"/>
            <a:ext cx="2857500" cy="1903809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59582"/>
            <a:ext cx="1728192" cy="216024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18609"/>
            <a:ext cx="1228838" cy="815501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421" y="1050880"/>
            <a:ext cx="1284419" cy="64221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12" y="1275606"/>
            <a:ext cx="1259987" cy="72008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211" y="1809219"/>
            <a:ext cx="1321932" cy="660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969053"/>
              </p:ext>
            </p:extLst>
          </p:nvPr>
        </p:nvGraphicFramePr>
        <p:xfrm>
          <a:off x="1043608" y="1275606"/>
          <a:ext cx="7272808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Hana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Kopčanová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 - 06/2011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Evropa, přiřazování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států, základní charakteristika států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 učivo o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státech východní Evropy.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627534"/>
            <a:ext cx="3779912" cy="47705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119d.10</a:t>
            </a:r>
            <a:r>
              <a:rPr lang="cs-CZ" sz="25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Anotace</a:t>
            </a:r>
          </a:p>
        </p:txBody>
      </p:sp>
    </p:spTree>
    <p:extLst>
      <p:ext uri="{BB962C8B-B14F-4D97-AF65-F5344CB8AC3E}">
        <p14:creationId xmlns:p14="http://schemas.microsoft.com/office/powerpoint/2010/main" val="137004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2771800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119d.2 Co už víš?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61838" y="1138098"/>
            <a:ext cx="4410162" cy="7386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Východní Evropa je část evropského kontinentu.</a:t>
            </a:r>
          </a:p>
          <a:p>
            <a:pPr marL="171450" indent="-171450">
              <a:buFont typeface="Arial" pitchFamily="34" charset="0"/>
              <a:buChar char="•"/>
            </a:pPr>
            <a:endParaRPr lang="cs-CZ" sz="1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Hraničí s Asií v oblasti Uralu.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38" y="2193995"/>
            <a:ext cx="3780421" cy="2835315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4004493" y="4682964"/>
            <a:ext cx="1589881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Zlatá brána, Kyjev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5"/>
          <a:stretch/>
        </p:blipFill>
        <p:spPr>
          <a:xfrm>
            <a:off x="5580112" y="2585794"/>
            <a:ext cx="3453408" cy="246105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55526"/>
            <a:ext cx="2857500" cy="1903809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7815014" y="705057"/>
            <a:ext cx="1080120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ezero Bajkal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4799434" y="2585794"/>
            <a:ext cx="780678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ohoří Ural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732240" cy="594066"/>
          </a:xfrm>
        </p:spPr>
        <p:txBody>
          <a:bodyPr>
            <a:normAutofit fontScale="90000"/>
          </a:bodyPr>
          <a:lstStyle/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119d.3 Jaké si řekneme nové termíny a názvy?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91108" y="987574"/>
            <a:ext cx="5921052" cy="16004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Vnitrozemský stát - stát, který neomývá žádné moře ani oceán.</a:t>
            </a:r>
          </a:p>
          <a:p>
            <a:pPr>
              <a:buFont typeface="Arial" pitchFamily="34" charset="0"/>
              <a:buChar char="•"/>
            </a:pPr>
            <a:endParaRPr lang="cs-CZ" sz="1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Ural - pohoří oddělující Evropu od Asie.</a:t>
            </a:r>
          </a:p>
          <a:p>
            <a:pPr>
              <a:buFont typeface="Arial" pitchFamily="34" charset="0"/>
              <a:buChar char="•"/>
            </a:pPr>
            <a:endParaRPr lang="cs-CZ" sz="1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Bajkal - jezero, které je zásobárnou pitné vody v Rusku.</a:t>
            </a:r>
          </a:p>
          <a:p>
            <a:pPr>
              <a:buFont typeface="Arial" pitchFamily="34" charset="0"/>
              <a:buChar char="•"/>
            </a:pPr>
            <a:endParaRPr lang="cs-CZ" sz="1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Car - název panovníka v Rusku.</a:t>
            </a:r>
            <a:endParaRPr lang="cs-CZ" sz="14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8" y="2623964"/>
            <a:ext cx="3240359" cy="244545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349426" y="2644258"/>
            <a:ext cx="1368152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Vítězné náměstí, Minsk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165" y="1059582"/>
            <a:ext cx="2756369" cy="3995188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4822802" y="4562957"/>
            <a:ext cx="144016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Vlaštovčí hnízdo,</a:t>
            </a:r>
          </a:p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Krym, Ukrajina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119d.4 Co si řekneme nového?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7308304" y="20676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ovéPole 2"/>
          <p:cNvSpPr txBox="1"/>
          <p:nvPr/>
        </p:nvSpPr>
        <p:spPr>
          <a:xfrm>
            <a:off x="132023" y="1131590"/>
            <a:ext cx="8879954" cy="36009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Východní Evropa je nejvýchodnější část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kontinentu, leží v mírném pásu, sever Ruska v subpolárním a polárním pásu.</a:t>
            </a:r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Rusko omývá Severní ledový oceán,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Ukrajinu omývá </a:t>
            </a: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Černé moře, Bělorusko a Moldavsko jsou vnitrozemské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státy.</a:t>
            </a:r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Státy jsou většinou středně vyspělé, na Ukrajině je úrodná půda, leží v největší nížině v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Evropě - Východoevropské rovině, </a:t>
            </a: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pěstuje se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tu kukuřice</a:t>
            </a: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zelenina, ovoce,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brambory.</a:t>
            </a:r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Od Asie odděluje Evropu pohoří Ural, které prochází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východní Evropou.</a:t>
            </a:r>
          </a:p>
          <a:p>
            <a:pPr>
              <a:buFont typeface="Arial" pitchFamily="34" charset="0"/>
              <a:buChar char="•"/>
            </a:pPr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Rusko je svou rozlohou největším státem na světě a Ukrajina druhým největším státem v Evropě.</a:t>
            </a:r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  východě </a:t>
            </a: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Evropy leží jezero Bajkal, které je největší zásobárnou pitné vody na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světě.</a:t>
            </a:r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Ve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východní </a:t>
            </a: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Evropě se těží železná ruda, draselné soli, černé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uhlí.</a:t>
            </a:r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Všechny státy jsou bývalými členy Sovětského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svazu, ale nejsou členy nynější EU.</a:t>
            </a:r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Patří sem: Bělorusko, evropská část Ruska, Ukrajina,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Moldavsko.</a:t>
            </a:r>
            <a:endParaRPr lang="cs-CZ" sz="12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098" y="494335"/>
            <a:ext cx="4987949" cy="594066"/>
          </a:xfrm>
        </p:spPr>
        <p:txBody>
          <a:bodyPr>
            <a:no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119d.5 Procvičení a příklady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79512" y="1070614"/>
            <a:ext cx="4023820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Spoj stát s jeho hlavním městem a vlajkou: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540943" y="1743778"/>
            <a:ext cx="1662388" cy="22467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cs-CZ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Rusko</a:t>
            </a:r>
          </a:p>
          <a:p>
            <a:pPr marL="171450" indent="-171450">
              <a:buFont typeface="Arial" pitchFamily="34" charset="0"/>
              <a:buChar char="•"/>
            </a:pPr>
            <a:endParaRPr lang="cs-CZ" sz="2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cs-CZ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Ukrajina</a:t>
            </a:r>
          </a:p>
          <a:p>
            <a:pPr marL="171450" indent="-171450">
              <a:buFont typeface="Arial" pitchFamily="34" charset="0"/>
              <a:buChar char="•"/>
            </a:pPr>
            <a:endParaRPr lang="cs-CZ" sz="2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cs-CZ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Moldavsko</a:t>
            </a:r>
          </a:p>
          <a:p>
            <a:pPr marL="171450" indent="-171450">
              <a:buFont typeface="Arial" pitchFamily="34" charset="0"/>
              <a:buChar char="•"/>
            </a:pPr>
            <a:endParaRPr lang="cs-CZ" sz="2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cs-CZ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Bělorusko</a:t>
            </a:r>
            <a:endParaRPr lang="cs-CZ" sz="20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92957" y="1778833"/>
            <a:ext cx="1296144" cy="22467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cs-CZ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Kyjev</a:t>
            </a:r>
          </a:p>
          <a:p>
            <a:pPr marL="171450" indent="-171450">
              <a:buFont typeface="Arial" pitchFamily="34" charset="0"/>
              <a:buChar char="•"/>
            </a:pPr>
            <a:endParaRPr lang="cs-CZ" sz="2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cs-CZ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Minsk</a:t>
            </a:r>
          </a:p>
          <a:p>
            <a:pPr marL="171450" indent="-171450">
              <a:buFont typeface="Arial" pitchFamily="34" charset="0"/>
              <a:buChar char="•"/>
            </a:pPr>
            <a:endParaRPr lang="cs-CZ" sz="2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cs-CZ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Kišiněv</a:t>
            </a:r>
          </a:p>
          <a:p>
            <a:pPr marL="171450" indent="-171450">
              <a:buFont typeface="Arial" pitchFamily="34" charset="0"/>
              <a:buChar char="•"/>
            </a:pPr>
            <a:endParaRPr lang="cs-CZ" sz="2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cs-CZ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Moskva </a:t>
            </a:r>
          </a:p>
        </p:txBody>
      </p:sp>
      <p:cxnSp>
        <p:nvCxnSpPr>
          <p:cNvPr id="7" name="Přímá spojnice 6"/>
          <p:cNvCxnSpPr/>
          <p:nvPr/>
        </p:nvCxnSpPr>
        <p:spPr>
          <a:xfrm flipV="1">
            <a:off x="1489101" y="1923678"/>
            <a:ext cx="1210691" cy="18632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 flipV="1">
            <a:off x="1489101" y="3147818"/>
            <a:ext cx="1066675" cy="221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1489101" y="2005711"/>
            <a:ext cx="1066675" cy="4940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1489101" y="2592747"/>
            <a:ext cx="994667" cy="11311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Obrázek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382" y="611773"/>
            <a:ext cx="1893935" cy="1256885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281" y="2067694"/>
            <a:ext cx="2049714" cy="1232557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649" y="3589791"/>
            <a:ext cx="1987669" cy="1325112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633" y="4035102"/>
            <a:ext cx="1788885" cy="1033225"/>
          </a:xfrm>
          <a:prstGeom prst="rect">
            <a:avLst/>
          </a:prstGeom>
        </p:spPr>
      </p:pic>
      <p:cxnSp>
        <p:nvCxnSpPr>
          <p:cNvPr id="24" name="Přímá spojnice 23"/>
          <p:cNvCxnSpPr>
            <a:endCxn id="14" idx="1"/>
          </p:cNvCxnSpPr>
          <p:nvPr/>
        </p:nvCxnSpPr>
        <p:spPr>
          <a:xfrm flipV="1">
            <a:off x="4203332" y="1240216"/>
            <a:ext cx="2681050" cy="6834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/>
          <p:cNvCxnSpPr>
            <a:endCxn id="17" idx="1"/>
          </p:cNvCxnSpPr>
          <p:nvPr/>
        </p:nvCxnSpPr>
        <p:spPr>
          <a:xfrm>
            <a:off x="4203331" y="2592747"/>
            <a:ext cx="2587318" cy="165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>
            <a:off x="4203332" y="3300251"/>
            <a:ext cx="1052744" cy="7116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>
            <a:endCxn id="15" idx="1"/>
          </p:cNvCxnSpPr>
          <p:nvPr/>
        </p:nvCxnSpPr>
        <p:spPr>
          <a:xfrm flipV="1">
            <a:off x="4203332" y="2683973"/>
            <a:ext cx="2046949" cy="11029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12"/>
          <a:stretch/>
        </p:blipFill>
        <p:spPr>
          <a:xfrm>
            <a:off x="4572000" y="851203"/>
            <a:ext cx="1394909" cy="152648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119d.6 Něco navíc pro šikovné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05723" y="1131590"/>
            <a:ext cx="4392488" cy="37856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RUSKO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Největším státem světa.</a:t>
            </a:r>
          </a:p>
          <a:p>
            <a:pPr marL="171450" indent="-171450">
              <a:buFont typeface="Arial" pitchFamily="34" charset="0"/>
              <a:buChar char="•"/>
            </a:pPr>
            <a:endParaRPr lang="cs-CZ" sz="12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Zasahuje do Evropy i Asie.</a:t>
            </a:r>
          </a:p>
          <a:p>
            <a:pPr marL="171450" indent="-171450">
              <a:buFont typeface="Arial" pitchFamily="34" charset="0"/>
              <a:buChar char="•"/>
            </a:pPr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Úředním jazykem je ruština, píší azbukou, platí rublem.</a:t>
            </a:r>
          </a:p>
          <a:p>
            <a:pPr marL="171450" indent="-171450">
              <a:buFont typeface="Arial" pitchFamily="34" charset="0"/>
              <a:buChar char="•"/>
            </a:pPr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Těží se zde soli, dřevo, ropa a zemní plyn.</a:t>
            </a:r>
          </a:p>
          <a:p>
            <a:pPr marL="171450" indent="-171450">
              <a:buFont typeface="Arial" pitchFamily="34" charset="0"/>
              <a:buChar char="•"/>
            </a:pPr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Největšími řekami jsou Ob, Jenisej, Volha.</a:t>
            </a:r>
          </a:p>
          <a:p>
            <a:pPr marL="171450" indent="-171450">
              <a:buFont typeface="Arial" pitchFamily="34" charset="0"/>
              <a:buChar char="•"/>
            </a:pPr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Oblast kolem Sibiře je po celý rok trvale pokrytá sněhem a ledem.</a:t>
            </a:r>
          </a:p>
          <a:p>
            <a:pPr marL="171450" indent="-171450">
              <a:buFont typeface="Arial" pitchFamily="34" charset="0"/>
              <a:buChar char="•"/>
            </a:pPr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Dnešní druhé největší město Ruska  – Petrohrad bývalo na čas hlavním městem Ruska, nachází se zde i zimní sídlo ruských carů Zimní palác.</a:t>
            </a:r>
          </a:p>
          <a:p>
            <a:pPr marL="171450" indent="-171450">
              <a:buFont typeface="Arial" pitchFamily="34" charset="0"/>
              <a:buChar char="•"/>
            </a:pPr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Rusko vyslalo v roce 1961 prvního člověka do vesmíru, byl jím Jurij Alexejevič Gagarin.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668" y="2514577"/>
            <a:ext cx="1273487" cy="2546974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144024" y="4620194"/>
            <a:ext cx="607663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Zimní palác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4572000" y="555898"/>
            <a:ext cx="956548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uský rubl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5989010" y="555898"/>
            <a:ext cx="1083064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hrám Vasila Blaženého, Moskva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687" y="3282323"/>
            <a:ext cx="2376264" cy="177922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123" y="555898"/>
            <a:ext cx="2093828" cy="26392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354" y="492443"/>
            <a:ext cx="2651438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119d.7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Chernobyl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94444" y="3667840"/>
            <a:ext cx="4809604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Chernobyl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Ukraine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nuclear 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power </a:t>
            </a: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plant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was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Chernobyl</a:t>
            </a: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This power plant </a:t>
            </a: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exploded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on 26th </a:t>
            </a:r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April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1986. </a:t>
            </a:r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was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tragedy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because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there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were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toxic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substances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cs-CZ" sz="16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air. </a:t>
            </a:r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After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that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lot </a:t>
            </a:r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people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had to </a:t>
            </a:r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leave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31 </a:t>
            </a:r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people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died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86780" y="1059582"/>
            <a:ext cx="2585020" cy="21236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Vocabulary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Chernobyl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Černobyl</a:t>
            </a:r>
          </a:p>
          <a:p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Ukraine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Ukrajina</a:t>
            </a:r>
          </a:p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uclear</a:t>
            </a:r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power </a:t>
            </a:r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plant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aderná elektrárna</a:t>
            </a:r>
          </a:p>
          <a:p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Exploded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vybuchla</a:t>
            </a:r>
          </a:p>
          <a:p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Tragedy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tragédie</a:t>
            </a:r>
          </a:p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Air - vzduch</a:t>
            </a:r>
          </a:p>
          <a:p>
            <a:r>
              <a:rPr lang="cs-CZ" sz="1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oxic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substances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jedovaté látky</a:t>
            </a:r>
          </a:p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Had </a:t>
            </a: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leave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museli opustit </a:t>
            </a:r>
          </a:p>
          <a:p>
            <a:endParaRPr lang="cs-CZ" sz="12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611636"/>
            <a:ext cx="4032448" cy="308363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542" y="698572"/>
            <a:ext cx="1971120" cy="26610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151" y="498603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119d.8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364691" y="120359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1920556"/>
              </p:ext>
            </p:extLst>
          </p:nvPr>
        </p:nvGraphicFramePr>
        <p:xfrm>
          <a:off x="179510" y="1131590"/>
          <a:ext cx="7185180" cy="359664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592590"/>
                <a:gridCol w="3592590"/>
              </a:tblGrid>
              <a:tr h="1776122"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Který ze států východní Evropy je členem EU:</a:t>
                      </a:r>
                    </a:p>
                    <a:p>
                      <a:pPr marL="342900" indent="-342900" algn="l">
                        <a:buAutoNum type="arabicPeriod"/>
                      </a:pPr>
                      <a:endParaRPr lang="cs-CZ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Rusko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žádný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Ukrajina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Bělorusko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AutoNum type="arabicPeriod" startAt="3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Jak se jmenoval první člověk, který byl na Měsíci:</a:t>
                      </a:r>
                    </a:p>
                    <a:p>
                      <a:pPr marL="342900" indent="-342900" algn="l">
                        <a:buAutoNum type="arabicPeriod" startAt="3"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Jurij Alexejevič Gagarin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Mikuláš </a:t>
                      </a:r>
                      <a:r>
                        <a:rPr lang="cs-CZ" sz="16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Kopernik</a:t>
                      </a: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Brad </a:t>
                      </a:r>
                      <a:r>
                        <a:rPr lang="cs-CZ" sz="16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Pitt</a:t>
                      </a: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Galileo Galilei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776122">
                <a:tc>
                  <a:txBody>
                    <a:bodyPr/>
                    <a:lstStyle/>
                    <a:p>
                      <a:pPr marL="342900" indent="-342900" algn="l">
                        <a:buAutoNum type="arabicPeriod" startAt="2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Největší zásobárnou pitné vody na světě je:</a:t>
                      </a:r>
                    </a:p>
                    <a:p>
                      <a:pPr marL="342900" indent="-342900" algn="l">
                        <a:buAutoNum type="arabicPeriod" startAt="2"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řeka Jenisej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jezero Bajkal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jezero Loch Ness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Černé moře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4"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Havárie v Černobylu se stala: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Na Ukrajině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V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Rusku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V Moldavsku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V Bělorusku</a:t>
                      </a:r>
                      <a:endParaRPr lang="cs-CZ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976759" y="1511375"/>
            <a:ext cx="504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532712" y="42363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400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483518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119d.9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Použité zdroje, citace</a:t>
            </a:r>
            <a:endParaRPr lang="cs-CZ" sz="25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07504" y="1203598"/>
            <a:ext cx="8712968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Text, učivo: </a:t>
            </a: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Místo, kde žijeme, I. Smolová, Z. 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Szczyrba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učebnice pro 4. a5. ročník ZŠ, nakladatelství 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Prodos</a:t>
            </a:r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Vlastivěda 5- Česká republika jako součást Evropy, P. Chalupa, V. Štiková, učebnice pro 5. ročník ZŠ, nakladatelství Nová Škola</a:t>
            </a:r>
          </a:p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Soubor materiálů, úkolů a zajímavostí k vlastivědnému učivu pro 5. ročník, H. 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Mühlhauserová</a:t>
            </a:r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Zajímavosti, obrázky:</a:t>
            </a: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cs-CZ" sz="120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://</a:t>
            </a:r>
            <a:r>
              <a:rPr lang="cs-CZ" sz="120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cs.wikipedia.org/wiki/Wikipedie</a:t>
            </a:r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www.allmystery.de/dateien/uf25902,1276590924,matroska_doll.jpg</a:t>
            </a:r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milanec.wbs.cz/Moskva_049.jpg</a:t>
            </a:r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http://www.zdeko-puzzle.cz/10130062-3790/vlastovci-hnizdo-krym.jpg</a:t>
            </a:r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1789</TotalTime>
  <Words>1038</Words>
  <Application>Microsoft Office PowerPoint</Application>
  <PresentationFormat>Předvádění na obrazovce (16:9)</PresentationFormat>
  <Paragraphs>169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119d.1 VÝCHODNÍ EVROPA</vt:lpstr>
      <vt:lpstr>119d.2 Co už víš? </vt:lpstr>
      <vt:lpstr>119d.3 Jaké si řekneme nové termíny a názvy?</vt:lpstr>
      <vt:lpstr>119d.4 Co si řekneme nového?</vt:lpstr>
      <vt:lpstr>119d.5 Procvičení a příklady</vt:lpstr>
      <vt:lpstr>119d.6 Něco navíc pro šikovné</vt:lpstr>
      <vt:lpstr>119d.7 Chernobyl</vt:lpstr>
      <vt:lpstr>119d.8 Test znalostí</vt:lpstr>
      <vt:lpstr>119d.9 Použité zdroje, citace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krivankova</cp:lastModifiedBy>
  <cp:revision>199</cp:revision>
  <dcterms:created xsi:type="dcterms:W3CDTF">2010-10-18T18:21:56Z</dcterms:created>
  <dcterms:modified xsi:type="dcterms:W3CDTF">2012-02-24T10:01:16Z</dcterms:modified>
</cp:coreProperties>
</file>