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is.fashion.telegraph.co.uk/RichImageService.svc/imagecontent/1/TMG8278100/m/colloseum-afp-stor_1809825a.jpg" TargetMode="External"/><Relationship Id="rId2" Type="http://schemas.openxmlformats.org/officeDocument/2006/relationships/hyperlink" Target="http://cs.wikipedia.org/wiki/Wikiped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35624"/>
            <a:ext cx="377991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 .1 JIŽNÍ EVROPA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70" y="4527947"/>
            <a:ext cx="3139430" cy="6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Map_southern_euro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234" y="555526"/>
            <a:ext cx="3858206" cy="2941882"/>
          </a:xfrm>
          <a:prstGeom prst="rect">
            <a:avLst/>
          </a:prstGeom>
        </p:spPr>
      </p:pic>
      <p:pic>
        <p:nvPicPr>
          <p:cNvPr id="8" name="Obrázek 7" descr="750px-Flag_of_Spain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1110" y="3673437"/>
            <a:ext cx="1224136" cy="816091"/>
          </a:xfrm>
          <a:prstGeom prst="rect">
            <a:avLst/>
          </a:prstGeom>
        </p:spPr>
      </p:pic>
      <p:pic>
        <p:nvPicPr>
          <p:cNvPr id="9" name="Obrázek 8" descr="600px-Flag_of_Portugal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3894" y="3691570"/>
            <a:ext cx="1188132" cy="792088"/>
          </a:xfrm>
          <a:prstGeom prst="rect">
            <a:avLst/>
          </a:prstGeom>
        </p:spPr>
      </p:pic>
      <p:pic>
        <p:nvPicPr>
          <p:cNvPr id="10" name="Obrázek 9" descr="800px-Flag_of_Italy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97351" y="3673437"/>
            <a:ext cx="1216089" cy="810220"/>
          </a:xfrm>
          <a:prstGeom prst="rect">
            <a:avLst/>
          </a:prstGeom>
        </p:spPr>
      </p:pic>
      <p:pic>
        <p:nvPicPr>
          <p:cNvPr id="13" name="Obrázek 12" descr="vatikan-vlajka-ve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1059582"/>
            <a:ext cx="1140553" cy="855845"/>
          </a:xfrm>
          <a:prstGeom prst="rect">
            <a:avLst/>
          </a:prstGeom>
        </p:spPr>
      </p:pic>
      <p:pic>
        <p:nvPicPr>
          <p:cNvPr id="14" name="Obrázek 13" descr="5592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67261" y="1422772"/>
            <a:ext cx="2088232" cy="1394479"/>
          </a:xfrm>
          <a:prstGeom prst="rect">
            <a:avLst/>
          </a:prstGeom>
        </p:spPr>
      </p:pic>
      <p:pic>
        <p:nvPicPr>
          <p:cNvPr id="15" name="Obrázek 14" descr="sagradafamil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983010"/>
            <a:ext cx="1512168" cy="2074597"/>
          </a:xfrm>
          <a:prstGeom prst="rect">
            <a:avLst/>
          </a:prstGeom>
        </p:spPr>
      </p:pic>
      <p:pic>
        <p:nvPicPr>
          <p:cNvPr id="16" name="Obrázek 15" descr="zakynthos%20(7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9636" y="2940924"/>
            <a:ext cx="2056978" cy="1542734"/>
          </a:xfrm>
          <a:prstGeom prst="rect">
            <a:avLst/>
          </a:prstGeom>
        </p:spPr>
      </p:pic>
      <p:pic>
        <p:nvPicPr>
          <p:cNvPr id="17" name="Obrázek 16" descr="800px-Flag_of_Andorra_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6631" y="2911690"/>
            <a:ext cx="1013763" cy="709634"/>
          </a:xfrm>
          <a:prstGeom prst="rect">
            <a:avLst/>
          </a:prstGeom>
        </p:spPr>
      </p:pic>
      <p:pic>
        <p:nvPicPr>
          <p:cNvPr id="12" name="Obrázek 11" descr="800px-Flag_of_San_Marino_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5186" y="2888496"/>
            <a:ext cx="1080120" cy="723328"/>
          </a:xfrm>
          <a:prstGeom prst="rect">
            <a:avLst/>
          </a:prstGeom>
        </p:spPr>
      </p:pic>
      <p:pic>
        <p:nvPicPr>
          <p:cNvPr id="11" name="Obrázek 10" descr="800px-Flag_of_Greece_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48124" y="578023"/>
            <a:ext cx="1223671" cy="815271"/>
          </a:xfrm>
          <a:prstGeom prst="rect">
            <a:avLst/>
          </a:prstGeom>
        </p:spPr>
      </p:pic>
      <p:pic>
        <p:nvPicPr>
          <p:cNvPr id="19" name="Obrázek 18" descr="dolomity_10_v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142590"/>
            <a:ext cx="1944216" cy="1341067"/>
          </a:xfrm>
          <a:prstGeom prst="rect">
            <a:avLst/>
          </a:prstGeom>
        </p:spPr>
      </p:pic>
      <p:pic>
        <p:nvPicPr>
          <p:cNvPr id="18" name="Obrázek 17" descr="pis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67737" y="2116631"/>
            <a:ext cx="1592095" cy="12569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3077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stát, ministát – městský stát, papež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učivo o jižní části evropského kontinentu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427485" y="627639"/>
            <a:ext cx="17281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 Olymp, Řecko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139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4016" y="1275606"/>
            <a:ext cx="564938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jižní Evropa je část evropského kontinentu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je to oblíbené místo pro letní i  zimní dovolené</a:t>
            </a:r>
          </a:p>
        </p:txBody>
      </p:sp>
      <p:pic>
        <p:nvPicPr>
          <p:cNvPr id="5" name="Obrázek 4" descr="dolomity_10_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3042353"/>
            <a:ext cx="2627784" cy="19708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4016" y="2635131"/>
            <a:ext cx="142991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Dolomity, Itálie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01" y="3064020"/>
            <a:ext cx="2764971" cy="19252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28556" y="2689015"/>
            <a:ext cx="16421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opka Etna, Itálie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0819"/>
            <a:ext cx="2780144" cy="19189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04" y="3064020"/>
            <a:ext cx="2598894" cy="194917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311361" y="2657273"/>
            <a:ext cx="198022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Pyreneje, Španělsko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119a.3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2862" y="1071414"/>
            <a:ext cx="294751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ěstský stát - malý stát, který je uvnitř nějakého města 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(např.: Vatikán)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Středozemní moře - moře, které odděluje Evropu od Afriky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9582"/>
            <a:ext cx="5582268" cy="40258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2" y="2911894"/>
            <a:ext cx="3174032" cy="217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07504" y="1595161"/>
            <a:ext cx="576064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Jižní Evropa je nejjižnější část evropského kontinentu.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ětšinu států omývá Středozemní moře.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šechny státy leží v subtropickém pásu.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Státy jsou převážně zemědělské, pěstují se zde hlavně olivy, ovoce, fíky a vinná réva.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ižní Evropě je významná těžba mramoru, draselných a kamenných solí. Především v Itálii je rozvinutý automobilový průmysl (auta Ferrari, Fiat).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Oblast těží z turistického ruchu - jsou zde významné starověké památky a města, kolébka evropské civilizace.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Všechny státy (s výjimkou Vatikánu, Monaka, Andory, San Marina) jsou členy EU.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sem státy: Itálie, Španělsko, Portugalsko, Řecko,  ministáty : Vatikán, Monako, San Marino, Andora, Malta.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53095"/>
            <a:ext cx="2763366" cy="19583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51" y="627534"/>
            <a:ext cx="1775932" cy="14401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10" y="627534"/>
            <a:ext cx="27432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5"/>
            <a:ext cx="4339877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093478"/>
            <a:ext cx="316835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Spojte správně stát s jeho hlavním městem: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600" y="1563638"/>
            <a:ext cx="1728192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Portugalsko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Španělsko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Itálie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Řecko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Andora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Monako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Marino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Vatikán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Malta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07904" y="1563638"/>
            <a:ext cx="1944216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Athény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Andorra la Vella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Lisabon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Řím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Citta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Vaticano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Madrid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Monaco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Valletta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 Marino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123728" y="1707654"/>
            <a:ext cx="172819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051720" y="2067694"/>
            <a:ext cx="180020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763688" y="2427734"/>
            <a:ext cx="20882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1835696" y="1707654"/>
            <a:ext cx="201622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1835696" y="2067694"/>
            <a:ext cx="2016224" cy="1111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835696" y="3179465"/>
            <a:ext cx="2016224" cy="1120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907704" y="3507854"/>
            <a:ext cx="19442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087724" y="3867894"/>
            <a:ext cx="180020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1763688" y="4227934"/>
            <a:ext cx="20882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75134"/>
            <a:ext cx="2313578" cy="1544960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8244408" y="1865958"/>
            <a:ext cx="64807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Athény</a:t>
            </a: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62270"/>
            <a:ext cx="3024336" cy="2458243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8226406" y="4795292"/>
            <a:ext cx="68407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Madrid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347614"/>
            <a:ext cx="3528392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VATIKÁN: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městský stát, leží uvnitř města Řím.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Vatikánu žije pouze necelých 600 obyvatel, je to nejmenší stát Evropy, úředním jazykem je latina.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Vatikán je náboženským státem, ve kterém žije papež, obyvatelé jsou katolíci.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Symbolem Vatikánu je švýcarská garda - armáda Vatikánu, dnes slouží jako papežova ochranka.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Dominantou je Svatopetrské náměstí, kde se nachází katedrála sv. Petra, kde by se měl nacházet hrob sv. Petra.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Významným místem pro turisty jsou vatikánská muzea, kde se nachází i známá Sixtinská kaple, kterou zdobil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Obrázek 4" descr="last-judgment-wga-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3275" y="528740"/>
            <a:ext cx="1786414" cy="1985471"/>
          </a:xfrm>
          <a:prstGeom prst="rect">
            <a:avLst/>
          </a:prstGeom>
        </p:spPr>
      </p:pic>
      <p:pic>
        <p:nvPicPr>
          <p:cNvPr id="6" name="Obrázek 5" descr="VATIKAN_6ae6533e4facdcbe3138d1204f29476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571750"/>
            <a:ext cx="3284984" cy="2463738"/>
          </a:xfrm>
          <a:prstGeom prst="rect">
            <a:avLst/>
          </a:prstGeom>
        </p:spPr>
      </p:pic>
      <p:pic>
        <p:nvPicPr>
          <p:cNvPr id="8" name="Obrázek 7" descr="FHO227bb8_pap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3948" y="528740"/>
            <a:ext cx="2624408" cy="1968306"/>
          </a:xfrm>
          <a:prstGeom prst="rect">
            <a:avLst/>
          </a:prstGeom>
        </p:spPr>
      </p:pic>
      <p:pic>
        <p:nvPicPr>
          <p:cNvPr id="9" name="Obrázek 8" descr="20070413_Rim_05_Papezska_svycarska_garda_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571750"/>
            <a:ext cx="1864824" cy="245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119a.7 Italy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051740"/>
            <a:ext cx="172819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Italy - Itálie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Rome - Řím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narodili se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Tower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Pisa -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ikmá věž v Pise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Colosseum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Koloseum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Florence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athedral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Katedrála ve Florencii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90786"/>
            <a:ext cx="41909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Italy is in South Europe. The capital is Rome. Rome is very old city.  For example Leonardo da Vinci, Casanova and Luciano Pavarotti were born in Italy. A lot of buildings and towns are famous: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Colosseum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Florence Cathedral, Tower of Pisa, Venice. </a:t>
            </a:r>
          </a:p>
          <a:p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 descr="800px-Flag_of_Italy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915" y="3722686"/>
            <a:ext cx="1927177" cy="12839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26923"/>
            <a:ext cx="2376264" cy="18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2247"/>
            <a:ext cx="3737992" cy="24624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2" y="1097230"/>
            <a:ext cx="2666033" cy="1909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36432"/>
              </p:ext>
            </p:extLst>
          </p:nvPr>
        </p:nvGraphicFramePr>
        <p:xfrm>
          <a:off x="179510" y="1131590"/>
          <a:ext cx="7272810" cy="388388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680220"/>
              </a:tblGrid>
              <a:tr h="1872208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Hlavním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městem Řecka je: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Porto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Madrid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Athény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Vatikán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kterém státě jižní Evropy se  nejvíce vyrábí auta: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Itálii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Andoře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Španělsku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Portugalsku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moře omývá státy jižní Evropy: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Severní moře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Středozemní moře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Baltské moře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Australské moře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tvrzení o Vatikánu neplatí: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leží ve Španělsku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to městský stát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žije zde papež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nachází se zde katedrála          sv. Petra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4572000" cy="57606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119a.9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756" y="1275606"/>
            <a:ext cx="8964488" cy="35548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kde žijeme, I. Smolová, Z. </a:t>
            </a:r>
            <a:r>
              <a:rPr lang="cs-CZ" sz="9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9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Soubor materiálů, úkolů a zajímavostí k vlastivědnému učivu pro 5. ročník, H. </a:t>
            </a:r>
            <a:r>
              <a:rPr lang="cs-CZ" sz="9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Mühlhauserová</a:t>
            </a:r>
            <a:endParaRPr lang="cs-CZ" sz="9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cs.wikipedia.org/wiki/Wikipedie</a:t>
            </a:r>
            <a:endParaRPr lang="cs-CZ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http://www.google.cz/imgres?imgurl=http://www.yacht-fly.cz/stredozemni-1.gif&amp;imgrefurl=http://www.yacht-fly.cz/stredo.htm&amp;h=882&amp;w=1223&amp;sz=343&amp;tbnid=Ju69LniKEkvwAM:&amp;tbnh=88&amp;tbnw=122&amp;prev=/</a:t>
            </a:r>
            <a:r>
              <a:rPr lang="cs-CZ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search%3Fq%3Dstredozemni%2Bmore%26tbm%3Disch%26tbo%3Du&amp;zoom=1&amp;q=stredozemni+more&amp;docid=AJy3i_HtX7EYSM&amp;hl=cs&amp;sa=X&amp;ei=ReL6Tp6nK43P4QTM4YXtAw&amp;ved=0CB4Q9QEwAw</a:t>
            </a: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tripzone.cz/content_img_cs/005/stredozemni-more-pri-zapadu-slunce-w-5878.jpg&amp;imgrefurl=http://recko.tripzone.cz/samos/fotogalerie/stredozemni-more-pri-zapadu-slunce-5878&amp;usg=__9ktJm9UKZBZfyEOLrH1romZ15fg=&amp;h=527&amp;w=800&amp;sz=96&amp;hl=cs&amp;start=46&amp;zoom=1&amp;tbnid=ZhewHAUnlIhGpM:&amp;tbnh=94&amp;tbnw=143&amp;ei=Oe36Tqf0Jamp4gSmw8iNCA&amp;prev=/</a:t>
            </a:r>
            <a:r>
              <a:rPr lang="cs-CZ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search%3Fq%3Dstredozemni%2Bmore%26start%3D40%26hl%3Dcs%26sa%3DN%26tbm%3Disch%26prmd%3Dimvns&amp;itbs=1</a:t>
            </a: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img.ella.centrum.cz/photos/2010/02/01/21-202485-olivy.jpg&amp;imgrefurl=http://recepty.centrum.cz/clanek.phtml%3Fid%3D443&amp;usg=__qWDcqY0eLy4IXhiTMqRTyHRvVPU=&amp;h=247&amp;w=288&amp;sz=30&amp;hl=cs&amp;start=19&amp;zoom=1&amp;tbnid=6f1l6qfeow6JxM:&amp;tbnh=99&amp;tbnw=115&amp;ei=5-36TqvAD83O4QTfw9GNCA&amp;prev=/</a:t>
            </a:r>
            <a:r>
              <a:rPr lang="cs-CZ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search%3Fq%3Dolivy%26hl%3Dcs%26sa%3DN%26tbm%3Disch%26prmd%3Dimvns&amp;itbs=1</a:t>
            </a: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i.lidovky.cz/10/043/lngal/KIM32aa23_novitec_rosso_ferrari_599_gtb_fiora.jpg&amp;imgrefurl=http://www.lidovky.cz/nove-nejrychlejsi-ferrari-se-opet-jmenuje-gto-fov-/ln-auto.asp%3Fc%3DA100424_191813_ln-auto_kim&amp;usg=__R5e7u0zOjzwwYWzqLD0S6OkaZPU=&amp;h=326&amp;w=460&amp;sz=28&amp;hl=cs&amp;start=26&amp;zoom=1&amp;tbnid=WzODPK088baFhM:&amp;tbnh=91&amp;tbnw=128&amp;ei=xO_6TsGsE-WA4gT__LmmCQ&amp;prev=/search%3Fq%3Dferrari%26start%3D20%26hl%3Dcs%26sa%3DN%26tbm%3Disch%26prmd%3Dimvns&amp;itbs=1</a:t>
            </a:r>
            <a:endParaRPr lang="cs-CZ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ris.fashion.telegraph.co.uk/RichImageService.svc/imagecontent/1/TMG8278100/m/colloseum-afp-stor_1809825a.jpg</a:t>
            </a:r>
            <a:endParaRPr lang="cs-CZ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smartwings.net/img/dest_madrid.jpg&amp;imgrefurl=http://www.smartwings.net/destinations_madrid.php&amp;usg=__Urb-hNwdhaZnyFcJuf-H7ZZZYAg=&amp;h=317&amp;w=390&amp;sz=35&amp;hl=cs&amp;start=16&amp;zoom=1&amp;tbnid=nomx0bICC1GXCM:&amp;tbnh=100&amp;tbnw=123&amp;ei=Hvj6Tu7bIZKQsAbW4KzfDw&amp;prev=/</a:t>
            </a:r>
            <a:r>
              <a:rPr lang="cs-CZ" sz="9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search%3Fq%3Dmadrid%26hl%3Dcs%26sa%3DX%26tbm%3Disch%26prmd%3Dimvns&amp;itbs=1 </a:t>
            </a:r>
          </a:p>
          <a:p>
            <a:r>
              <a:rPr lang="cs-CZ" sz="9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video.furtpryc.cz/f/2008/09/italie-etna.jpg&amp;imgrefurl=http://video.furtpryc.cz/evropa/italie/sopka-etna&amp;usg=__iM6fkEK8mBjdrRnv4zFsVh4TaiY=&amp;h=333&amp;w=500&amp;sz=100&amp;hl=cs&amp;start=28&amp;zoom=1&amp;tbnid=OvF6QhQ2E_9GeM:&amp;tbnh=87&amp;tbnw=130&amp;ei=Avn6TpmkG5DCtAaByKTfDw&amp;prev=/search%3Fq%3Dsopka%2Betna%26start%3D20%26hl%3Dcs%26sa%3DN%26tbm%3Disch&amp;itbs=1</a:t>
            </a:r>
            <a:endParaRPr lang="cs-CZ" sz="9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1090</Words>
  <Application>Microsoft Office PowerPoint</Application>
  <PresentationFormat>Předvádění na obrazovce (16:9)</PresentationFormat>
  <Paragraphs>170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119a .1 JIŽNÍ EVROPA</vt:lpstr>
      <vt:lpstr>119a.2 Co už víš? </vt:lpstr>
      <vt:lpstr>119a.3 Jaké si řekneme nové termíny a názvy?</vt:lpstr>
      <vt:lpstr>119a.4 Co si řekneme nového?</vt:lpstr>
      <vt:lpstr>119a.5 Procvičení a příklady</vt:lpstr>
      <vt:lpstr>119a.6 Něco navíc pro šikovné</vt:lpstr>
      <vt:lpstr>119a.7 Italy</vt:lpstr>
      <vt:lpstr>119a.8 Test znalostí</vt:lpstr>
      <vt:lpstr>119a.9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198</cp:revision>
  <dcterms:created xsi:type="dcterms:W3CDTF">2010-10-18T18:21:56Z</dcterms:created>
  <dcterms:modified xsi:type="dcterms:W3CDTF">2012-02-24T09:57:05Z</dcterms:modified>
</cp:coreProperties>
</file>