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4" r:id="rId5"/>
    <p:sldId id="260" r:id="rId6"/>
    <p:sldId id="261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0" y="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Víte, kdo</a:t>
            </a:r>
            <a:r>
              <a:rPr lang="cs-CZ" baseline="0" dirty="0" smtClean="0"/>
              <a:t> způsobuje angínu, chřipku, nebo neštovice?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24.2.2012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7" Type="http://schemas.openxmlformats.org/officeDocument/2006/relationships/hyperlink" Target="http://cs.wikipedia.org/wiki/Soubor:Coat_of_Arms_of_Germany.sv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image" Target="../media/image7.png"/><Relationship Id="rId4" Type="http://schemas.openxmlformats.org/officeDocument/2006/relationships/image" Target="../media/image2.gif"/><Relationship Id="rId9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ElbeKM505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jpeg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uroskop.cz/8801/17648/clanek/schwannova-volice-extremistu-argumenty-nepresvedci/" TargetMode="External"/><Relationship Id="rId3" Type="http://schemas.openxmlformats.org/officeDocument/2006/relationships/hyperlink" Target="http://www.luko2.com/images/info_nemecko.gif" TargetMode="External"/><Relationship Id="rId7" Type="http://schemas.openxmlformats.org/officeDocument/2006/relationships/hyperlink" Target="http://www.laszak.cz/pics/mapy/nemecko.jpg" TargetMode="External"/><Relationship Id="rId2" Type="http://schemas.openxmlformats.org/officeDocument/2006/relationships/hyperlink" Target="http://www.nemeckoweb.cz/wp-content/gallery/nemecko/nemecko-2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orldphotopage.com/sk/drazdany.html" TargetMode="External"/><Relationship Id="rId11" Type="http://schemas.openxmlformats.org/officeDocument/2006/relationships/hyperlink" Target="http://www.techshout.com/gaming/2006/08/disney-studio-fall-line-to-develop-video-games-for-nintendo-consoles/" TargetMode="External"/><Relationship Id="rId5" Type="http://schemas.openxmlformats.org/officeDocument/2006/relationships/hyperlink" Target="http://www.productwiki.com/upload/images/becks.jpg" TargetMode="External"/><Relationship Id="rId10" Type="http://schemas.openxmlformats.org/officeDocument/2006/relationships/hyperlink" Target="http://www.zamky-hrady.cz/10/img/neuschwanstein_2.jpg" TargetMode="External"/><Relationship Id="rId4" Type="http://schemas.openxmlformats.org/officeDocument/2006/relationships/hyperlink" Target="http://www.cykloknihy.cz/cykloturistika/clanky/99/11/mapa.jpg" TargetMode="External"/><Relationship Id="rId9" Type="http://schemas.openxmlformats.org/officeDocument/2006/relationships/hyperlink" Target="http://nd04.jxs.cz/282/160/d17dbe0840_76541436_o2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508" y="492443"/>
            <a:ext cx="274629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117.1  NĚMECKO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Hana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Kopčanová</a:t>
            </a: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9" y="4515966"/>
            <a:ext cx="3067422" cy="6275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10" name="Picture 2" descr="http://www.luko2.com/images/info_nemecko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627534"/>
            <a:ext cx="3810000" cy="3810000"/>
          </a:xfrm>
          <a:prstGeom prst="rect">
            <a:avLst/>
          </a:prstGeom>
          <a:noFill/>
        </p:spPr>
      </p:pic>
      <p:pic>
        <p:nvPicPr>
          <p:cNvPr id="17412" name="Picture 4" descr="http://t3.gstatic.com/images?q=tbn:ANd9GcSP70xlvKnRo3gAcBozKkHe0zi8u1LxcDDqGO-KXvtUv_IR-VI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3808" y="627534"/>
            <a:ext cx="1961009" cy="1189028"/>
          </a:xfrm>
          <a:prstGeom prst="rect">
            <a:avLst/>
          </a:prstGeom>
          <a:noFill/>
        </p:spPr>
      </p:pic>
      <p:pic>
        <p:nvPicPr>
          <p:cNvPr id="17414" name="Picture 6" descr="http://www.celysvet.cz/fotky/nemecko_1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7504" y="1203598"/>
            <a:ext cx="2592288" cy="1944216"/>
          </a:xfrm>
          <a:prstGeom prst="rect">
            <a:avLst/>
          </a:prstGeom>
          <a:noFill/>
        </p:spPr>
      </p:pic>
      <p:pic>
        <p:nvPicPr>
          <p:cNvPr id="17418" name="Picture 10" descr="Znak Německa">
            <a:hlinkClick r:id="rId7" tooltip="Znak Německa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9512" y="3219822"/>
            <a:ext cx="857250" cy="1114425"/>
          </a:xfrm>
          <a:prstGeom prst="rect">
            <a:avLst/>
          </a:prstGeom>
          <a:noFill/>
        </p:spPr>
      </p:pic>
      <p:pic>
        <p:nvPicPr>
          <p:cNvPr id="17420" name="Picture 12" descr="http://www.worldphotopage.com/img/dresden/sk/drazdany_1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43808" y="1923678"/>
            <a:ext cx="1872208" cy="2496277"/>
          </a:xfrm>
          <a:prstGeom prst="rect">
            <a:avLst/>
          </a:prstGeom>
          <a:noFill/>
        </p:spPr>
      </p:pic>
      <p:pic>
        <p:nvPicPr>
          <p:cNvPr id="3" name="Picture 2" descr="http://www.sportovka-jbc.cz/img/piva/becks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691680" y="3147814"/>
            <a:ext cx="438549" cy="13289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846780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Hana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Kopčanová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02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- 06/2011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5.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Německo, města, pohoří,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řeky, průmysl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popisující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přírodní podmínky Německa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20151" y="498603"/>
            <a:ext cx="2916832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117.10 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49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2483768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117.2  Co už víš?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512" y="1131590"/>
            <a:ext cx="5256584" cy="22159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Německo leží v Evropě.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Německo je jedním ze sousedních států České republiky.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Vlajka Německa má tři barvy: černou, červenou, žlutou.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Do Německa teče řeka Labe. 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Na severu ho obklopují dvě moře: Severní moře a Baltské moře. </a:t>
            </a:r>
          </a:p>
          <a:p>
            <a:pPr lvl="5"/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http://upload.wikimedia.org/wikipedia/commons/thumb/c/cf/ElbeKM505.jpg/220px-ElbeKM505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3471278"/>
            <a:ext cx="2808312" cy="1672222"/>
          </a:xfrm>
          <a:prstGeom prst="rect">
            <a:avLst/>
          </a:prstGeom>
          <a:noFill/>
        </p:spPr>
      </p:pic>
      <p:pic>
        <p:nvPicPr>
          <p:cNvPr id="14340" name="Picture 4" descr="http://www.cykloknihy.cz/cykloturistika/clanky/99/11/mapa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627534"/>
            <a:ext cx="3400425" cy="2524126"/>
          </a:xfrm>
          <a:prstGeom prst="rect">
            <a:avLst/>
          </a:prstGeom>
          <a:noFill/>
        </p:spPr>
      </p:pic>
      <p:pic>
        <p:nvPicPr>
          <p:cNvPr id="14342" name="Picture 6" descr="http://ec.europa.eu/fisheries/images/northsea_100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580112" y="3324506"/>
            <a:ext cx="2771800" cy="1818994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395536" y="4497169"/>
            <a:ext cx="792088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Labe na německé straně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499992" y="555526"/>
            <a:ext cx="864096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Baltské moře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423920" y="3435846"/>
            <a:ext cx="720080" cy="461665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Severní moře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  <p:bldP spid="9" grpId="0" build="allAtOnce" animBg="1"/>
      <p:bldP spid="10" grpId="0" build="allAtOnce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6372200" cy="594066"/>
          </a:xfrm>
        </p:spPr>
        <p:txBody>
          <a:bodyPr>
            <a:normAutofit fontScale="90000"/>
          </a:bodyPr>
          <a:lstStyle/>
          <a:p>
            <a:pPr algn="l"/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117.3  Jaké si řekneme nové termíny a názvy?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1059582"/>
            <a:ext cx="4320480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Berlín - hlavní město Německa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Spolková republika -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republika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která navenek vystupuje jako jeden celek, ale je rozdělena na více samostatných zemí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Rýn, Dunaj, Labe - největší řeky, které protékají Německem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Frankfurt nad Mohanem - největší mezinárodní letiště v Německu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Hamburk - největší německý přístav, leží na Labi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Mnichov, Drážďany – velká významná německá města</a:t>
            </a:r>
          </a:p>
          <a:p>
            <a:pPr>
              <a:buFont typeface="Arial" pitchFamily="34" charset="0"/>
              <a:buChar char="•"/>
            </a:pP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Braniborská brána - symbol hlavního města Berlína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499992" y="1851670"/>
            <a:ext cx="936104" cy="175432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Berlín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Hamburk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Frankfurt 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Mnichov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Drážďany</a:t>
            </a:r>
          </a:p>
        </p:txBody>
      </p:sp>
      <p:pic>
        <p:nvPicPr>
          <p:cNvPr id="12292" name="Picture 4" descr="http://www.abchistory.cz/images/mapa-srn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503200"/>
            <a:ext cx="3001516" cy="4092067"/>
          </a:xfrm>
          <a:prstGeom prst="rect">
            <a:avLst/>
          </a:prstGeom>
          <a:noFill/>
        </p:spPr>
      </p:pic>
      <p:cxnSp>
        <p:nvCxnSpPr>
          <p:cNvPr id="10" name="Přímá spojovací šipka 9"/>
          <p:cNvCxnSpPr/>
          <p:nvPr/>
        </p:nvCxnSpPr>
        <p:spPr>
          <a:xfrm flipV="1">
            <a:off x="5148064" y="1923678"/>
            <a:ext cx="3240360" cy="144016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flipV="1">
            <a:off x="5292080" y="1347614"/>
            <a:ext cx="2016224" cy="1008112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5148064" y="3075806"/>
            <a:ext cx="2664296" cy="108012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/>
          <p:nvPr/>
        </p:nvCxnSpPr>
        <p:spPr>
          <a:xfrm flipV="1">
            <a:off x="5292080" y="2571750"/>
            <a:ext cx="3240360" cy="864096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>
            <a:off x="5292080" y="2715766"/>
            <a:ext cx="1440160" cy="36004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117.4  Co si řekneme nového?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107504" y="1131590"/>
            <a:ext cx="5688632" cy="37444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Německo je nejvyspělejším státem Evropy.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Hlavním městem Německa je Berlín, nejvýznamnější památkou je Braniborská brána.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Německo je druhým nejlidnatějším státem Evropy - žije zde 80 mil. obyvatel.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Na severu země jsou převážně nížiny, zatímco na jihu převládá hornatý povrch (Alpy).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Německo je členem mezinárodních organizací EU, NATO, OSN.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Protékají jím řeky Rýn, Dunaj, Labe (to se na území Německa vlévá do moře.)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Pěstuje se převážně chmel, ovoce, brambory, obiloviny, kolem Rýna i vinná réva.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Těží se hlavně černé a hnědé uhlí, draselné soli. 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Průmysl – především dopravní, výroba piva a chemických výrobků.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1484560"/>
            <a:ext cx="238125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99" y="494335"/>
            <a:ext cx="399695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117.5  Procvičení a příklady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39552" y="1275606"/>
            <a:ext cx="3528392" cy="286232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Spoj správné dvojice: </a:t>
            </a:r>
          </a:p>
          <a:p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Frankfurt n. M.</a:t>
            </a:r>
          </a:p>
          <a:p>
            <a:pPr>
              <a:buFont typeface="Wingdings" pitchFamily="2" charset="2"/>
              <a:buChar char="§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Rýn</a:t>
            </a:r>
          </a:p>
          <a:p>
            <a:pPr>
              <a:buFont typeface="Wingdings" pitchFamily="2" charset="2"/>
              <a:buChar char="§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BMW</a:t>
            </a:r>
          </a:p>
          <a:p>
            <a:pPr>
              <a:buFont typeface="Wingdings" pitchFamily="2" charset="2"/>
              <a:buChar char="§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Baltské </a:t>
            </a:r>
          </a:p>
          <a:p>
            <a:pPr>
              <a:buFont typeface="Wingdings" pitchFamily="2" charset="2"/>
              <a:buChar char="§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Hamburk</a:t>
            </a:r>
          </a:p>
          <a:p>
            <a:pPr>
              <a:buFont typeface="Wingdings" pitchFamily="2" charset="2"/>
              <a:buChar char="§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Braniborská </a:t>
            </a:r>
          </a:p>
          <a:p>
            <a:pPr>
              <a:buFont typeface="Wingdings" pitchFamily="2" charset="2"/>
              <a:buChar char="§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Spolková 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644008" y="1635646"/>
            <a:ext cx="2088232" cy="249299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moře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přístav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auto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republika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letiště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brána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řeka</a:t>
            </a: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1835696" y="1779662"/>
            <a:ext cx="2880320" cy="144016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/>
          <p:nvPr/>
        </p:nvCxnSpPr>
        <p:spPr>
          <a:xfrm>
            <a:off x="1187624" y="2139702"/>
            <a:ext cx="3456384" cy="180020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1259632" y="2499742"/>
            <a:ext cx="3384376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šipka 12"/>
          <p:cNvCxnSpPr/>
          <p:nvPr/>
        </p:nvCxnSpPr>
        <p:spPr>
          <a:xfrm flipV="1">
            <a:off x="1403648" y="1779662"/>
            <a:ext cx="3240360" cy="108012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 flipV="1">
            <a:off x="1547664" y="2139702"/>
            <a:ext cx="3096344" cy="108012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>
            <a:off x="1691680" y="3579862"/>
            <a:ext cx="3024336" cy="1588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endCxn id="5" idx="1"/>
          </p:cNvCxnSpPr>
          <p:nvPr/>
        </p:nvCxnSpPr>
        <p:spPr>
          <a:xfrm flipV="1">
            <a:off x="1547664" y="2882141"/>
            <a:ext cx="3096344" cy="1057761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Obrázek 21" descr="800px-50_Mark_1944_R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1995686"/>
            <a:ext cx="3344161" cy="1329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92443"/>
            <a:ext cx="4284984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117.6  Něco navíc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79512" y="1059582"/>
            <a:ext cx="3672408" cy="34163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Víte, že…?</a:t>
            </a: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Před rokem 1989 bylo Německo rozděleno Berlínskou zdí na Západní a Východní Německo.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Území celého státu se skládá ze 16 spolkových republik.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 Německu se vyrábí známá auta značek: BMW,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Audi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Opel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Mercedes -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Benz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aj. 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Na severu země je mnoho jezer, které jsou mnohdy spojeny plavebními kanály.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Nejvyšší hora je Zugspitze.</a:t>
            </a:r>
          </a:p>
          <a:p>
            <a:pPr>
              <a:buFont typeface="Arial" pitchFamily="34" charset="0"/>
              <a:buChar char="•"/>
            </a:pPr>
            <a:endParaRPr lang="cs-CZ" sz="12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Jeden z nejnavštěvovanějších turistických cílů je zámek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Neuschwanstein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který je údajně vzorem pro  slavný zámek ve znaku společnosti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Walt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Disney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146" name="Picture 2" descr="http://www.zamky-hrady.cz/10/img/neuschwanstein_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699542"/>
            <a:ext cx="2376264" cy="2160240"/>
          </a:xfrm>
          <a:prstGeom prst="rect">
            <a:avLst/>
          </a:prstGeom>
          <a:noFill/>
        </p:spPr>
      </p:pic>
      <p:pic>
        <p:nvPicPr>
          <p:cNvPr id="6148" name="Picture 4" descr="http://www.animatedviews.com/wp-content/uploads/archives/Walt_Disney_Pictur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92280" y="699542"/>
            <a:ext cx="1742900" cy="2029966"/>
          </a:xfrm>
          <a:prstGeom prst="rect">
            <a:avLst/>
          </a:prstGeom>
          <a:noFill/>
        </p:spPr>
      </p:pic>
      <p:pic>
        <p:nvPicPr>
          <p:cNvPr id="6152" name="Picture 8" descr="http://nd04.jxs.cz/282/160/d17dbe0840_76541436_o2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3003798"/>
            <a:ext cx="2411760" cy="1677384"/>
          </a:xfrm>
          <a:prstGeom prst="rect">
            <a:avLst/>
          </a:prstGeom>
          <a:noFill/>
        </p:spPr>
      </p:pic>
      <p:pic>
        <p:nvPicPr>
          <p:cNvPr id="6154" name="Picture 10" descr="http://t1.gstatic.com/images?q=tbn:ANd9GcSjvSbWlJdVglV9THJPxT7vFIUq49fg-YM3JI9YpX28nwVceFYU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5976" y="3003798"/>
            <a:ext cx="1990725" cy="14954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8354" y="492443"/>
            <a:ext cx="2003366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117.7  Berlin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1059582"/>
            <a:ext cx="3275856" cy="375487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Berlin: 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Berlin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capital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city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Germany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16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states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Germany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Berlin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largest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city. 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population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3, 5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million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second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war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city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divided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west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part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city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east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part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city. 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Berlin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city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politics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science. 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are a lot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museums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universities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galleries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theatres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cinemas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sport´s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events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famous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Altes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museum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Pergamon museum.</a:t>
            </a:r>
          </a:p>
          <a:p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well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known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Brandenburg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gate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centre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city.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symbols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Berlin.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491880" y="3075806"/>
            <a:ext cx="1944216" cy="19389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Vocabulary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capital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hlavní město</a:t>
            </a:r>
          </a:p>
          <a:p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Germany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Německo</a:t>
            </a:r>
          </a:p>
          <a:p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population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obyvatelstvo</a:t>
            </a:r>
          </a:p>
          <a:p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divided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rozděleno 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science - věda</a:t>
            </a:r>
          </a:p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Brandenburg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gate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Braniborská brána</a:t>
            </a:r>
          </a:p>
          <a:p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Second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ar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druhá světová válka</a:t>
            </a:r>
          </a:p>
        </p:txBody>
      </p:sp>
      <p:pic>
        <p:nvPicPr>
          <p:cNvPr id="12" name="Obrázek 11" descr="berlin5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40152" y="555526"/>
            <a:ext cx="3024336" cy="2226591"/>
          </a:xfrm>
          <a:prstGeom prst="rect">
            <a:avLst/>
          </a:prstGeom>
        </p:spPr>
      </p:pic>
      <p:pic>
        <p:nvPicPr>
          <p:cNvPr id="13" name="Obrázek 12" descr="berlin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40152" y="2862214"/>
            <a:ext cx="3037406" cy="2281286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555526"/>
            <a:ext cx="2438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117.8  Test znalostí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605481"/>
              </p:ext>
            </p:extLst>
          </p:nvPr>
        </p:nvGraphicFramePr>
        <p:xfrm>
          <a:off x="179510" y="1131590"/>
          <a:ext cx="7185180" cy="360492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    Z kolika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spolkových zemí se skládá Spolková republika Německo?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buNone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   Německo je ….. státem Evropy.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6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nejvyspělejším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nejlidnatějším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největším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nejhezčím</a:t>
                      </a:r>
                    </a:p>
                    <a:p>
                      <a:pPr marL="342900" indent="-342900" algn="l">
                        <a:buFont typeface="+mj-lt"/>
                        <a:buNone/>
                      </a:pP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342900" indent="-342900" algn="l">
                        <a:buAutoNum type="arabicPeriod" startAt="2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Které město je největším přístavem Německa?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Drážďany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Hamburk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Berlín</a:t>
                      </a:r>
                    </a:p>
                    <a:p>
                      <a:pPr marL="342900" indent="-342900" algn="l">
                        <a:buFont typeface="+mj-lt"/>
                        <a:buAutoNum type="alphaLcParenR"/>
                      </a:pP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Mnichov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   Které z měst neleží na území Německa?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Děčín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Drážďany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Berlín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Frankfurt</a:t>
                      </a:r>
                      <a:r>
                        <a:rPr lang="cs-CZ" sz="16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n. M. </a:t>
                      </a:r>
                      <a:r>
                        <a:rPr lang="cs-CZ" sz="16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cs-CZ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c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83518"/>
            <a:ext cx="4644008" cy="648072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117.9  Použité zdroje, citace</a:t>
            </a:r>
            <a:endParaRPr lang="cs-CZ" sz="25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203598"/>
            <a:ext cx="8640960" cy="26776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Místo, kde žijeme, I. Smolová, Z.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Szczyrba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učebnice pro 4. a 5. ročník ZŠ, nakladatelství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Prodos</a:t>
            </a:r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Vlastivěda 5- Česká republika jako součást Evropy, P. Chalupa, V. Štiková, učebnice pro 5. ročník ZŠ, nakladatelství Nová Škola</a:t>
            </a: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2"/>
              </a:rPr>
              <a:t>http://www.nemeckoweb.cz/wp-content/gallery/nemecko/nemecko-2.jpg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3"/>
              </a:rPr>
              <a:t>http://www.luko2.com/images/info_nemecko.gif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4"/>
              </a:rPr>
              <a:t>http://www.cykloknihy.cz/cykloturistika/clanky/99/11/mapa.jpg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5"/>
              </a:rPr>
              <a:t>http://www.productwiki.com/upload/images/becks.jpg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6"/>
              </a:rPr>
              <a:t>http://www.worldphotopage.com/sk/drazdany.html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7"/>
              </a:rPr>
              <a:t>http://www.laszak.cz/pics/mapy/nemecko.jpg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8"/>
              </a:rPr>
              <a:t>http://www.euroskop.cz/8801/17648/clanek/schwannova-volice-extremistu-argumenty-nepresvedci/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http://superautomobil1.blog.cz/0708/audi-tt-roadster-na-ceskem-trhu-od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9"/>
              </a:rPr>
              <a:t>http://nd04.jxs.cz/282/160/d17dbe0840_76541436_o2.jpg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10"/>
              </a:rPr>
              <a:t>http://www.zamky-hrady.cz/10/img/neuschwanstein_2.jpg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 dirty="0">
                <a:latin typeface="Times New Roman" pitchFamily="18" charset="0"/>
                <a:cs typeface="Times New Roman" pitchFamily="18" charset="0"/>
                <a:hlinkClick r:id="rId11"/>
              </a:rPr>
              <a:t>http://www.techshout.com/gaming/2006/08/disney-studio-fall-line-to-develop-video-games-for-nintendo-consoles/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u="sng">
                <a:latin typeface="Times New Roman" pitchFamily="18" charset="0"/>
                <a:cs typeface="Times New Roman" pitchFamily="18" charset="0"/>
              </a:rPr>
              <a:t>http://</a:t>
            </a:r>
            <a:r>
              <a:rPr lang="cs-CZ" sz="1200" u="sng" smtClean="0">
                <a:latin typeface="Times New Roman" pitchFamily="18" charset="0"/>
                <a:cs typeface="Times New Roman" pitchFamily="18" charset="0"/>
              </a:rPr>
              <a:t>www.luko2.com/images/info_nemecko.gif</a:t>
            </a:r>
            <a:endParaRPr lang="cs-CZ" sz="1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	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Svět kolem nás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1765</TotalTime>
  <Words>1103</Words>
  <Application>Microsoft Office PowerPoint</Application>
  <PresentationFormat>Předvádění na obrazovce (16:9)</PresentationFormat>
  <Paragraphs>197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117.1  NĚMECKO </vt:lpstr>
      <vt:lpstr>117.2  Co už víš? </vt:lpstr>
      <vt:lpstr>117.3  Jaké si řekneme nové termíny a názvy?</vt:lpstr>
      <vt:lpstr>117.4  Co si řekneme nového?</vt:lpstr>
      <vt:lpstr>117.5  Procvičení a příklady</vt:lpstr>
      <vt:lpstr>117.6  Něco navíc pro šikovné</vt:lpstr>
      <vt:lpstr>117.7  Berlin </vt:lpstr>
      <vt:lpstr>117.8  Test znalostí</vt:lpstr>
      <vt:lpstr>117.9  Použité zdroje, citace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krivankova</cp:lastModifiedBy>
  <cp:revision>197</cp:revision>
  <dcterms:created xsi:type="dcterms:W3CDTF">2010-10-18T18:21:56Z</dcterms:created>
  <dcterms:modified xsi:type="dcterms:W3CDTF">2012-02-24T09:54:48Z</dcterms:modified>
</cp:coreProperties>
</file>