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://cs.wikipedia.org/wiki/Soubor:Coat_of_Arms_of_Germany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gif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ElbeKM505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oskop.cz/8801/17648/clanek/schwannova-volice-extremistu-argumenty-nepresvedci/" TargetMode="External"/><Relationship Id="rId3" Type="http://schemas.openxmlformats.org/officeDocument/2006/relationships/hyperlink" Target="http://www.luko2.com/images/info_nemecko.gif" TargetMode="External"/><Relationship Id="rId7" Type="http://schemas.openxmlformats.org/officeDocument/2006/relationships/hyperlink" Target="http://www.laszak.cz/pics/mapy/nemecko.jpg" TargetMode="External"/><Relationship Id="rId2" Type="http://schemas.openxmlformats.org/officeDocument/2006/relationships/hyperlink" Target="http://www.nemeckoweb.cz/wp-content/gallery/nemecko/nemecko-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photopage.com/sk/drazdany.html" TargetMode="External"/><Relationship Id="rId11" Type="http://schemas.openxmlformats.org/officeDocument/2006/relationships/hyperlink" Target="http://www.techshout.com/gaming/2006/08/disney-studio-fall-line-to-develop-video-games-for-nintendo-consoles/" TargetMode="External"/><Relationship Id="rId5" Type="http://schemas.openxmlformats.org/officeDocument/2006/relationships/hyperlink" Target="http://www.productwiki.com/upload/images/becks.jpg" TargetMode="External"/><Relationship Id="rId10" Type="http://schemas.openxmlformats.org/officeDocument/2006/relationships/hyperlink" Target="http://www.zamky-hrady.cz/10/img/neuschwanstein_2.jpg" TargetMode="External"/><Relationship Id="rId4" Type="http://schemas.openxmlformats.org/officeDocument/2006/relationships/hyperlink" Target="http://www.cykloknihy.cz/cykloturistika/clanky/99/11/mapa.jpg" TargetMode="External"/><Relationship Id="rId9" Type="http://schemas.openxmlformats.org/officeDocument/2006/relationships/hyperlink" Target="http://nd04.jxs.cz/282/160/d17dbe0840_76541436_o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274629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117.1  NĚMECKO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515966"/>
            <a:ext cx="3067422" cy="627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10" name="Picture 2" descr="http://www.luko2.com/images/info_nemeck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627534"/>
            <a:ext cx="3810000" cy="3810000"/>
          </a:xfrm>
          <a:prstGeom prst="rect">
            <a:avLst/>
          </a:prstGeom>
          <a:noFill/>
        </p:spPr>
      </p:pic>
      <p:pic>
        <p:nvPicPr>
          <p:cNvPr id="17412" name="Picture 4" descr="http://t3.gstatic.com/images?q=tbn:ANd9GcSP70xlvKnRo3gAcBozKkHe0zi8u1LxcDDqGO-KXvtUv_IR-VI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627534"/>
            <a:ext cx="1961009" cy="1189028"/>
          </a:xfrm>
          <a:prstGeom prst="rect">
            <a:avLst/>
          </a:prstGeom>
          <a:noFill/>
        </p:spPr>
      </p:pic>
      <p:pic>
        <p:nvPicPr>
          <p:cNvPr id="17414" name="Picture 6" descr="http://www.celysvet.cz/fotky/nemecko_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203598"/>
            <a:ext cx="2592288" cy="1944216"/>
          </a:xfrm>
          <a:prstGeom prst="rect">
            <a:avLst/>
          </a:prstGeom>
          <a:noFill/>
        </p:spPr>
      </p:pic>
      <p:pic>
        <p:nvPicPr>
          <p:cNvPr id="17418" name="Picture 10" descr="Znak Německa">
            <a:hlinkClick r:id="rId7" tooltip="Znak Německa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3219822"/>
            <a:ext cx="857250" cy="1114425"/>
          </a:xfrm>
          <a:prstGeom prst="rect">
            <a:avLst/>
          </a:prstGeom>
          <a:noFill/>
        </p:spPr>
      </p:pic>
      <p:pic>
        <p:nvPicPr>
          <p:cNvPr id="17420" name="Picture 12" descr="http://www.worldphotopage.com/img/dresden/sk/drazdany_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1923678"/>
            <a:ext cx="1872208" cy="2496277"/>
          </a:xfrm>
          <a:prstGeom prst="rect">
            <a:avLst/>
          </a:prstGeom>
          <a:noFill/>
        </p:spPr>
      </p:pic>
      <p:pic>
        <p:nvPicPr>
          <p:cNvPr id="3" name="Picture 2" descr="http://www.sportovka-jbc.cz/img/piva/beck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3147814"/>
            <a:ext cx="438549" cy="1328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4678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- 06/2011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Německo, města, pohoří,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řeky, průmysl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přírodní podmínky Německa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8376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117.2 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131590"/>
            <a:ext cx="5256584" cy="22159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Německo leží v Evropě.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Německo je jedním ze sousedních států České republiky.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Vlajka Německa má tři barvy: černou, červenou, žlutou.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Německa teče řeka Labe. 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severu ho obklopují dvě moře: Severní moře a Baltské moře. </a:t>
            </a:r>
          </a:p>
          <a:p>
            <a:pPr lvl="5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upload.wikimedia.org/wikipedia/commons/thumb/c/cf/ElbeKM505.jpg/220px-ElbeKM5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471278"/>
            <a:ext cx="2808312" cy="1672222"/>
          </a:xfrm>
          <a:prstGeom prst="rect">
            <a:avLst/>
          </a:prstGeom>
          <a:noFill/>
        </p:spPr>
      </p:pic>
      <p:pic>
        <p:nvPicPr>
          <p:cNvPr id="14340" name="Picture 4" descr="http://www.cykloknihy.cz/cykloturistika/clanky/99/11/map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627534"/>
            <a:ext cx="3400425" cy="2524126"/>
          </a:xfrm>
          <a:prstGeom prst="rect">
            <a:avLst/>
          </a:prstGeom>
          <a:noFill/>
        </p:spPr>
      </p:pic>
      <p:pic>
        <p:nvPicPr>
          <p:cNvPr id="14342" name="Picture 6" descr="http://ec.europa.eu/fisheries/images/northsea_1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3324506"/>
            <a:ext cx="2771800" cy="1818994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5536" y="4497169"/>
            <a:ext cx="79208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Labe na německé straně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555526"/>
            <a:ext cx="86409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Baltské moře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423920" y="3435846"/>
            <a:ext cx="72008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Severní moře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3722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117.3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059582"/>
            <a:ext cx="432048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Berlín - hlavní město Německa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Spolková republika -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republika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která navenek vystupuje jako jeden celek, ale je rozdělena na více samostatných zemí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Rýn, Dunaj, Labe - největší řeky, které protékají Německem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Frankfurt nad Mohanem - největší mezinárodní letiště v Německu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Hamburk - největší německý přístav, leží na Labi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Mnichov, Drážďany – velká významná německá města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Braniborská brána - symbol hlavního města Berlína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99992" y="1851670"/>
            <a:ext cx="936104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Berlín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Hamburk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Frankfurt 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Mnichov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Drážďany</a:t>
            </a:r>
          </a:p>
        </p:txBody>
      </p:sp>
      <p:pic>
        <p:nvPicPr>
          <p:cNvPr id="12292" name="Picture 4" descr="http://www.abchistory.cz/images/mapa-sr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03200"/>
            <a:ext cx="3001516" cy="4092067"/>
          </a:xfrm>
          <a:prstGeom prst="rect">
            <a:avLst/>
          </a:prstGeom>
          <a:noFill/>
        </p:spPr>
      </p:pic>
      <p:cxnSp>
        <p:nvCxnSpPr>
          <p:cNvPr id="10" name="Přímá spojovací šipka 9"/>
          <p:cNvCxnSpPr/>
          <p:nvPr/>
        </p:nvCxnSpPr>
        <p:spPr>
          <a:xfrm flipV="1">
            <a:off x="5148064" y="1923678"/>
            <a:ext cx="3240360" cy="14401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5292080" y="1347614"/>
            <a:ext cx="2016224" cy="100811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5148064" y="3075806"/>
            <a:ext cx="2664296" cy="108012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5292080" y="2571750"/>
            <a:ext cx="3240360" cy="86409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292080" y="2715766"/>
            <a:ext cx="1440160" cy="36004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07504" y="1131590"/>
            <a:ext cx="5688632" cy="3744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Německo je nejvyspělejším státem Evropy.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Hlavním městem Německa je Berlín, nejvýznamnější památkou je Braniborská brána.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Německo je druhým nejlidnatějším státem Evropy - žije zde 80 mil. obyvatel.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severu země jsou převážně nížiny, zatímco na jihu převládá hornatý povrch (Alpy).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Německo je členem mezinárodních organizací EU, NATO, OSN.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Protékají jím řeky Rýn, Dunaj, Labe (to se na území Německa vlévá do moře.)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Pěstuje se převážně chmel, ovoce, brambory, obiloviny, kolem Rýna i vinná réva.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Těží se hlavně černé a hnědé uhlí, draselné soli. 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Průmysl – především dopravní, výroba piva a chemických výrobků.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484560"/>
            <a:ext cx="238125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275606"/>
            <a:ext cx="3528392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Spoj správné dvojice: 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Frankfurt n. M.</a:t>
            </a:r>
          </a:p>
          <a:p>
            <a:pPr>
              <a:buFont typeface="Wingdings" pitchFamily="2" charset="2"/>
              <a:buChar char="§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Rýn</a:t>
            </a:r>
          </a:p>
          <a:p>
            <a:pPr>
              <a:buFont typeface="Wingdings" pitchFamily="2" charset="2"/>
              <a:buChar char="§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BMW</a:t>
            </a:r>
          </a:p>
          <a:p>
            <a:pPr>
              <a:buFont typeface="Wingdings" pitchFamily="2" charset="2"/>
              <a:buChar char="§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Baltské </a:t>
            </a:r>
          </a:p>
          <a:p>
            <a:pPr>
              <a:buFont typeface="Wingdings" pitchFamily="2" charset="2"/>
              <a:buChar char="§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Hamburk</a:t>
            </a:r>
          </a:p>
          <a:p>
            <a:pPr>
              <a:buFont typeface="Wingdings" pitchFamily="2" charset="2"/>
              <a:buChar char="§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Braniborská </a:t>
            </a:r>
          </a:p>
          <a:p>
            <a:pPr>
              <a:buFont typeface="Wingdings" pitchFamily="2" charset="2"/>
              <a:buChar char="§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Spolková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44008" y="1635646"/>
            <a:ext cx="2088232" cy="249299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moře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přístav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auto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republika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letiště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brána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řeka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1835696" y="1779662"/>
            <a:ext cx="2880320" cy="144016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1187624" y="2139702"/>
            <a:ext cx="3456384" cy="1800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1259632" y="2499742"/>
            <a:ext cx="3384376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1403648" y="1779662"/>
            <a:ext cx="3240360" cy="108012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1547664" y="2139702"/>
            <a:ext cx="3096344" cy="108012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1691680" y="3579862"/>
            <a:ext cx="3024336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5" idx="1"/>
          </p:cNvCxnSpPr>
          <p:nvPr/>
        </p:nvCxnSpPr>
        <p:spPr>
          <a:xfrm flipV="1">
            <a:off x="1547664" y="2882141"/>
            <a:ext cx="3096344" cy="105776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 descr="800px-50_Mark_1944_R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995686"/>
            <a:ext cx="3344161" cy="1329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9582"/>
            <a:ext cx="3672408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Víte, že…?</a:t>
            </a: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Před rokem 1989 bylo Německo rozděleno Berlínskou zdí na Západní a Východní Německo.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Území celého státu se skládá ze 16 spolkových republik.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 Německu se vyrábí známá auta značek: BMW,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Audi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Opel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Mercedes -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Benz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aj. 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severu země je mnoho jezer, které jsou mnohdy spojeny plavebními kanály.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Nejvyšší hora je Zugspitze.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Jeden z nejnavštěvovanějších turistických cílů je zámek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Neuschwanstein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který je údajně vzorem pro  slavný zámek ve znaku společnosti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Walt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Disney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6" name="Picture 2" descr="http://www.zamky-hrady.cz/10/img/neuschwanstein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99542"/>
            <a:ext cx="2376264" cy="2160240"/>
          </a:xfrm>
          <a:prstGeom prst="rect">
            <a:avLst/>
          </a:prstGeom>
          <a:noFill/>
        </p:spPr>
      </p:pic>
      <p:pic>
        <p:nvPicPr>
          <p:cNvPr id="6148" name="Picture 4" descr="http://www.animatedviews.com/wp-content/uploads/archives/Walt_Disney_Pictu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699542"/>
            <a:ext cx="1742900" cy="2029966"/>
          </a:xfrm>
          <a:prstGeom prst="rect">
            <a:avLst/>
          </a:prstGeom>
          <a:noFill/>
        </p:spPr>
      </p:pic>
      <p:pic>
        <p:nvPicPr>
          <p:cNvPr id="6152" name="Picture 8" descr="http://nd04.jxs.cz/282/160/d17dbe0840_76541436_o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003798"/>
            <a:ext cx="2411760" cy="1677384"/>
          </a:xfrm>
          <a:prstGeom prst="rect">
            <a:avLst/>
          </a:prstGeom>
          <a:noFill/>
        </p:spPr>
      </p:pic>
      <p:pic>
        <p:nvPicPr>
          <p:cNvPr id="6154" name="Picture 10" descr="http://t1.gstatic.com/images?q=tbn:ANd9GcSjvSbWlJdVglV9THJPxT7vFIUq49fg-YM3JI9YpX28nwVceFY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003798"/>
            <a:ext cx="1990725" cy="149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200336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117.7  Berlin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059582"/>
            <a:ext cx="3275856" cy="37548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Berlin: 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largest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city.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3, 5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west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east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city. 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politics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science.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a lot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museums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universities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galleries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theatres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cinemas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sport´s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famous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museum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Pergamon museum.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Brandenburg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gate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centre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city.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symbols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Berlin.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491880" y="3075806"/>
            <a:ext cx="1944216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hlavní město</a:t>
            </a: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Německo</a:t>
            </a: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obyvatelstvo</a:t>
            </a: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rozděleno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science - věda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Brandenburg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gate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Braniborská brána</a:t>
            </a: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druhá světová válka</a:t>
            </a:r>
          </a:p>
        </p:txBody>
      </p:sp>
      <p:pic>
        <p:nvPicPr>
          <p:cNvPr id="12" name="Obrázek 11" descr="berlin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555526"/>
            <a:ext cx="3024336" cy="2226591"/>
          </a:xfrm>
          <a:prstGeom prst="rect">
            <a:avLst/>
          </a:prstGeom>
        </p:spPr>
      </p:pic>
      <p:pic>
        <p:nvPicPr>
          <p:cNvPr id="13" name="Obrázek 12" descr="berlin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2862214"/>
            <a:ext cx="3037406" cy="228128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555526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605481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   Z kolika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spolkových zemí se skládá Spolková republika Německo?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 Německo je ….. státem Evropy.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nejvyspělejším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nejlidnatějším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největším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nejhezčím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město je největším přístavem Německa?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Drážďany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Hamburk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Berlín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Mnichov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Které z měst neleží na území Německa?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Děčín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Drážďany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Berlín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Frankfurt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n. M.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83518"/>
            <a:ext cx="4644008" cy="64807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117.9  Použité zdroje, citace</a:t>
            </a:r>
            <a:endParaRPr 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03598"/>
            <a:ext cx="864096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Místo, kde žijeme, I. Smolová, Z.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Szczyrba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učebnice pro 4. a 5. ročník ZŠ, nakladatelství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Prodos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Vlastivěda 5- Česká republika jako součást Evropy, P. Chalupa, V. Štiková, učebnice pro 5. ročník ZŠ, nakladatelství Nová Škola</a:t>
            </a: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http://www.nemeckoweb.cz/wp-content/gallery/nemecko/nemecko-2.jpg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http://www.luko2.com/images/info_nemecko.gif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4"/>
              </a:rPr>
              <a:t>http://www.cykloknihy.cz/cykloturistika/clanky/99/11/mapa.jpg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5"/>
              </a:rPr>
              <a:t>http://www.productwiki.com/upload/images/becks.jpg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6"/>
              </a:rPr>
              <a:t>http://www.worldphotopage.com/sk/drazdany.html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7"/>
              </a:rPr>
              <a:t>http://www.laszak.cz/pics/mapy/nemecko.jpg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http://www.euroskop.cz/8801/17648/clanek/schwannova-volice-extremistu-argumenty-nepresvedci/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http://superautomobil1.blog.cz/0708/audi-tt-roadster-na-ceskem-trhu-od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9"/>
              </a:rPr>
              <a:t>http://nd04.jxs.cz/282/160/d17dbe0840_76541436_o2.jpg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10"/>
              </a:rPr>
              <a:t>http://www.zamky-hrady.cz/10/img/neuschwanstein_2.jpg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11"/>
              </a:rPr>
              <a:t>http://www.techshout.com/gaming/2006/08/disney-studio-fall-line-to-develop-video-games-for-nintendo-consoles/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200" u="sng" smtClean="0">
                <a:latin typeface="Times New Roman" pitchFamily="18" charset="0"/>
                <a:cs typeface="Times New Roman" pitchFamily="18" charset="0"/>
              </a:rPr>
              <a:t>www.luko2.com/images/info_nemecko.gif</a:t>
            </a:r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1103</Words>
  <Application>Microsoft Office PowerPoint</Application>
  <PresentationFormat>Předvádění na obrazovce (16:9)</PresentationFormat>
  <Paragraphs>197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117.1  NĚMECKO </vt:lpstr>
      <vt:lpstr>117.2  Co už víš? </vt:lpstr>
      <vt:lpstr>117.3  Jaké si řekneme nové termíny a názvy?</vt:lpstr>
      <vt:lpstr>117.4  Co si řekneme nového?</vt:lpstr>
      <vt:lpstr>117.5  Procvičení a příklady</vt:lpstr>
      <vt:lpstr>117.6  Něco navíc pro šikovné</vt:lpstr>
      <vt:lpstr>117.7  Berlin </vt:lpstr>
      <vt:lpstr>117.8  Test znalostí</vt:lpstr>
      <vt:lpstr>117.9  Použité zdroje, citace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197</cp:revision>
  <dcterms:created xsi:type="dcterms:W3CDTF">2010-10-18T18:21:56Z</dcterms:created>
  <dcterms:modified xsi:type="dcterms:W3CDTF">2012-02-24T09:54:48Z</dcterms:modified>
</cp:coreProperties>
</file>