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rrk-zuuc77U&amp;feature=related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www.youtube.com/watch?v=Zi8vJ_lMxQ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.telegraph.co.uk/multimedia/archive/01757/salzburg2_1757252b.jpg" TargetMode="External"/><Relationship Id="rId7" Type="http://schemas.openxmlformats.org/officeDocument/2006/relationships/hyperlink" Target="http://www.restauracekamenka.cz/obr/pohary/03v.jpg" TargetMode="External"/><Relationship Id="rId2" Type="http://schemas.openxmlformats.org/officeDocument/2006/relationships/hyperlink" Target="http://rakousko.svetadily.cz/userfiles/image/clanky/rakousko/mapa-up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d04.jxs.cz/071/548/25654cdf41_68514950_o2.jpg" TargetMode="External"/><Relationship Id="rId5" Type="http://schemas.openxmlformats.org/officeDocument/2006/relationships/hyperlink" Target="http://www.roslo.cz/uploads/fs_images/cltrips/39/hallstadt1_142_l.jpg" TargetMode="External"/><Relationship Id="rId4" Type="http://schemas.openxmlformats.org/officeDocument/2006/relationships/hyperlink" Target="http://www.cyklistikakrnov.com/Cyklotrasy/Dunajska/Mapa_Dunaj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116.1  RAKOUSKO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9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15966"/>
            <a:ext cx="3211439" cy="62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800px-Flag_of_Austria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771550"/>
            <a:ext cx="1621193" cy="1080120"/>
          </a:xfrm>
          <a:prstGeom prst="rect">
            <a:avLst/>
          </a:prstGeom>
        </p:spPr>
      </p:pic>
      <p:pic>
        <p:nvPicPr>
          <p:cNvPr id="9" name="Obrázek 8" descr="800px-50_Mark_1944_R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87574"/>
            <a:ext cx="2862430" cy="1152128"/>
          </a:xfrm>
          <a:prstGeom prst="rect">
            <a:avLst/>
          </a:prstGeom>
        </p:spPr>
      </p:pic>
      <p:pic>
        <p:nvPicPr>
          <p:cNvPr id="10" name="Obrázek 9" descr="567px-Austria_Bundesadler_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83718"/>
            <a:ext cx="1800199" cy="1904972"/>
          </a:xfrm>
          <a:prstGeom prst="rect">
            <a:avLst/>
          </a:prstGeom>
        </p:spPr>
      </p:pic>
      <p:pic>
        <p:nvPicPr>
          <p:cNvPr id="11" name="Obrázek 10" descr="800px-Old_Town_Salzburg_across_the_Salzach_ri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2211710"/>
            <a:ext cx="3242386" cy="2160240"/>
          </a:xfrm>
          <a:prstGeom prst="rect">
            <a:avLst/>
          </a:prstGeom>
        </p:spPr>
      </p:pic>
      <p:pic>
        <p:nvPicPr>
          <p:cNvPr id="12" name="Obrázek 11" descr="info_rakousk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555526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51825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- 06/2011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Rakousko, města, řeky,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pohoří, federativní republika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přírodní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podmínky Rakouska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116.10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116.2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131590"/>
            <a:ext cx="3096344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Rakousko leží v Evropě.</a:t>
            </a:r>
          </a:p>
          <a:p>
            <a:pPr>
              <a:buFont typeface="Arial" pitchFamily="34" charset="0"/>
              <a:buChar char="•"/>
            </a:pP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Rakousko je jedním ze sousedních států České republiky.</a:t>
            </a:r>
          </a:p>
          <a:p>
            <a:pPr>
              <a:buFont typeface="Arial" pitchFamily="34" charset="0"/>
              <a:buChar char="•"/>
            </a:pP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Vlajka Rakouska má pouze dvě barvy: červenou a bílou.</a:t>
            </a:r>
          </a:p>
          <a:p>
            <a:pPr>
              <a:buFont typeface="Arial" pitchFamily="34" charset="0"/>
              <a:buChar char="•"/>
            </a:pP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Rakouska teče řeka Dunaj.</a:t>
            </a:r>
          </a:p>
          <a:p>
            <a:pPr>
              <a:buFont typeface="Arial" pitchFamily="34" charset="0"/>
              <a:buChar char="•"/>
            </a:pP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Většinu povrchu Rakouska tvoří  vysoké hory Alpy.</a:t>
            </a:r>
          </a:p>
        </p:txBody>
      </p:sp>
      <p:pic>
        <p:nvPicPr>
          <p:cNvPr id="5" name="Obrázek 4" descr="Oesterreich_top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500802"/>
            <a:ext cx="4176464" cy="2944406"/>
          </a:xfrm>
          <a:prstGeom prst="rect">
            <a:avLst/>
          </a:prstGeom>
        </p:spPr>
      </p:pic>
      <p:pic>
        <p:nvPicPr>
          <p:cNvPr id="6" name="Obrázek 5" descr="100px-Austria_coat_of_arms_offical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507854"/>
            <a:ext cx="952500" cy="1295400"/>
          </a:xfrm>
          <a:prstGeom prst="rect">
            <a:avLst/>
          </a:prstGeom>
        </p:spPr>
      </p:pic>
      <p:pic>
        <p:nvPicPr>
          <p:cNvPr id="7" name="Obrázek 6" descr="Danubem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333750"/>
            <a:ext cx="2647950" cy="1809750"/>
          </a:xfrm>
          <a:prstGeom prst="rect">
            <a:avLst/>
          </a:prstGeom>
        </p:spPr>
      </p:pic>
      <p:pic>
        <p:nvPicPr>
          <p:cNvPr id="8" name="Obrázek 7" descr="rakousko_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063380"/>
            <a:ext cx="3500390" cy="108012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884368" y="771550"/>
            <a:ext cx="108012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ovrch- Alpy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100392" y="3003798"/>
            <a:ext cx="72008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Dunaj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0" y="4659982"/>
            <a:ext cx="122413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Rakouské Alpy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p" animBg="1"/>
      <p:bldP spid="1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116.3 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203598"/>
            <a:ext cx="2736304" cy="36724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Vídeň – hlavní město Rakouska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Vnitrozemní stát -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který neobklopuje žádné moře ani oceán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Federativní republika - typ státního zřízení, jde o složený stát, spojení dvou nebo více států v jeden společný stát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Dunaj - hlavní řeka Rakouska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Salcburk - významné  historické město Rakouska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Innsburck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Štýrský Hradec - významná průmyslová města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Schönbrunn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známé letní sídlo rakouských císařů</a:t>
            </a:r>
          </a:p>
        </p:txBody>
      </p:sp>
      <p:pic>
        <p:nvPicPr>
          <p:cNvPr id="5" name="Obrázek 4" descr="mapa-u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059582"/>
            <a:ext cx="566420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11510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116.4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0" y="988516"/>
            <a:ext cx="5796136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Hlavním městem Rakouska je Vídeň, nejvýznamnější památkou zámek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Schönbrunn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Úředním jazykem je němčina.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Rakousku žije 8 mil. obyvatel, z toho téměř 2 mil. ve Vídni.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Rakousko je neutrální stát, proto není členem NATO, ale je členem EU, OSN.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Povrch: většinu Rakouska tvoří velehory Alpy, kolem Dunaje jsou rozsáhlé nížiny.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Vodstvo: hlavním tokem je Dunaj, pro Rakousko jsou typická jezera.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Pěstuje se obilí, zelenina a vinná réva (pouze v nížinách), v horských oblastech se chová skot.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Těží se pouze sůl v okolí Salcburku, ostatní suroviny se dováží.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Průmysl: Téměř jednu třetinu povrchu Rakouska tvoří lesy, proto je zde významný dřevozpracující průmysl. Vyniká také ve stavbě silnic, tunelů.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Horské řeky jsou prudké a po tání sněhu hodně vodnaté, proto má Rakousko velké množství elektráren.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092280" y="1779662"/>
            <a:ext cx="79208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Obrázek 11" descr="dac_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9803" y="2784094"/>
            <a:ext cx="3004685" cy="2235928"/>
          </a:xfrm>
          <a:prstGeom prst="rect">
            <a:avLst/>
          </a:prstGeom>
        </p:spPr>
      </p:pic>
      <p:pic>
        <p:nvPicPr>
          <p:cNvPr id="13" name="Obrázek 12" descr="schonbru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025" y="771551"/>
            <a:ext cx="3049404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116.5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r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359" y="1752373"/>
            <a:ext cx="5078769" cy="261957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1059582"/>
            <a:ext cx="187220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slepé mapě ukaž: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055768" y="2211710"/>
            <a:ext cx="2088232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Vídeň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Dunaj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Alpy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Salcburk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 rot="10800000" flipV="1">
            <a:off x="5292080" y="2355726"/>
            <a:ext cx="180020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0800000">
            <a:off x="4644008" y="2427734"/>
            <a:ext cx="252028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0800000" flipV="1">
            <a:off x="2843808" y="3075806"/>
            <a:ext cx="42484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10800000">
            <a:off x="2987824" y="3003798"/>
            <a:ext cx="410445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116.6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059582"/>
            <a:ext cx="4032448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Víte, že…?</a:t>
            </a: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Až do roku 1918 byla Česká republika součástí obrovské říše  Rakousko - Uhersko, které vládli rakouští Habsburkové.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Rčení „ Dej si bacha“ vzniklo z jména rakouského ministra Alexandra Bacha.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Císařovna Marie Terezie zavedla u nás povinnou školní docházku a sčítání lidu.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Rakousku se narodil světoznámý hudební skladatel Wolfgang Amadeus Mozart. Svou první operu složil už v jedenácti letech.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Nejvyšší vrchol Rakouska je Grossglockner, který leží v Alpách.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Město Salcburk je světově chráněnou památkou.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250px-Maria_Theresia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715766"/>
            <a:ext cx="1524000" cy="2298192"/>
          </a:xfrm>
          <a:prstGeom prst="rect">
            <a:avLst/>
          </a:prstGeom>
        </p:spPr>
      </p:pic>
      <p:pic>
        <p:nvPicPr>
          <p:cNvPr id="6" name="Obrázek 5" descr="225px-Croce-Mozart-Det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627534"/>
            <a:ext cx="1664568" cy="2160240"/>
          </a:xfrm>
          <a:prstGeom prst="rect">
            <a:avLst/>
          </a:prstGeom>
        </p:spPr>
      </p:pic>
      <p:pic>
        <p:nvPicPr>
          <p:cNvPr id="7" name="Obrázek 6" descr="250PX-~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99542"/>
            <a:ext cx="2275146" cy="171091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004048" y="2427734"/>
            <a:ext cx="122413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Glossglockner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380312" y="2787774"/>
            <a:ext cx="151216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W.A. Mozart</a:t>
            </a:r>
          </a:p>
        </p:txBody>
      </p:sp>
      <p:pic>
        <p:nvPicPr>
          <p:cNvPr id="10" name="Obrázek 9" descr="salzbursky-dom-3-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2976" y="3075806"/>
            <a:ext cx="2121024" cy="159076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084168" y="2715766"/>
            <a:ext cx="7200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Marie Terezie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279904" y="4866501"/>
            <a:ext cx="86409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Salcburk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084168" y="4681835"/>
            <a:ext cx="14401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Mozart -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Requiem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 -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YouTube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lačítko akce: Zvuk 13">
            <a:hlinkClick r:id="rId8" highlightClick="1"/>
          </p:cNvPr>
          <p:cNvSpPr/>
          <p:nvPr/>
        </p:nvSpPr>
        <p:spPr>
          <a:xfrm>
            <a:off x="6948264" y="2571750"/>
            <a:ext cx="288032" cy="21602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1" grpId="0" build="allAtOnce" animBg="1"/>
      <p:bldP spid="12" grpId="0" build="allAtOnce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8" y="492443"/>
            <a:ext cx="221938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116.7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Vienna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2571750"/>
            <a:ext cx="2808312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hlavní město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Vienna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Vídeň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Austria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Rakousko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obyvatelstvo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kultura</a:t>
            </a:r>
          </a:p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science - věda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theatres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divadla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událost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amusement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park - zábavný park</a:t>
            </a:r>
          </a:p>
          <a:p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987575"/>
            <a:ext cx="741682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Vienna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Austria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Vienna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largest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city. 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1,8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million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Vienna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politics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science. 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a lot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museums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universities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galleries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theatres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cinemas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sport´s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Opera.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Prater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amusement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park.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Schönbrunn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near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 centre.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symbols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Austria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cs-CZ" sz="1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Obrázek 11" descr="220px-WSO-Interi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589752"/>
            <a:ext cx="3226048" cy="2419536"/>
          </a:xfrm>
          <a:prstGeom prst="rect">
            <a:avLst/>
          </a:prstGeom>
        </p:spPr>
      </p:pic>
      <p:pic>
        <p:nvPicPr>
          <p:cNvPr id="13" name="Obrázek 12" descr="HIG358f45_prater_vid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003798"/>
            <a:ext cx="2688299" cy="2016224"/>
          </a:xfrm>
          <a:prstGeom prst="rect">
            <a:avLst/>
          </a:prstGeom>
        </p:spPr>
      </p:pic>
      <p:pic>
        <p:nvPicPr>
          <p:cNvPr id="14" name="Obrázek 13" descr="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627534"/>
            <a:ext cx="1259943" cy="1697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116.8  Test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60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07739"/>
              </p:ext>
            </p:extLst>
          </p:nvPr>
        </p:nvGraphicFramePr>
        <p:xfrm>
          <a:off x="179510" y="1131591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Kdo zavedl povinnou školní docházku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 nás?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Marie Terezie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A. </a:t>
                      </a: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Bach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W. A. Mozart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T. G. Masaryk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Hlavním městem Rakouska je: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Vídeň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Salcburk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Drážďany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Berlín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Rakousko je členem </a:t>
                      </a:r>
                      <a:r>
                        <a:rPr lang="cs-CZ" sz="16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mezinárodních organizací: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EU, OSN 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EU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EU, OSN, NATO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OSN, NATO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Rakousko má velké zásoby: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železné rudy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dřeva a soli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uhlí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písku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2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508" y="561597"/>
            <a:ext cx="4536504" cy="71115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116.9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2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3508" y="1851670"/>
            <a:ext cx="856895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Místo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kde žijeme, I. Smolová, Z.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Szczyrba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učebnice pro 4.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5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ročník ZŠ, nakladatelství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Prodos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Vlastivěda 5 -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Česká republika jako součást Evropy, P. Chalupa, V. Štiková, učebnice pro 5. ročník ZŠ, nakladatelství Nová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</a:t>
            </a: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http://rakousko.svetadily.cz/userfiles/image/clanky/rakousko/mapa-upr.jpg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http://i.telegraph.co.uk/multimedia/archive/01757/salzburg2_1757252b.jpg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http://www.cyklistikakrnov.com/Cyklotrasy/Dunajska/Mapa_Dunaje.jpg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http://www.roslo.cz/uploads/fs_images/cltrips/39/hallstadt1_142_l.jpg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6"/>
              </a:rPr>
              <a:t>http://nd04.jxs.cz/071/548/25654cdf41_68514950_o2.jpg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http://www.restauracekamenka.cz/obr/pohary/03v.jpg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www.luko2.com/images/info_rakousko.gif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1791</TotalTime>
  <Words>1077</Words>
  <Application>Microsoft Office PowerPoint</Application>
  <PresentationFormat>Předvádění na obrazovce (16:9)</PresentationFormat>
  <Paragraphs>167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116.1  RAKOUSKO </vt:lpstr>
      <vt:lpstr>116.2  Co už víš? </vt:lpstr>
      <vt:lpstr>116.3  Jaké si řekneme nové termíny a názvy?</vt:lpstr>
      <vt:lpstr>116.4  Co si řekneme nového?</vt:lpstr>
      <vt:lpstr>116.5  Procvičení a příklady</vt:lpstr>
      <vt:lpstr>116.6  Něco navíc pro šikovné</vt:lpstr>
      <vt:lpstr>116.7  Vienna</vt:lpstr>
      <vt:lpstr>116.8  Test znalostí</vt:lpstr>
      <vt:lpstr>116.9 Použité zdroje, citace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201</cp:revision>
  <dcterms:created xsi:type="dcterms:W3CDTF">2010-10-18T18:21:56Z</dcterms:created>
  <dcterms:modified xsi:type="dcterms:W3CDTF">2012-02-24T09:49:35Z</dcterms:modified>
</cp:coreProperties>
</file>