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8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jeco.cz/attach/ilustrations/39d272b7346f4.jpg" TargetMode="External"/><Relationship Id="rId3" Type="http://schemas.openxmlformats.org/officeDocument/2006/relationships/hyperlink" Target="http://www.tyden.cz/obrazek/fo1264724l-4847ee56f0ab9_275x183.jpg" TargetMode="External"/><Relationship Id="rId7" Type="http://schemas.openxmlformats.org/officeDocument/2006/relationships/hyperlink" Target="http://www.ckvalaska.cz/wp-content/uploads/2011/04/pisa.jpg" TargetMode="External"/><Relationship Id="rId12" Type="http://schemas.openxmlformats.org/officeDocument/2006/relationships/hyperlink" Target="http://islandweb.cz/wp-content/gallery/sopky/sopky-island-2.jpg" TargetMode="External"/><Relationship Id="rId2" Type="http://schemas.openxmlformats.org/officeDocument/2006/relationships/hyperlink" Target="http://www.i-assist.cz/files/editor/image/Photos%20of%20Destinations/zakyntho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partuk.com/g/l/lgpp31718+red-double-decker-bus-london-photography-poster.jpg" TargetMode="External"/><Relationship Id="rId11" Type="http://schemas.openxmlformats.org/officeDocument/2006/relationships/hyperlink" Target="http://4.bp.blogspot.com/-anTlRWGM0AQ/TtdDGnv_fLI/AAAAAAAACXM/uCEDl34OmsA/s1600/Istanbul,+Turkey.jpg" TargetMode="External"/><Relationship Id="rId5" Type="http://schemas.openxmlformats.org/officeDocument/2006/relationships/hyperlink" Target="http://www.paris.cz/wp-content/themes/animemom/revolution_city-10/images/eiffel-hp-img.jpg" TargetMode="External"/><Relationship Id="rId10" Type="http://schemas.openxmlformats.org/officeDocument/2006/relationships/hyperlink" Target="http://www.slantour.cz/foto/full/3321-barcelona.jpg" TargetMode="External"/><Relationship Id="rId4" Type="http://schemas.openxmlformats.org/officeDocument/2006/relationships/hyperlink" Target="http://files.jesolotravel.cz/200000154-e05aee1550/Benatky_Venice_13.jpg" TargetMode="External"/><Relationship Id="rId9" Type="http://schemas.openxmlformats.org/officeDocument/2006/relationships/hyperlink" Target="http://www.travel-plan-idea.com/trevi-fountain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eiffel-hp-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0338" y="2931790"/>
            <a:ext cx="2084442" cy="15841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834524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114.1  CESTUJEME PO EVROPĚ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Hana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Kopčanová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515966"/>
            <a:ext cx="3067422" cy="59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62ffd8fdac_71972812_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4028" y="699542"/>
            <a:ext cx="1728193" cy="2304256"/>
          </a:xfrm>
          <a:prstGeom prst="rect">
            <a:avLst/>
          </a:prstGeom>
        </p:spPr>
      </p:pic>
      <p:pic>
        <p:nvPicPr>
          <p:cNvPr id="9" name="Obrázek 8" descr="White-Island-28766-20-l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1059582"/>
            <a:ext cx="1875557" cy="1512168"/>
          </a:xfrm>
          <a:prstGeom prst="rect">
            <a:avLst/>
          </a:prstGeom>
        </p:spPr>
      </p:pic>
      <p:pic>
        <p:nvPicPr>
          <p:cNvPr id="10" name="Obrázek 9" descr="Benatky_Venice_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2211710"/>
            <a:ext cx="2987824" cy="2240868"/>
          </a:xfrm>
          <a:prstGeom prst="rect">
            <a:avLst/>
          </a:prstGeom>
        </p:spPr>
      </p:pic>
      <p:pic>
        <p:nvPicPr>
          <p:cNvPr id="11" name="Obrázek 10" descr="img-225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483518"/>
            <a:ext cx="2627784" cy="1970838"/>
          </a:xfrm>
          <a:prstGeom prst="rect">
            <a:avLst/>
          </a:prstGeom>
        </p:spPr>
      </p:pic>
      <p:pic>
        <p:nvPicPr>
          <p:cNvPr id="12" name="Obrázek 11" descr="zakynthos%20(7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859782"/>
            <a:ext cx="2112236" cy="1584176"/>
          </a:xfrm>
          <a:prstGeom prst="rect">
            <a:avLst/>
          </a:prstGeom>
        </p:spPr>
      </p:pic>
      <p:pic>
        <p:nvPicPr>
          <p:cNvPr id="13" name="Obrázek 12" descr="pis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79712" y="987574"/>
            <a:ext cx="2265800" cy="1788790"/>
          </a:xfrm>
          <a:prstGeom prst="rect">
            <a:avLst/>
          </a:prstGeom>
        </p:spPr>
      </p:pic>
      <p:pic>
        <p:nvPicPr>
          <p:cNvPr id="14" name="Obrázek 13" descr="lgpp31718+red-double-decker-bus-london-photography-poste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16016" y="2355726"/>
            <a:ext cx="1438275" cy="2160240"/>
          </a:xfrm>
          <a:prstGeom prst="rect">
            <a:avLst/>
          </a:prstGeom>
        </p:spPr>
      </p:pic>
      <p:pic>
        <p:nvPicPr>
          <p:cNvPr id="15" name="Obrázek 14" descr="sagradafamili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63688" y="2643758"/>
            <a:ext cx="1368152" cy="1877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480603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Kopčanová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- 06/2011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Evropa, hlavní města, významná místa, památky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státy s hlavními městy, významná místa a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památky Evropy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114.10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1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114.2 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987574"/>
            <a:ext cx="345638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Evropa je jedním ze šesti kontinentů.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Evropě leží i ČR.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Evropské státy sdružuje hospodářsko-politická mezinárodní organizace Evropská unie.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Evropa je hojně navštěvovaná turisty z celého světa.</a:t>
            </a:r>
          </a:p>
        </p:txBody>
      </p:sp>
      <p:pic>
        <p:nvPicPr>
          <p:cNvPr id="5" name="Obrázek 4" descr="fo1264724l-4847ee56f0ab9_275x1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31790"/>
            <a:ext cx="3096738" cy="206073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563888" y="3291830"/>
            <a:ext cx="1224136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Gibraltarský průliv a Středozemní moře oddělují Evropu od Afriky.</a:t>
            </a:r>
          </a:p>
        </p:txBody>
      </p:sp>
      <p:pic>
        <p:nvPicPr>
          <p:cNvPr id="7" name="Obrázek 6" descr="alp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3" y="555525"/>
            <a:ext cx="3408378" cy="255628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995936" y="1059582"/>
            <a:ext cx="115212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Velehory Alpy přitahují každou zimu tisíce lyžařů.</a:t>
            </a:r>
          </a:p>
        </p:txBody>
      </p:sp>
      <p:pic>
        <p:nvPicPr>
          <p:cNvPr id="9" name="Obrázek 8" descr="brusel-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206806"/>
            <a:ext cx="2448272" cy="183620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991872" y="3291830"/>
            <a:ext cx="115212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Brusel, hlavní město Belgie, sídlo EU.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8" grpId="0" build="allAtOnce" animBg="1"/>
      <p:bldP spid="10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444208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114.3 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1203598"/>
            <a:ext cx="2232248" cy="3231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Paříž - hlavní město Francie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Londýn - hlavní město Velké Británie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Řím - hlavní město Itálie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Benátky – město v Itálii postavené na moři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Istanbul - velké turecké město proslulé svým chrámem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Hagia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Sophia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Matterhorn - jedna z nejznámějších hor v Alpách ve Švýcarsku</a:t>
            </a:r>
          </a:p>
        </p:txBody>
      </p:sp>
      <p:pic>
        <p:nvPicPr>
          <p:cNvPr id="5" name="Obrázek 4" descr="62ffd8fdac_71972812_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627534"/>
            <a:ext cx="1944216" cy="2592288"/>
          </a:xfrm>
          <a:prstGeom prst="rect">
            <a:avLst/>
          </a:prstGeom>
        </p:spPr>
      </p:pic>
      <p:pic>
        <p:nvPicPr>
          <p:cNvPr id="6" name="Obrázek 5" descr="img-2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987574"/>
            <a:ext cx="2592288" cy="1944216"/>
          </a:xfrm>
          <a:prstGeom prst="rect">
            <a:avLst/>
          </a:prstGeom>
        </p:spPr>
      </p:pic>
      <p:pic>
        <p:nvPicPr>
          <p:cNvPr id="7" name="Obrázek 6" descr="karnevalovy-rej-pred-ponte-di-rialto-w-2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2931790"/>
            <a:ext cx="3098940" cy="204142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220072" y="1563638"/>
            <a:ext cx="79208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Istanbul,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Hagia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Sophia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415808" y="3291830"/>
            <a:ext cx="172819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Matterhorn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732240" y="4299942"/>
            <a:ext cx="172819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aždoročně pořádaný karneval v Benátkách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114.4 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07504" y="1059582"/>
            <a:ext cx="5976664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létě mnoho turistů míří za sluncem a mořem. Jezdí především k Jaderskému moři (Chorvatsko), Středozemnímu m. (Itálie, Španělsko) a k Egejskému m. (hlavně řecké ostrovy).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zimních měsících se spousta lidí vydává za sněhem (nejvíce do Alp). 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Milovníci neporušené přírody směřují do Švýcarska a na sever Evropy, obdivují Norsko, Švédsko. Větší dobrodruzi jezdí obdivovat rozbouřené sopky a gejzíry na Island. 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Významnými  místy jsou také starobylá města - turecký Istanbul, Řecko (Athény, Olympie), španělská Barcelona, Itálie - šikmá věž Pisa, Řím, město na vodě – Benátky.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 nejnavštěvovanějším místům západní Evropy patří hlavní město Velké Británie - Londýn. Velká Británie se skládá ze 4 území - Anglie, Skotska, Walesu a Severního Irska. Hlavou země je královna. Hlavní památky Londýna - Tower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Bridge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London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Eye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Big Ben.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Téměř nejznámějším místem Evropy je Francie. Žije zde asi 60 mil. obyvatel podobně jako ve Velké Británii. Hlavním městem je romantická Paříž, která má spoustu muzeí, historických památek - Louvre,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Eiffelova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věž, katedrála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Dame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Je to jedno z  nejromantičtějších měst na světě.</a:t>
            </a:r>
          </a:p>
        </p:txBody>
      </p:sp>
      <p:pic>
        <p:nvPicPr>
          <p:cNvPr id="6" name="Obrázek 5" descr="zakynthos%20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661002"/>
            <a:ext cx="2808312" cy="2106234"/>
          </a:xfrm>
          <a:prstGeom prst="rect">
            <a:avLst/>
          </a:prstGeom>
        </p:spPr>
      </p:pic>
      <p:pic>
        <p:nvPicPr>
          <p:cNvPr id="7" name="Obrázek 6" descr="sopky-island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3" y="3219822"/>
            <a:ext cx="2777800" cy="182100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156176" y="2787774"/>
            <a:ext cx="1296144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Zakyntos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Řecko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740352" y="2931790"/>
            <a:ext cx="1296144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opky, Island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114.5 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059582"/>
            <a:ext cx="252028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Přiřaď památku k dané zemi:</a:t>
            </a:r>
          </a:p>
        </p:txBody>
      </p:sp>
      <p:pic>
        <p:nvPicPr>
          <p:cNvPr id="5" name="Obrázek 4" descr="62ffd8fdac_71972812_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91630"/>
            <a:ext cx="1280741" cy="1707655"/>
          </a:xfrm>
          <a:prstGeom prst="rect">
            <a:avLst/>
          </a:prstGeom>
        </p:spPr>
      </p:pic>
      <p:pic>
        <p:nvPicPr>
          <p:cNvPr id="6" name="Obrázek 5" descr="eiffel-hp-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635646"/>
            <a:ext cx="1910026" cy="1451620"/>
          </a:xfrm>
          <a:prstGeom prst="rect">
            <a:avLst/>
          </a:prstGeom>
        </p:spPr>
      </p:pic>
      <p:pic>
        <p:nvPicPr>
          <p:cNvPr id="7" name="Obrázek 6" descr="lgpp31718+red-double-decker-bus-london-photography-pos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1059582"/>
            <a:ext cx="1366267" cy="2044876"/>
          </a:xfrm>
          <a:prstGeom prst="rect">
            <a:avLst/>
          </a:prstGeom>
        </p:spPr>
      </p:pic>
      <p:pic>
        <p:nvPicPr>
          <p:cNvPr id="9" name="Obrázek 8" descr="pis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1563638"/>
            <a:ext cx="1915361" cy="1512128"/>
          </a:xfrm>
          <a:prstGeom prst="rect">
            <a:avLst/>
          </a:prstGeom>
        </p:spPr>
      </p:pic>
      <p:pic>
        <p:nvPicPr>
          <p:cNvPr id="10" name="Obrázek 9" descr="zakynthos%20(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75781" y="1563638"/>
            <a:ext cx="1968219" cy="144016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995936" y="4011910"/>
            <a:ext cx="100811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Francie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028384" y="4011910"/>
            <a:ext cx="64807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Itálie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940152" y="4011910"/>
            <a:ext cx="122413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Řecko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979712" y="4011910"/>
            <a:ext cx="122413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Velká Británie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67544" y="4011910"/>
            <a:ext cx="86409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Švýcarsko</a:t>
            </a:r>
          </a:p>
        </p:txBody>
      </p:sp>
      <p:cxnSp>
        <p:nvCxnSpPr>
          <p:cNvPr id="18" name="Přímá spojovací šipka 17"/>
          <p:cNvCxnSpPr>
            <a:stCxn id="15" idx="0"/>
            <a:endCxn id="5" idx="2"/>
          </p:cNvCxnSpPr>
          <p:nvPr/>
        </p:nvCxnSpPr>
        <p:spPr>
          <a:xfrm rot="16200000" flipV="1">
            <a:off x="453426" y="3565743"/>
            <a:ext cx="812625" cy="79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14" idx="0"/>
            <a:endCxn id="7" idx="2"/>
          </p:cNvCxnSpPr>
          <p:nvPr/>
        </p:nvCxnSpPr>
        <p:spPr>
          <a:xfrm rot="5400000" flipH="1" flipV="1">
            <a:off x="3001679" y="2694559"/>
            <a:ext cx="907452" cy="172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11" idx="0"/>
            <a:endCxn id="6" idx="2"/>
          </p:cNvCxnSpPr>
          <p:nvPr/>
        </p:nvCxnSpPr>
        <p:spPr>
          <a:xfrm rot="16200000" flipV="1">
            <a:off x="3075017" y="2586934"/>
            <a:ext cx="924644" cy="1925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13" idx="0"/>
            <a:endCxn id="10" idx="2"/>
          </p:cNvCxnSpPr>
          <p:nvPr/>
        </p:nvCxnSpPr>
        <p:spPr>
          <a:xfrm rot="5400000" flipH="1" flipV="1">
            <a:off x="6851999" y="2704019"/>
            <a:ext cx="1008112" cy="1607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>
            <a:stCxn id="12" idx="0"/>
            <a:endCxn id="9" idx="2"/>
          </p:cNvCxnSpPr>
          <p:nvPr/>
        </p:nvCxnSpPr>
        <p:spPr>
          <a:xfrm rot="16200000" flipV="1">
            <a:off x="6725007" y="2384496"/>
            <a:ext cx="936144" cy="23186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114.6 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988516"/>
            <a:ext cx="4608512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Víte, že…?</a:t>
            </a: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Chrám v Barceloně se začal stavět v roce 1882, ale jeho úplné dokončení se plánuje až na rok 2026.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Stará věž v Pise se vychýlila ve 20.st. od své osy o více jak 5 m.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Starověké město Řím, které se mimo jiné pyšní známým Koloseem, je město s největším počtem kostelů a fontán.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antické řecké Olympii se poprvé konaly Olympijské hry, býval zde i jeden ze sedmi divů světa - chrám boha Dia. 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Benátkách byl jednu chvíli vězněn známý svůdník Casanova.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London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Eye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největší vyhlídkové kolo na světě. Město Londýn je také známé svými červenými autobusy. 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Museum Louvre má jednu z nejcennějších sbírek historických věcí na světě, mimo jiné je zde umístěna i slavná Mona Lisa.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Eiffelova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věž bývala nejvyšší stavbou světa, byla postavena k výročí Francouzské revoluce a na svém místě měla stát pouze rok.</a:t>
            </a:r>
          </a:p>
        </p:txBody>
      </p:sp>
      <p:pic>
        <p:nvPicPr>
          <p:cNvPr id="6" name="Obrázek 5" descr="sagradafami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555526"/>
            <a:ext cx="1656185" cy="2272179"/>
          </a:xfrm>
          <a:prstGeom prst="rect">
            <a:avLst/>
          </a:prstGeom>
        </p:spPr>
      </p:pic>
      <p:pic>
        <p:nvPicPr>
          <p:cNvPr id="7" name="Obrázek 6" descr="39d272b7346f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3821" y="2859782"/>
            <a:ext cx="1450347" cy="2283718"/>
          </a:xfrm>
          <a:prstGeom prst="rect">
            <a:avLst/>
          </a:prstGeom>
        </p:spPr>
      </p:pic>
      <p:pic>
        <p:nvPicPr>
          <p:cNvPr id="8" name="Obrázek 7" descr="pi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83518"/>
            <a:ext cx="2195736" cy="1716782"/>
          </a:xfrm>
          <a:prstGeom prst="rect">
            <a:avLst/>
          </a:prstGeom>
        </p:spPr>
      </p:pic>
      <p:pic>
        <p:nvPicPr>
          <p:cNvPr id="9" name="Obrázek 8" descr="6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94252" y="3587375"/>
            <a:ext cx="2349748" cy="1556125"/>
          </a:xfrm>
          <a:prstGeom prst="rect">
            <a:avLst/>
          </a:prstGeom>
        </p:spPr>
      </p:pic>
      <p:pic>
        <p:nvPicPr>
          <p:cNvPr id="5" name="Obrázek 4" descr="1437655697_acea7846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4126" y="1923678"/>
            <a:ext cx="2480322" cy="171638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604448" y="2283718"/>
            <a:ext cx="53955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-tána Di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Trevi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372200" y="483518"/>
            <a:ext cx="50405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Pisa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364088" y="699542"/>
            <a:ext cx="86409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Barcelona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084168" y="3758505"/>
            <a:ext cx="720080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Lisa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London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Eye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2651438" cy="594066"/>
          </a:xfrm>
        </p:spPr>
        <p:txBody>
          <a:bodyPr>
            <a:noAutofit/>
          </a:bodyPr>
          <a:lstStyle/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114.7 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Switzerland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1131590"/>
            <a:ext cx="252028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Switzerland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country in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central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Europe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Bern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city. 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Switzerland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neutral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not 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member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EU, NATO, OSN.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speak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languages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German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French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Romansh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famous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cities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Zurich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Geneva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3075806"/>
            <a:ext cx="1872208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Switzerland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Švýcarsko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neutral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neutrální stát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member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člen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Romansh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rétorománština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italština</a:t>
            </a:r>
          </a:p>
          <a:p>
            <a:r>
              <a:rPr lang="cs-CZ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French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francouzština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German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němčina</a:t>
            </a:r>
          </a:p>
        </p:txBody>
      </p:sp>
      <p:pic>
        <p:nvPicPr>
          <p:cNvPr id="7" name="Obrázek 6" descr="City_of_Ber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555525"/>
            <a:ext cx="4067944" cy="4423889"/>
          </a:xfrm>
          <a:prstGeom prst="rect">
            <a:avLst/>
          </a:prstGeom>
        </p:spPr>
      </p:pic>
      <p:pic>
        <p:nvPicPr>
          <p:cNvPr id="8" name="Obrázek 7" descr="vlajka_svycar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627534"/>
            <a:ext cx="2016224" cy="1345199"/>
          </a:xfrm>
          <a:prstGeom prst="rect">
            <a:avLst/>
          </a:prstGeom>
        </p:spPr>
      </p:pic>
      <p:pic>
        <p:nvPicPr>
          <p:cNvPr id="9" name="Obrázek 8" descr="Geneva-Lake_Beautiful-landscape_47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3075806"/>
            <a:ext cx="2808312" cy="1865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114.8 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31880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Město Benátky se nachází ve státě: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Itálie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Rusko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Francie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Řecko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 kterém státě se poprvé konaly Olympijské hry?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Francie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Řecko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Slovensko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Španělsko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Hlavním městem Velké Británie je: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Paříž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Moskva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Londýn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Barcelona</a:t>
                      </a:r>
                      <a:endParaRPr lang="cs-CZ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Jaderské moře omývá některý z </a:t>
                      </a:r>
                      <a:r>
                        <a:rPr lang="cs-CZ" sz="16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těchto států: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Norsko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Španělsko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Francie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Chorvatsko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8351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114.9  Použité zdroje, citace</a:t>
            </a:r>
            <a:endParaRPr lang="cs-CZ" sz="25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275606"/>
            <a:ext cx="8352928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Místo, kde žijeme, I. Smolová, Z.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Szczyrba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učebnice pro 4. a 5. ročník ZŠ, nakladatelství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Prodos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Vlastivěda 5- Česká republika jako součást Evropy, P. Chalupa, V. Štiková, učebnice pro 5. ročník ZŠ, nakladatelství Nová Škola</a:t>
            </a: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http://www.belgieweb.cz/wp-content/gallery/brusel/brusel-8.jpg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http://static.flickr.com/1189/659536038_7318d1c187.jpg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http://www.i-assist.cz/files/editor/image/Photos%20of%20Destinations/zakynthos.jpg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http://www.tyden.cz/obrazek/fo1264724l-4847ee56f0ab9_275x183.jpg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http://files.jesolotravel.cz/200000154-e05aee1550/Benatky_Venice_13.jpg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http://www.paris.cz/wp-content/themes/animemom/revolution_city-10/images/eiffel-hp-img.jpg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http://www.popartuk.com/g/l/lgpp31718+red-double-decker-bus-london-photography-poster.jpg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http://www.ckvalaska.cz/wp-content/uploads/2011/04/pisa.jpg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http://www.cojeco.cz/attach/ilustrations/39d272b7346f4.jpg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9"/>
              </a:rPr>
              <a:t>http://www.travel-plan-idea.com/trevi-fountain.jpg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http://www.slantour.cz/foto/full/3321-barcelona.jpg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http://4.bp.blogspot.com/-anTlRWGM0AQ/TtdDGnv_fLI/AAAAAAAACXM/uCEDl34OmsA/s1600/Istanbul%252C+Turkey.jpg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http://islandweb.cz/wp-content/gallery/sopky/sopky-island-2.jpg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</a:rPr>
              <a:t>www.ibtravel.cz/files/sluzby/isl/big/White-Island-28766-20-lge.jpg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1174</Words>
  <Application>Microsoft Office PowerPoint</Application>
  <PresentationFormat>Předvádění na obrazovce (16:9)</PresentationFormat>
  <Paragraphs>172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114.1  CESTUJEME PO EVROPĚ </vt:lpstr>
      <vt:lpstr>114.2  Co už víš? </vt:lpstr>
      <vt:lpstr>114.3  Jaké si řekneme nové termíny a názvy?</vt:lpstr>
      <vt:lpstr>114.4  Co si řekneme nového?</vt:lpstr>
      <vt:lpstr>114.5  Procvičení a příklady</vt:lpstr>
      <vt:lpstr>114.6  Něco navíc pro šikovné</vt:lpstr>
      <vt:lpstr>114.7  Switzerland</vt:lpstr>
      <vt:lpstr>114.8  Test znalostí</vt:lpstr>
      <vt:lpstr>114.9  Použité zdroje, citace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193</cp:revision>
  <dcterms:created xsi:type="dcterms:W3CDTF">2010-10-18T18:21:56Z</dcterms:created>
  <dcterms:modified xsi:type="dcterms:W3CDTF">2012-02-24T09:46:17Z</dcterms:modified>
</cp:coreProperties>
</file>