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8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6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5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30.jpeg"/><Relationship Id="rId5" Type="http://schemas.openxmlformats.org/officeDocument/2006/relationships/image" Target="../media/image8.jpeg"/><Relationship Id="rId10" Type="http://schemas.openxmlformats.org/officeDocument/2006/relationships/image" Target="../media/image37.jpeg"/><Relationship Id="rId4" Type="http://schemas.openxmlformats.org/officeDocument/2006/relationships/image" Target="../media/image34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antour.cz/foto/full/1277-helsinki.jpg" TargetMode="External"/><Relationship Id="rId3" Type="http://schemas.openxmlformats.org/officeDocument/2006/relationships/hyperlink" Target="http://www.zahady-zdravi.cz/data/sharedfiles/obrazky/clanky/hlavni-fotka/Lochnesska_autorSBlazkova_zdroj%20Wikimedia%20commons-jpg/pOverview.jpg" TargetMode="External"/><Relationship Id="rId7" Type="http://schemas.openxmlformats.org/officeDocument/2006/relationships/hyperlink" Target="http://i.idnes.cz/10/052/gal/TOM3308b0_donaana_lagos.jpg" TargetMode="External"/><Relationship Id="rId2" Type="http://schemas.openxmlformats.org/officeDocument/2006/relationships/hyperlink" Target="http://www.apartrental.com/images/view-louvr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3.cn.cz/1110190850_snezka.jpg" TargetMode="External"/><Relationship Id="rId11" Type="http://schemas.openxmlformats.org/officeDocument/2006/relationships/hyperlink" Target="http://www.lastmoment.cz/tourfoto/photos_2010_x5/253-country-253-70139.jpg" TargetMode="External"/><Relationship Id="rId5" Type="http://schemas.openxmlformats.org/officeDocument/2006/relationships/hyperlink" Target="http://velikonoce.vira.cz/_d/130-8.jpg" TargetMode="External"/><Relationship Id="rId10" Type="http://schemas.openxmlformats.org/officeDocument/2006/relationships/hyperlink" Target="http://dovolena.bleskove.net/galery/0-madrid_master.jpg" TargetMode="External"/><Relationship Id="rId4" Type="http://schemas.openxmlformats.org/officeDocument/2006/relationships/hyperlink" Target="http://nd04.jxs.cz/446/838/ec4e1c0f76_70440121_o2.jpg" TargetMode="External"/><Relationship Id="rId9" Type="http://schemas.openxmlformats.org/officeDocument/2006/relationships/hyperlink" Target="http://nd01.jxs.cz/416/407/551c8c197d_26794289_o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248829-top_foto2-5zwh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83518"/>
            <a:ext cx="1440160" cy="8100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113.1  Evropa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27946"/>
            <a:ext cx="3203848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 descr="geografick%C3%A1%20mapa%20evropy-mapa%2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2061" y="555526"/>
            <a:ext cx="5041939" cy="396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eifelovka-gre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987574"/>
            <a:ext cx="1314710" cy="1977008"/>
          </a:xfrm>
          <a:prstGeom prst="rect">
            <a:avLst/>
          </a:prstGeom>
        </p:spPr>
      </p:pic>
      <p:pic>
        <p:nvPicPr>
          <p:cNvPr id="11" name="Obrázek 10" descr="250PX-~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97452">
            <a:off x="1249713" y="1396233"/>
            <a:ext cx="1826458" cy="1373496"/>
          </a:xfrm>
          <a:prstGeom prst="rect">
            <a:avLst/>
          </a:prstGeom>
        </p:spPr>
      </p:pic>
      <p:pic>
        <p:nvPicPr>
          <p:cNvPr id="12" name="Obrázek 11" descr="220px-Geirangerfjord_(6-200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49529">
            <a:off x="2911129" y="1247375"/>
            <a:ext cx="1276371" cy="1902953"/>
          </a:xfrm>
          <a:prstGeom prst="rect">
            <a:avLst/>
          </a:prstGeom>
        </p:spPr>
      </p:pic>
      <p:pic>
        <p:nvPicPr>
          <p:cNvPr id="14" name="Obrázek 13" descr="recko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003798"/>
            <a:ext cx="1661542" cy="1466782"/>
          </a:xfrm>
          <a:prstGeom prst="rect">
            <a:avLst/>
          </a:prstGeom>
        </p:spPr>
      </p:pic>
      <p:pic>
        <p:nvPicPr>
          <p:cNvPr id="9" name="Obrázek 8" descr="130-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99792" y="3147814"/>
            <a:ext cx="1381137" cy="1296144"/>
          </a:xfrm>
          <a:prstGeom prst="rect">
            <a:avLst/>
          </a:prstGeom>
        </p:spPr>
      </p:pic>
      <p:pic>
        <p:nvPicPr>
          <p:cNvPr id="16" name="Obrázek 15" descr="sfilata1_052_preview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339604">
            <a:off x="2116082" y="2612493"/>
            <a:ext cx="842919" cy="1263392"/>
          </a:xfrm>
          <a:prstGeom prst="rect">
            <a:avLst/>
          </a:prstGeom>
        </p:spPr>
      </p:pic>
      <p:pic>
        <p:nvPicPr>
          <p:cNvPr id="13" name="Obrázek 12" descr="isCAHWX3SF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1400379">
            <a:off x="1133599" y="2887554"/>
            <a:ext cx="975920" cy="648072"/>
          </a:xfrm>
          <a:prstGeom prst="rect">
            <a:avLst/>
          </a:prstGeom>
        </p:spPr>
      </p:pic>
      <p:pic>
        <p:nvPicPr>
          <p:cNvPr id="17" name="Obrázek 16" descr="coco_chanel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460829">
            <a:off x="1668228" y="3464091"/>
            <a:ext cx="666829" cy="973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42511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Evropa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státy, unie, přírodní podmínky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učivo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 Evropě, státech a hlavních městech, přírodních podmínkách a zajímavostech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627534"/>
            <a:ext cx="4176464" cy="4770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113.10  Anotace</a:t>
            </a:r>
          </a:p>
        </p:txBody>
      </p:sp>
    </p:spTree>
    <p:extLst>
      <p:ext uri="{BB962C8B-B14F-4D97-AF65-F5344CB8AC3E}">
        <p14:creationId xmlns:p14="http://schemas.microsoft.com/office/powerpoint/2010/main" val="1402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2038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113.2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201005101949_evro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31" y="555526"/>
            <a:ext cx="5457869" cy="45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07504" y="987574"/>
            <a:ext cx="3384376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Evropa je jedním z šesti kontinentů.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Evropě leží i ČR.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Evropě leží významné a vyspělé státy.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Evropské výrobky jsou známé po celém světě.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Příroda a památky Evropy jsou navštěvovány   turisty z celého světa.</a:t>
            </a:r>
          </a:p>
        </p:txBody>
      </p:sp>
      <p:pic>
        <p:nvPicPr>
          <p:cNvPr id="7" name="Obrázek 6" descr="20UrquhartCas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501584"/>
            <a:ext cx="2184524" cy="164191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123728" y="3003798"/>
            <a:ext cx="122413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Stonehenge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Anglie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5536" y="4371950"/>
            <a:ext cx="108012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ezero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Lochness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Skotsko</a:t>
            </a:r>
          </a:p>
        </p:txBody>
      </p:sp>
      <p:pic>
        <p:nvPicPr>
          <p:cNvPr id="10" name="Obrázek 9" descr="stonehen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626" y="2931790"/>
            <a:ext cx="2126354" cy="139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804248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113.3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059582"/>
            <a:ext cx="295232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Evropská unie - mezinárodní organizace sdružující evropské státy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cestovní ruch - odvětví hospodářství podporující návštěvy turistů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Rýn, Dunaj, Volha- významné evropské řeky </a:t>
            </a:r>
          </a:p>
        </p:txBody>
      </p:sp>
      <p:pic>
        <p:nvPicPr>
          <p:cNvPr id="6" name="Obrázek 5" descr="SM4142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31790"/>
            <a:ext cx="2664296" cy="199822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843808" y="3939902"/>
            <a:ext cx="100811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odopády řeky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Krka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Chorvatsko</a:t>
            </a:r>
          </a:p>
        </p:txBody>
      </p:sp>
      <p:pic>
        <p:nvPicPr>
          <p:cNvPr id="4" name="Picture 5" descr="mapa-evropy-karel-prokop-6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7574"/>
            <a:ext cx="5039791" cy="41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113.4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07504" y="1131590"/>
            <a:ext cx="583264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Leží ve východní části severní polokoule.</a:t>
            </a:r>
          </a:p>
          <a:p>
            <a:pPr>
              <a:defRPr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Druhý nejmenší světadíl.</a:t>
            </a:r>
          </a:p>
          <a:p>
            <a:pPr>
              <a:defRPr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Omývá ji Atlantický a Severní ledový oceán.</a:t>
            </a:r>
          </a:p>
          <a:p>
            <a:pPr>
              <a:defRPr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Tvoří ji asi 40 států, z toho většina jsou členy mezinárodních organizací, hlavně EU.</a:t>
            </a:r>
          </a:p>
          <a:p>
            <a:pPr>
              <a:defRPr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Leží převážně v mírném pásu, na severu v polárním pásu, na jihu v subtropickém p..</a:t>
            </a:r>
          </a:p>
          <a:p>
            <a:pPr>
              <a:defRPr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Největší řeky - Volha, Dunaj, Rýn.</a:t>
            </a:r>
          </a:p>
          <a:p>
            <a:pPr>
              <a:defRPr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Počet obyvatel asi 700 milionů.</a:t>
            </a:r>
          </a:p>
          <a:p>
            <a:pPr>
              <a:buFont typeface="Arial" pitchFamily="34" charset="0"/>
              <a:buChar char="•"/>
              <a:defRPr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Nejvyspělejší západní státy – Německo, Francie, Anglie.</a:t>
            </a:r>
          </a:p>
          <a:p>
            <a:pPr>
              <a:defRPr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Hlavní průmysl - strojírenský, chemický, elektrotechnický. Na jihu hlavně zemědělství.</a:t>
            </a:r>
          </a:p>
          <a:p>
            <a:pPr>
              <a:defRPr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Rozšířený cestovní ruch.</a:t>
            </a:r>
          </a:p>
        </p:txBody>
      </p:sp>
      <p:pic>
        <p:nvPicPr>
          <p:cNvPr id="9" name="Obrázek 8" descr="berlin-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11790"/>
            <a:ext cx="2123728" cy="1592796"/>
          </a:xfrm>
          <a:prstGeom prst="rect">
            <a:avLst/>
          </a:prstGeom>
        </p:spPr>
      </p:pic>
      <p:pic>
        <p:nvPicPr>
          <p:cNvPr id="12" name="Obrázek 11" descr="bez názv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5879" y="3651870"/>
            <a:ext cx="2248121" cy="1491630"/>
          </a:xfrm>
          <a:prstGeom prst="rect">
            <a:avLst/>
          </a:prstGeom>
        </p:spPr>
      </p:pic>
      <p:pic>
        <p:nvPicPr>
          <p:cNvPr id="10" name="Obrázek 9" descr="tower_bridge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067694"/>
            <a:ext cx="2213131" cy="165618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940152" y="627534"/>
            <a:ext cx="100811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Braniborská brána, Berlín- Německo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244408" y="2283718"/>
            <a:ext cx="72008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Tower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Bridge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Londýn- Anglie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012160" y="4011910"/>
            <a:ext cx="79208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uzeum Louvre, Paříž- Francie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 animBg="1"/>
      <p:bldP spid="1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113.5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987574"/>
            <a:ext cx="273630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Přiřaď obrázek a vlajku ke správnému státu:</a:t>
            </a:r>
          </a:p>
        </p:txBody>
      </p:sp>
      <p:pic>
        <p:nvPicPr>
          <p:cNvPr id="5" name="Obrázek 4" descr="130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563638"/>
            <a:ext cx="1331640" cy="121809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2859782"/>
            <a:ext cx="914400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Koloseum	             Sněžka                                     Fjordy	Kreml                           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Eiffelova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věž       modro-bílá architektura</a:t>
            </a:r>
          </a:p>
        </p:txBody>
      </p:sp>
      <p:pic>
        <p:nvPicPr>
          <p:cNvPr id="8" name="Obrázek 7" descr="220px-Geirangerfjord_(6-200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987574"/>
            <a:ext cx="1224136" cy="1825076"/>
          </a:xfrm>
          <a:prstGeom prst="rect">
            <a:avLst/>
          </a:prstGeom>
        </p:spPr>
      </p:pic>
      <p:pic>
        <p:nvPicPr>
          <p:cNvPr id="9" name="Obrázek 8" descr="1110190850_snez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1635646"/>
            <a:ext cx="1728192" cy="1171992"/>
          </a:xfrm>
          <a:prstGeom prst="rect">
            <a:avLst/>
          </a:prstGeom>
        </p:spPr>
      </p:pic>
      <p:pic>
        <p:nvPicPr>
          <p:cNvPr id="11" name="Obrázek 10" descr="recko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1491630"/>
            <a:ext cx="1440160" cy="1271350"/>
          </a:xfrm>
          <a:prstGeom prst="rect">
            <a:avLst/>
          </a:prstGeom>
        </p:spPr>
      </p:pic>
      <p:pic>
        <p:nvPicPr>
          <p:cNvPr id="12" name="Obrázek 11" descr="h768w1024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987574"/>
            <a:ext cx="1388753" cy="1851670"/>
          </a:xfrm>
          <a:prstGeom prst="rect">
            <a:avLst/>
          </a:prstGeom>
        </p:spPr>
      </p:pic>
      <p:pic>
        <p:nvPicPr>
          <p:cNvPr id="13" name="Obrázek 12" descr="220px-Tour_Eiffel_Wikimedia_Commo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987574"/>
            <a:ext cx="1008112" cy="186500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907704" y="3507854"/>
            <a:ext cx="536408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Rusko	Řecko	ČR	Francie	Itálie	Norsko</a:t>
            </a:r>
          </a:p>
        </p:txBody>
      </p:sp>
      <p:cxnSp>
        <p:nvCxnSpPr>
          <p:cNvPr id="18" name="Přímá spojovací šipka 17"/>
          <p:cNvCxnSpPr/>
          <p:nvPr/>
        </p:nvCxnSpPr>
        <p:spPr>
          <a:xfrm flipV="1">
            <a:off x="2195736" y="3003799"/>
            <a:ext cx="2448272" cy="504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3203848" y="3075806"/>
            <a:ext cx="40324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0800000">
            <a:off x="2699792" y="2787774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5220072" y="3003798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rot="10800000">
            <a:off x="4139952" y="2931790"/>
            <a:ext cx="24482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rot="10800000">
            <a:off x="827584" y="3003798"/>
            <a:ext cx="49685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Obrázek 37" descr="isCANQVCD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5976" y="4227934"/>
            <a:ext cx="792088" cy="525996"/>
          </a:xfrm>
          <a:prstGeom prst="rect">
            <a:avLst/>
          </a:prstGeom>
        </p:spPr>
      </p:pic>
      <p:pic>
        <p:nvPicPr>
          <p:cNvPr id="39" name="Obrázek 38" descr="isCAC81C6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7704" y="4227934"/>
            <a:ext cx="792088" cy="525996"/>
          </a:xfrm>
          <a:prstGeom prst="rect">
            <a:avLst/>
          </a:prstGeom>
        </p:spPr>
      </p:pic>
      <p:pic>
        <p:nvPicPr>
          <p:cNvPr id="40" name="Obrázek 39" descr="isCA9I6IFJ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31840" y="4227934"/>
            <a:ext cx="780288" cy="518160"/>
          </a:xfrm>
          <a:prstGeom prst="rect">
            <a:avLst/>
          </a:prstGeom>
        </p:spPr>
      </p:pic>
      <p:pic>
        <p:nvPicPr>
          <p:cNvPr id="41" name="Obrázek 40" descr="isCA31AJA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1560" y="4227934"/>
            <a:ext cx="792088" cy="525996"/>
          </a:xfrm>
          <a:prstGeom prst="rect">
            <a:avLst/>
          </a:prstGeom>
        </p:spPr>
      </p:pic>
      <p:pic>
        <p:nvPicPr>
          <p:cNvPr id="42" name="Obrázek 41" descr="isCAETKBWB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4227934"/>
            <a:ext cx="720080" cy="523183"/>
          </a:xfrm>
          <a:prstGeom prst="rect">
            <a:avLst/>
          </a:prstGeom>
        </p:spPr>
      </p:pic>
      <p:pic>
        <p:nvPicPr>
          <p:cNvPr id="43" name="Obrázek 42" descr="isCA94QNNX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96136" y="4227934"/>
            <a:ext cx="792088" cy="513620"/>
          </a:xfrm>
          <a:prstGeom prst="rect">
            <a:avLst/>
          </a:prstGeom>
        </p:spPr>
      </p:pic>
      <p:cxnSp>
        <p:nvCxnSpPr>
          <p:cNvPr id="45" name="Přímá spojovací šipka 44"/>
          <p:cNvCxnSpPr>
            <a:endCxn id="15" idx="1"/>
          </p:cNvCxnSpPr>
          <p:nvPr/>
        </p:nvCxnSpPr>
        <p:spPr>
          <a:xfrm flipV="1">
            <a:off x="1259632" y="3646354"/>
            <a:ext cx="648072" cy="583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/>
          <p:nvPr/>
        </p:nvCxnSpPr>
        <p:spPr>
          <a:xfrm rot="16200000" flipV="1">
            <a:off x="2953408" y="3833478"/>
            <a:ext cx="574476" cy="358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/>
          <p:nvPr/>
        </p:nvCxnSpPr>
        <p:spPr>
          <a:xfrm flipV="1">
            <a:off x="2411760" y="3651870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 flipV="1">
            <a:off x="5004048" y="3723878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rot="10800000">
            <a:off x="5004048" y="3723878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rot="16200000" flipV="1">
            <a:off x="6948264" y="3723878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113.6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131590"/>
            <a:ext cx="4824536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Evropská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Rusko je největším státem světa.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Nejvyšší horou Evropy je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Blanc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který leží ve Francii.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Největším jezerem v Evropě je Ladožské jezero v Rusku.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Nejnavštěvovanějšími městy Evropy jsou Londýn a Paříž.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Nejdelší a nejvodnatější řeka Evropy je Volha.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Nejmenším státem Evropy je Vatikán, má pouze necelých 600 obyvatel.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Nejzáhadnějším místem je jezero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Lochness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 Skotsku,  údajně zde má žít lochneská příšera jménem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Nesie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Jedním z nejstarších měst Evropy je hlavní město Řecka - Athény.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Jedny z nejkrásnějších pláží v Evropě nalezneme v Portugalsku.</a:t>
            </a:r>
          </a:p>
        </p:txBody>
      </p:sp>
      <p:pic>
        <p:nvPicPr>
          <p:cNvPr id="7" name="Obrázek 6" descr="300px-Lochneska_poboba_museumofness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9742"/>
            <a:ext cx="2481064" cy="1860798"/>
          </a:xfrm>
          <a:prstGeom prst="rect">
            <a:avLst/>
          </a:prstGeom>
        </p:spPr>
      </p:pic>
      <p:pic>
        <p:nvPicPr>
          <p:cNvPr id="6" name="Obrázek 5" descr="athe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291286"/>
            <a:ext cx="2155304" cy="1852214"/>
          </a:xfrm>
          <a:prstGeom prst="rect">
            <a:avLst/>
          </a:prstGeom>
        </p:spPr>
      </p:pic>
      <p:pic>
        <p:nvPicPr>
          <p:cNvPr id="8" name="Obrázek 7" descr="1113927029_vatik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0980" y="2067694"/>
            <a:ext cx="1953020" cy="1304617"/>
          </a:xfrm>
          <a:prstGeom prst="rect">
            <a:avLst/>
          </a:prstGeom>
        </p:spPr>
      </p:pic>
      <p:pic>
        <p:nvPicPr>
          <p:cNvPr id="9" name="Obrázek 8" descr="TOM2cb9fa_01_Hainall_Mont_Blanc_4810m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987574"/>
            <a:ext cx="2303743" cy="1539485"/>
          </a:xfrm>
          <a:prstGeom prst="rect">
            <a:avLst/>
          </a:prstGeom>
        </p:spPr>
      </p:pic>
      <p:pic>
        <p:nvPicPr>
          <p:cNvPr id="5" name="Obrázek 4" descr="TOM3308b0_donaana_lago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9441" y="555526"/>
            <a:ext cx="2414559" cy="1553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574778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113.7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capitals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203598"/>
            <a:ext cx="2088232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Germany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Berlin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France- Paris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England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London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Italy- Rome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Greece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Athens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Finland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Helsinki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Moscow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Croatia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Zagreb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Spain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Madrid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08304" y="1131590"/>
            <a:ext cx="1584176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Německo </a:t>
            </a:r>
            <a:r>
              <a:rPr lang="cs-CZ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Berlín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Francie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-Paříž</a:t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-Londýn</a:t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Itálie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-Řím</a:t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Řecko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-Athény</a:t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Finsko- Helsinky</a:t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Rusko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-Moskva</a:t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Chorvatsko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-Záhřeb</a:t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Španělsko- Madrid</a:t>
            </a:r>
          </a:p>
        </p:txBody>
      </p:sp>
      <p:pic>
        <p:nvPicPr>
          <p:cNvPr id="8" name="Obrázek 7" descr="0-madrid_ma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131590"/>
            <a:ext cx="1322832" cy="1027176"/>
          </a:xfrm>
          <a:prstGeom prst="rect">
            <a:avLst/>
          </a:prstGeom>
        </p:spPr>
      </p:pic>
      <p:pic>
        <p:nvPicPr>
          <p:cNvPr id="10" name="Obrázek 9" descr="130-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131590"/>
            <a:ext cx="1084790" cy="1018034"/>
          </a:xfrm>
          <a:prstGeom prst="rect">
            <a:avLst/>
          </a:prstGeom>
        </p:spPr>
      </p:pic>
      <p:pic>
        <p:nvPicPr>
          <p:cNvPr id="12" name="Obrázek 11" descr="220px-Tour_Eiffel_Wikimedia_Commo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627534"/>
            <a:ext cx="814576" cy="1506966"/>
          </a:xfrm>
          <a:prstGeom prst="rect">
            <a:avLst/>
          </a:prstGeom>
        </p:spPr>
      </p:pic>
      <p:pic>
        <p:nvPicPr>
          <p:cNvPr id="13" name="Obrázek 12" descr="17184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2355726"/>
            <a:ext cx="1224136" cy="1209069"/>
          </a:xfrm>
          <a:prstGeom prst="rect">
            <a:avLst/>
          </a:prstGeom>
        </p:spPr>
      </p:pic>
      <p:pic>
        <p:nvPicPr>
          <p:cNvPr id="14" name="Obrázek 13" descr="tower_bridge3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2283718"/>
            <a:ext cx="1438275" cy="1076325"/>
          </a:xfrm>
          <a:prstGeom prst="rect">
            <a:avLst/>
          </a:prstGeom>
        </p:spPr>
      </p:pic>
      <p:pic>
        <p:nvPicPr>
          <p:cNvPr id="15" name="Obrázek 14" descr="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2283718"/>
            <a:ext cx="1625600" cy="1079500"/>
          </a:xfrm>
          <a:prstGeom prst="rect">
            <a:avLst/>
          </a:prstGeom>
        </p:spPr>
      </p:pic>
      <p:pic>
        <p:nvPicPr>
          <p:cNvPr id="16" name="Obrázek 15" descr="h768w1024f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6" y="3435846"/>
            <a:ext cx="1064717" cy="1419623"/>
          </a:xfrm>
          <a:prstGeom prst="rect">
            <a:avLst/>
          </a:prstGeom>
        </p:spPr>
      </p:pic>
      <p:pic>
        <p:nvPicPr>
          <p:cNvPr id="18" name="Obrázek 17" descr="athen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7984" y="3507854"/>
            <a:ext cx="1507232" cy="1295277"/>
          </a:xfrm>
          <a:prstGeom prst="rect">
            <a:avLst/>
          </a:prstGeom>
        </p:spPr>
      </p:pic>
      <p:pic>
        <p:nvPicPr>
          <p:cNvPr id="19" name="Obrázek 18" descr="1277-helsinki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55775" y="3651870"/>
            <a:ext cx="1732326" cy="113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113.8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57499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Který z těchto států je nejvyspělejší: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Řecko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Německo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Slovensko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Itálie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Která z těchto řek je nejdelší řekou Evropy: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Volha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Rýn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Labe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Ploučnice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Nejmenším státem v Evropě je: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ČR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Vatikán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Itálie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Polsko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Evropě neleží: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Koloseum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Mont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Blanc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Brazílie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Praha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3518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113.9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275606"/>
            <a:ext cx="828092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kde žijeme, I. Smolová, Z.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5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ročník ZŠ, nakladatelství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Vlastivěda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5- Česká republika jako součást Evropy, P. Chalupa, V. Štiková, učebnice pro 5. ročník ZŠ, nakladatelství Nová Škola</a:t>
            </a: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http://www.zskounice.cz/storage/201005101949_evropa.gif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http://www.apartrental.com/images/view-louvre.jpg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http://www.zahady-zdravi.cz/data/sharedfiles/obrazky/clanky/hlavni-fotka/Lochnesska_autorSBlazkova_zdroj%20Wikimedia%20commons-jpg/pOverview.jpg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http://nd04.jxs.cz/446/838/ec4e1c0f76_70440121_o2.jpg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5"/>
              </a:rPr>
              <a:t>http://velikonoce.vira.cz/_d/130-8.jpg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6"/>
              </a:rPr>
              <a:t>http://i3.cn.cz/1110190850_snezka.jpg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7"/>
              </a:rPr>
              <a:t>http://i.idnes.cz/10/052/gal/TOM3308b0_donaana_lagos.jpg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http://www.slantour.cz/foto/full/1277-helsinki.jpg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9"/>
              </a:rPr>
              <a:t>http://nd01.jxs.cz/416/407/551c8c197d_26794289_o2.jpg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10"/>
              </a:rPr>
              <a:t>http://dovolena.bleskove.net/galery/0-madrid_master.jpg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http://www.lastmoment.cz/tourfoto/photos_2010_x5/253-country-253-70139.jpg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www.zsvltava.cz/informatika/projekty/08-mapa-evropy/mapa-evropy-karel-prokop-6r.png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915</Words>
  <Application>Microsoft Office PowerPoint</Application>
  <PresentationFormat>Předvádění na obrazovce (16:9)</PresentationFormat>
  <Paragraphs>172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113.1  Evropa </vt:lpstr>
      <vt:lpstr> 113.2  Co už víš? </vt:lpstr>
      <vt:lpstr>113.3  Jaké si řekneme nové termíny a názvy?</vt:lpstr>
      <vt:lpstr>113.4  Co si řekneme nového?</vt:lpstr>
      <vt:lpstr>113.5  Procvičení a příklady</vt:lpstr>
      <vt:lpstr>113.6  Něco navíc pro šikovné</vt:lpstr>
      <vt:lpstr>113.7  The countries and their capitals</vt:lpstr>
      <vt:lpstr>113.8  Test znalostí</vt:lpstr>
      <vt:lpstr>113.9  Použité zdroje, citace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191</cp:revision>
  <dcterms:created xsi:type="dcterms:W3CDTF">2010-10-18T18:21:56Z</dcterms:created>
  <dcterms:modified xsi:type="dcterms:W3CDTF">2012-02-24T09:45:20Z</dcterms:modified>
</cp:coreProperties>
</file>