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6600"/>
    <a:srgbClr val="0000FF"/>
    <a:srgbClr val="FFFF99"/>
    <a:srgbClr val="00FF00"/>
    <a:srgbClr val="FFFF00"/>
    <a:srgbClr val="0099FF"/>
    <a:srgbClr val="FFFFCC"/>
    <a:srgbClr val="FF99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02" y="-19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14.8.2012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37676302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14.8.2012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7362121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r>
              <a:rPr lang="cs-CZ" dirty="0" smtClean="0"/>
              <a:t>Víte, kdo</a:t>
            </a:r>
            <a:r>
              <a:rPr lang="cs-CZ" baseline="0" dirty="0" smtClean="0"/>
              <a:t> způsobuje angínu, chřipku, nebo neštovice?</a:t>
            </a:r>
          </a:p>
          <a:p>
            <a:endParaRPr lang="cs-CZ" dirty="0"/>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946E6A-BCBB-4397-B238-D9666C12CA33}" type="datetime1">
              <a:rPr lang="cs-CZ" smtClean="0"/>
              <a:pPr/>
              <a:t>14.8.2012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84DB5B-C4F9-421B-B915-96C77EBC177D}" type="datetime1">
              <a:rPr lang="cs-CZ" smtClean="0"/>
              <a:pPr/>
              <a:t>14.8.2012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027F35-795A-4B52-AF4B-8AF9D6F591C2}" type="datetime1">
              <a:rPr lang="cs-CZ" smtClean="0"/>
              <a:pPr/>
              <a:t>14.8.2012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4B4C2E-6E06-4E9C-9D85-8F31E0E288E6}" type="datetime1">
              <a:rPr lang="cs-CZ" smtClean="0"/>
              <a:pPr/>
              <a:t>14.8.2012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14.8.2012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A0DED4-D2BA-48CB-B2B6-1875E7FDB29C}" type="datetime1">
              <a:rPr lang="cs-CZ" smtClean="0"/>
              <a:pPr/>
              <a:t>14.8.2012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829A91E-1CCF-40B7-8986-DCBC22B998A1}" type="datetime1">
              <a:rPr lang="cs-CZ" smtClean="0"/>
              <a:pPr/>
              <a:t>14.8.2012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ECEE0F-07E8-4FA4-BC5E-B1097BC39F9A}" type="datetime1">
              <a:rPr lang="cs-CZ" smtClean="0"/>
              <a:pPr/>
              <a:t>14.8.2012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14.8.2012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14.8.2012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14.8.2012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14.8.2012</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be-bop-a-lu-la.tumblr.com/post/17342995527" TargetMode="External"/><Relationship Id="rId13" Type="http://schemas.openxmlformats.org/officeDocument/2006/relationships/hyperlink" Target="http://www.tlapnet.cz/telefon.htmlslide" TargetMode="External"/><Relationship Id="rId3" Type="http://schemas.openxmlformats.org/officeDocument/2006/relationships/hyperlink" Target="http://www.demotivation.us/four-periods-of-mens-life-1260127.html" TargetMode="External"/><Relationship Id="rId7" Type="http://schemas.openxmlformats.org/officeDocument/2006/relationships/hyperlink" Target="http://dum.rvp.cz/materialy/dedovo-vypraveni-etapy-lidskeho-zivota.html" TargetMode="External"/><Relationship Id="rId12" Type="http://schemas.openxmlformats.org/officeDocument/2006/relationships/hyperlink" Target="http://www.sicistroje24.cz/druhy-sicich-stroju-13" TargetMode="External"/><Relationship Id="rId2" Type="http://schemas.openxmlformats.org/officeDocument/2006/relationships/hyperlink" Target="http://www.zsnastrani.cz/vyuka/vko" TargetMode="External"/><Relationship Id="rId1" Type="http://schemas.openxmlformats.org/officeDocument/2006/relationships/slideLayout" Target="../slideLayouts/slideLayout7.xml"/><Relationship Id="rId6" Type="http://schemas.openxmlformats.org/officeDocument/2006/relationships/hyperlink" Target="http://games.tiscali.cz/recenze/the-sims-2-cz-51153" TargetMode="External"/><Relationship Id="rId11" Type="http://schemas.openxmlformats.org/officeDocument/2006/relationships/hyperlink" Target="http://one-day-i-will-became-famous.blog.cz/1108/co-vsechno-se-da-delat-s-vinylovymi-deskami" TargetMode="External"/><Relationship Id="rId5" Type="http://schemas.openxmlformats.org/officeDocument/2006/relationships/hyperlink" Target="http://4apratele.rajce.idnes.cz/Etapy_zivota" TargetMode="External"/><Relationship Id="rId15" Type="http://schemas.openxmlformats.org/officeDocument/2006/relationships/hyperlink" Target="http://www.dekorace-aligator.cz/www-dekorace-aligator-cz/eshop/13-1-KOVOVE-A-LITINOVE-DOPLNKY" TargetMode="External"/><Relationship Id="rId10" Type="http://schemas.openxmlformats.org/officeDocument/2006/relationships/hyperlink" Target="http://tokiohotel-fanfiction.blog.cz/1108/laska-nebeska-postavy" TargetMode="External"/><Relationship Id="rId4" Type="http://schemas.openxmlformats.org/officeDocument/2006/relationships/hyperlink" Target="http://deindividuation.blogspot.com/2010/05/there-is-one-other-business-where.html" TargetMode="External"/><Relationship Id="rId9" Type="http://schemas.openxmlformats.org/officeDocument/2006/relationships/hyperlink" Target="http://blogpromne.blogspot.com/2011/12/co-je-to-rodina-anketa.html" TargetMode="External"/><Relationship Id="rId14" Type="http://schemas.openxmlformats.org/officeDocument/2006/relationships/hyperlink" Target="http://www.cykloplanet.cz/blog/slapohyby-a-lehokola-trocha-histor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508" y="492442"/>
            <a:ext cx="10019100" cy="711155"/>
          </a:xfrm>
        </p:spPr>
        <p:txBody>
          <a:bodyPr>
            <a:normAutofit fontScale="90000"/>
          </a:bodyPr>
          <a:lstStyle/>
          <a:p>
            <a:pPr algn="l"/>
            <a:r>
              <a:rPr lang="cs-CZ" sz="2500" b="1" dirty="0" smtClean="0">
                <a:latin typeface="Times New Roman" pitchFamily="18" charset="0"/>
                <a:cs typeface="Times New Roman" pitchFamily="18" charset="0"/>
              </a:rPr>
              <a:t>11.1 Lidé a čas – SOUČASNOST, MINULOST, PŘÍTOMNOST, </a:t>
            </a:r>
            <a:br>
              <a:rPr lang="cs-CZ" sz="2500" b="1" dirty="0" smtClean="0">
                <a:latin typeface="Times New Roman" pitchFamily="18" charset="0"/>
                <a:cs typeface="Times New Roman" pitchFamily="18" charset="0"/>
              </a:rPr>
            </a:br>
            <a:r>
              <a:rPr lang="cs-CZ" sz="2500" b="1" dirty="0">
                <a:latin typeface="Times New Roman" pitchFamily="18" charset="0"/>
                <a:cs typeface="Times New Roman" pitchFamily="18" charset="0"/>
              </a:rPr>
              <a:t> </a:t>
            </a:r>
            <a:r>
              <a:rPr lang="cs-CZ" sz="2500" b="1" dirty="0" smtClean="0">
                <a:latin typeface="Times New Roman" pitchFamily="18" charset="0"/>
                <a:cs typeface="Times New Roman" pitchFamily="18" charset="0"/>
              </a:rPr>
              <a:t>                                              ETAPY ČLOVĚKA</a:t>
            </a: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000" dirty="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5" name="TextovéPole 4"/>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Autor:</a:t>
            </a:r>
            <a:r>
              <a:rPr lang="cs-CZ" sz="1200" b="1" dirty="0" smtClean="0">
                <a:solidFill>
                  <a:schemeClr val="accent3">
                    <a:lumMod val="50000"/>
                  </a:schemeClr>
                </a:solidFill>
                <a:latin typeface="Times New Roman" pitchFamily="18" charset="0"/>
                <a:cs typeface="Times New Roman" pitchFamily="18" charset="0"/>
              </a:rPr>
              <a:t> Mgr. Vladimíra </a:t>
            </a:r>
            <a:r>
              <a:rPr lang="cs-CZ" sz="1200" b="1" dirty="0" err="1" smtClean="0">
                <a:solidFill>
                  <a:schemeClr val="accent3">
                    <a:lumMod val="50000"/>
                  </a:schemeClr>
                </a:solidFill>
                <a:latin typeface="Times New Roman" pitchFamily="18" charset="0"/>
                <a:cs typeface="Times New Roman" pitchFamily="18" charset="0"/>
              </a:rPr>
              <a:t>Jaborová</a:t>
            </a:r>
            <a:endParaRPr lang="cs-CZ" sz="1200" b="1" dirty="0" smtClean="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pic>
        <p:nvPicPr>
          <p:cNvPr id="6" name="obrázek 5" descr="Image"/>
          <p:cNvPicPr/>
          <p:nvPr/>
        </p:nvPicPr>
        <p:blipFill>
          <a:blip r:embed="rId4">
            <a:extLst>
              <a:ext uri="{28A0092B-C50C-407E-A947-70E740481C1C}">
                <a14:useLocalDpi xmlns:a14="http://schemas.microsoft.com/office/drawing/2010/main" val="0"/>
              </a:ext>
            </a:extLst>
          </a:blip>
          <a:srcRect/>
          <a:stretch>
            <a:fillRect/>
          </a:stretch>
        </p:blipFill>
        <p:spPr bwMode="auto">
          <a:xfrm>
            <a:off x="6121871" y="4527947"/>
            <a:ext cx="3022129" cy="615553"/>
          </a:xfrm>
          <a:prstGeom prst="rect">
            <a:avLst/>
          </a:prstGeom>
          <a:noFill/>
          <a:ln>
            <a:noFill/>
          </a:ln>
        </p:spPr>
      </p:pic>
      <p:sp>
        <p:nvSpPr>
          <p:cNvPr id="3" name="TextovéPole 2"/>
          <p:cNvSpPr txBox="1"/>
          <p:nvPr/>
        </p:nvSpPr>
        <p:spPr>
          <a:xfrm>
            <a:off x="539552" y="1323513"/>
            <a:ext cx="3336170" cy="1015663"/>
          </a:xfrm>
          <a:prstGeom prst="rect">
            <a:avLst/>
          </a:prstGeom>
          <a:noFill/>
        </p:spPr>
        <p:txBody>
          <a:bodyPr wrap="none" rtlCol="0">
            <a:spAutoFit/>
          </a:bodyPr>
          <a:lstStyle/>
          <a:p>
            <a:r>
              <a:rPr lang="cs-CZ" sz="1600" b="1" dirty="0" smtClean="0">
                <a:solidFill>
                  <a:srgbClr val="7030A0"/>
                </a:solidFill>
                <a:latin typeface="Times New Roman" pitchFamily="18" charset="0"/>
                <a:cs typeface="Times New Roman" pitchFamily="18" charset="0"/>
              </a:rPr>
              <a:t>Jak se máš chovat ke starým lidem?</a:t>
            </a:r>
          </a:p>
          <a:p>
            <a:r>
              <a:rPr lang="cs-CZ" sz="1600" b="1" dirty="0" smtClean="0">
                <a:solidFill>
                  <a:srgbClr val="7030A0"/>
                </a:solidFill>
                <a:latin typeface="Times New Roman" pitchFamily="18" charset="0"/>
                <a:cs typeface="Times New Roman" pitchFamily="18" charset="0"/>
              </a:rPr>
              <a:t>Jak se máš chovat k malým dětem?</a:t>
            </a:r>
          </a:p>
          <a:p>
            <a:r>
              <a:rPr lang="cs-CZ" sz="1600" b="1" dirty="0" smtClean="0">
                <a:solidFill>
                  <a:srgbClr val="7030A0"/>
                </a:solidFill>
                <a:latin typeface="Times New Roman" pitchFamily="18" charset="0"/>
                <a:cs typeface="Times New Roman" pitchFamily="18" charset="0"/>
              </a:rPr>
              <a:t>Vysvětli.</a:t>
            </a:r>
          </a:p>
          <a:p>
            <a:endParaRPr lang="cs-CZ" sz="1200" b="1" dirty="0" smtClean="0">
              <a:solidFill>
                <a:schemeClr val="accent3">
                  <a:lumMod val="50000"/>
                </a:schemeClr>
              </a:solidFill>
            </a:endParaRPr>
          </a:p>
        </p:txBody>
      </p:sp>
      <p:sp>
        <p:nvSpPr>
          <p:cNvPr id="4" name="TextovéPole 3"/>
          <p:cNvSpPr txBox="1"/>
          <p:nvPr/>
        </p:nvSpPr>
        <p:spPr>
          <a:xfrm>
            <a:off x="5025819" y="3651870"/>
            <a:ext cx="3563796" cy="830997"/>
          </a:xfrm>
          <a:prstGeom prst="rect">
            <a:avLst/>
          </a:prstGeom>
          <a:noFill/>
        </p:spPr>
        <p:txBody>
          <a:bodyPr wrap="none" rtlCol="0">
            <a:spAutoFit/>
          </a:bodyPr>
          <a:lstStyle/>
          <a:p>
            <a:r>
              <a:rPr lang="cs-CZ" sz="1600" b="1" dirty="0" smtClean="0">
                <a:solidFill>
                  <a:srgbClr val="FF0000"/>
                </a:solidFill>
                <a:latin typeface="Times New Roman" pitchFamily="18" charset="0"/>
                <a:cs typeface="Times New Roman" pitchFamily="18" charset="0"/>
              </a:rPr>
              <a:t>Byl jsi vždy tak velký/velká jako nyní?</a:t>
            </a:r>
          </a:p>
          <a:p>
            <a:r>
              <a:rPr lang="cs-CZ" sz="1600" b="1" dirty="0" smtClean="0">
                <a:solidFill>
                  <a:srgbClr val="FF0000"/>
                </a:solidFill>
                <a:latin typeface="Times New Roman" pitchFamily="18" charset="0"/>
                <a:cs typeface="Times New Roman" pitchFamily="18" charset="0"/>
              </a:rPr>
              <a:t>A co maminka a táta? </a:t>
            </a:r>
          </a:p>
          <a:p>
            <a:r>
              <a:rPr lang="cs-CZ" sz="1600" b="1" dirty="0" smtClean="0">
                <a:solidFill>
                  <a:srgbClr val="FF0000"/>
                </a:solidFill>
                <a:latin typeface="Times New Roman" pitchFamily="18" charset="0"/>
                <a:cs typeface="Times New Roman" pitchFamily="18" charset="0"/>
              </a:rPr>
              <a:t>Narodili se už jako dospěláci? </a:t>
            </a:r>
          </a:p>
        </p:txBody>
      </p:sp>
      <p:pic>
        <p:nvPicPr>
          <p:cNvPr id="1026" name="Picture 2" descr="http://28.media.tumblr.com/tumblr_lz5f70CKx91r62w6wo2_40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944" y="1806454"/>
            <a:ext cx="26765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olero.cz/userfiles/image/299233-zena-muz-rodina-d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1244665"/>
            <a:ext cx="3566170" cy="22933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d05.jxs.cz/229/464/c3d0f44627_79451020_o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70" y="2246342"/>
            <a:ext cx="1912863" cy="1977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500"/>
                                        <p:tgtEl>
                                          <p:spTgt spid="1030"/>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80">
                                          <p:stCondLst>
                                            <p:cond delay="0"/>
                                          </p:stCondLst>
                                        </p:cTn>
                                        <p:tgtEl>
                                          <p:spTgt spid="1026"/>
                                        </p:tgtEl>
                                      </p:cBhvr>
                                    </p:animEffect>
                                    <p:anim calcmode="lin" valueType="num">
                                      <p:cBhvr>
                                        <p:cTn id="2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6"/>
                                        </p:tgtEl>
                                      </p:cBhvr>
                                      <p:to x="100000" y="60000"/>
                                    </p:animScale>
                                    <p:animScale>
                                      <p:cBhvr>
                                        <p:cTn id="32" dur="166" decel="50000">
                                          <p:stCondLst>
                                            <p:cond delay="676"/>
                                          </p:stCondLst>
                                        </p:cTn>
                                        <p:tgtEl>
                                          <p:spTgt spid="1026"/>
                                        </p:tgtEl>
                                      </p:cBhvr>
                                      <p:to x="100000" y="100000"/>
                                    </p:animScale>
                                    <p:animScale>
                                      <p:cBhvr>
                                        <p:cTn id="33" dur="26">
                                          <p:stCondLst>
                                            <p:cond delay="1312"/>
                                          </p:stCondLst>
                                        </p:cTn>
                                        <p:tgtEl>
                                          <p:spTgt spid="1026"/>
                                        </p:tgtEl>
                                      </p:cBhvr>
                                      <p:to x="100000" y="80000"/>
                                    </p:animScale>
                                    <p:animScale>
                                      <p:cBhvr>
                                        <p:cTn id="34" dur="166" decel="50000">
                                          <p:stCondLst>
                                            <p:cond delay="1338"/>
                                          </p:stCondLst>
                                        </p:cTn>
                                        <p:tgtEl>
                                          <p:spTgt spid="1026"/>
                                        </p:tgtEl>
                                      </p:cBhvr>
                                      <p:to x="100000" y="100000"/>
                                    </p:animScale>
                                    <p:animScale>
                                      <p:cBhvr>
                                        <p:cTn id="35" dur="26">
                                          <p:stCondLst>
                                            <p:cond delay="1642"/>
                                          </p:stCondLst>
                                        </p:cTn>
                                        <p:tgtEl>
                                          <p:spTgt spid="1026"/>
                                        </p:tgtEl>
                                      </p:cBhvr>
                                      <p:to x="100000" y="90000"/>
                                    </p:animScale>
                                    <p:animScale>
                                      <p:cBhvr>
                                        <p:cTn id="36" dur="166" decel="50000">
                                          <p:stCondLst>
                                            <p:cond delay="1668"/>
                                          </p:stCondLst>
                                        </p:cTn>
                                        <p:tgtEl>
                                          <p:spTgt spid="1026"/>
                                        </p:tgtEl>
                                      </p:cBhvr>
                                      <p:to x="100000" y="100000"/>
                                    </p:animScale>
                                    <p:animScale>
                                      <p:cBhvr>
                                        <p:cTn id="37" dur="26">
                                          <p:stCondLst>
                                            <p:cond delay="1808"/>
                                          </p:stCondLst>
                                        </p:cTn>
                                        <p:tgtEl>
                                          <p:spTgt spid="1026"/>
                                        </p:tgtEl>
                                      </p:cBhvr>
                                      <p:to x="100000" y="95000"/>
                                    </p:animScale>
                                    <p:animScale>
                                      <p:cBhvr>
                                        <p:cTn id="38" dur="166" decel="50000">
                                          <p:stCondLst>
                                            <p:cond delay="1834"/>
                                          </p:stCondLst>
                                        </p:cTn>
                                        <p:tgtEl>
                                          <p:spTgt spid="102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S</a:t>
            </a:r>
            <a:r>
              <a:rPr lang="cs-CZ" sz="1600" b="1" dirty="0" smtClean="0">
                <a:solidFill>
                  <a:schemeClr val="accent3">
                    <a:lumMod val="50000"/>
                  </a:schemeClr>
                </a:solidFill>
                <a:latin typeface="Times New Roman" pitchFamily="18" charset="0"/>
                <a:cs typeface="Times New Roman" pitchFamily="18" charset="0"/>
              </a:rPr>
              <a:t>vět kolem nás</a:t>
            </a:r>
          </a:p>
          <a:p>
            <a:endParaRPr lang="cs-CZ" sz="1000" dirty="0">
              <a:latin typeface="Times New Roman" pitchFamily="18" charset="0"/>
              <a:cs typeface="Times New Roman" pitchFamily="18" charset="0"/>
            </a:endParaRPr>
          </a:p>
        </p:txBody>
      </p:sp>
      <p:sp>
        <p:nvSpPr>
          <p:cNvPr id="3"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11.10 Anotace</a:t>
            </a:r>
            <a:endParaRPr lang="cs-CZ" sz="2500" b="1"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3135486751"/>
              </p:ext>
            </p:extLst>
          </p:nvPr>
        </p:nvGraphicFramePr>
        <p:xfrm>
          <a:off x="1043608" y="1275606"/>
          <a:ext cx="7272808" cy="3163050"/>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 Vladimíra </a:t>
                      </a:r>
                      <a:r>
                        <a:rPr lang="cs-CZ" smtClean="0">
                          <a:latin typeface="Times New Roman" pitchFamily="18" charset="0"/>
                          <a:cs typeface="Times New Roman" pitchFamily="18" charset="0"/>
                        </a:rPr>
                        <a:t>Jaborová</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07</a:t>
                      </a:r>
                      <a:r>
                        <a:rPr lang="cs-CZ" baseline="0" dirty="0" smtClean="0">
                          <a:latin typeface="Times New Roman" pitchFamily="18" charset="0"/>
                          <a:cs typeface="Times New Roman" pitchFamily="18" charset="0"/>
                        </a:rPr>
                        <a:t> </a:t>
                      </a:r>
                      <a:r>
                        <a:rPr lang="cs-CZ" baseline="0" dirty="0" smtClean="0">
                          <a:latin typeface="Times New Roman" pitchFamily="18" charset="0"/>
                          <a:cs typeface="Times New Roman" pitchFamily="18" charset="0"/>
                        </a:rPr>
                        <a:t>– </a:t>
                      </a:r>
                      <a:r>
                        <a:rPr lang="cs-CZ" baseline="0" dirty="0" smtClean="0">
                          <a:latin typeface="Times New Roman" pitchFamily="18" charset="0"/>
                          <a:cs typeface="Times New Roman" pitchFamily="18" charset="0"/>
                        </a:rPr>
                        <a:t>12/2011</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1. – 3. 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Etapy lidského života, současnost,</a:t>
                      </a:r>
                      <a:r>
                        <a:rPr lang="cs-CZ" baseline="0" dirty="0" smtClean="0">
                          <a:latin typeface="Times New Roman" pitchFamily="18" charset="0"/>
                          <a:cs typeface="Times New Roman" pitchFamily="18" charset="0"/>
                        </a:rPr>
                        <a:t> minulost, budoucnost</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Times New Roman" pitchFamily="18" charset="0"/>
                          <a:cs typeface="Times New Roman" pitchFamily="18" charset="0"/>
                        </a:rPr>
                        <a:t>Prezentace</a:t>
                      </a:r>
                      <a:r>
                        <a:rPr lang="cs-CZ" baseline="0" dirty="0" smtClean="0">
                          <a:latin typeface="Times New Roman" pitchFamily="18" charset="0"/>
                          <a:cs typeface="Times New Roman" pitchFamily="18" charset="0"/>
                        </a:rPr>
                        <a:t> popisující e</a:t>
                      </a:r>
                      <a:r>
                        <a:rPr lang="cs-CZ" dirty="0" smtClean="0">
                          <a:latin typeface="Times New Roman" pitchFamily="18" charset="0"/>
                          <a:cs typeface="Times New Roman" pitchFamily="18" charset="0"/>
                        </a:rPr>
                        <a:t>tapy lidského života, současnost,</a:t>
                      </a:r>
                      <a:r>
                        <a:rPr lang="cs-CZ" baseline="0" dirty="0" smtClean="0">
                          <a:latin typeface="Times New Roman" pitchFamily="18" charset="0"/>
                          <a:cs typeface="Times New Roman" pitchFamily="18" charset="0"/>
                        </a:rPr>
                        <a:t> minulost, budoucnost.</a:t>
                      </a:r>
                      <a:endParaRPr lang="cs-CZ" dirty="0" smtClean="0">
                        <a:latin typeface="Times New Roman" pitchFamily="18" charset="0"/>
                        <a:cs typeface="Times New Roman" pitchFamily="18" charset="0"/>
                      </a:endParaRPr>
                    </a:p>
                    <a:p>
                      <a:endParaRPr lang="cs-CZ"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77548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6588224" cy="594066"/>
          </a:xfrm>
        </p:spPr>
        <p:txBody>
          <a:bodyPr>
            <a:normAutofit/>
          </a:bodyPr>
          <a:lstStyle/>
          <a:p>
            <a:pPr algn="l"/>
            <a:r>
              <a:rPr lang="cs-CZ" sz="2500" b="1" dirty="0" smtClean="0">
                <a:latin typeface="Times New Roman" pitchFamily="18" charset="0"/>
                <a:cs typeface="Times New Roman" pitchFamily="18" charset="0"/>
              </a:rPr>
              <a:t>11.2 Co už víš? </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3" name="TextovéPole 2"/>
          <p:cNvSpPr txBox="1"/>
          <p:nvPr/>
        </p:nvSpPr>
        <p:spPr>
          <a:xfrm>
            <a:off x="251520" y="1059582"/>
            <a:ext cx="8352928" cy="830997"/>
          </a:xfrm>
          <a:prstGeom prst="rect">
            <a:avLst/>
          </a:prstGeom>
          <a:noFill/>
        </p:spPr>
        <p:txBody>
          <a:bodyPr wrap="square" rtlCol="0">
            <a:spAutoFit/>
          </a:bodyPr>
          <a:lstStyle/>
          <a:p>
            <a:r>
              <a:rPr lang="cs-CZ" sz="1600" b="1" dirty="0" smtClean="0">
                <a:solidFill>
                  <a:srgbClr val="0000FF"/>
                </a:solidFill>
                <a:latin typeface="Times New Roman" pitchFamily="18" charset="0"/>
                <a:cs typeface="Times New Roman" pitchFamily="18" charset="0"/>
              </a:rPr>
              <a:t>Každý z nás, když se narodí, je malé miminko. Postupně roste, až se z něj stane dítě, které jde do školky a pak do školy. Když vystuduje všechny školy, stane se z něj dospělák…dále pak maminka, tatínek….babička, dědeček.</a:t>
            </a:r>
          </a:p>
        </p:txBody>
      </p:sp>
      <p:sp>
        <p:nvSpPr>
          <p:cNvPr id="4" name="TextovéPole 3"/>
          <p:cNvSpPr txBox="1"/>
          <p:nvPr/>
        </p:nvSpPr>
        <p:spPr>
          <a:xfrm>
            <a:off x="261417" y="1991330"/>
            <a:ext cx="8487047" cy="1077218"/>
          </a:xfrm>
          <a:prstGeom prst="rect">
            <a:avLst/>
          </a:prstGeom>
          <a:noFill/>
        </p:spPr>
        <p:txBody>
          <a:bodyPr wrap="square" rtlCol="0">
            <a:spAutoFit/>
          </a:bodyPr>
          <a:lstStyle/>
          <a:p>
            <a:r>
              <a:rPr lang="cs-CZ" sz="1600" b="1" dirty="0" smtClean="0">
                <a:solidFill>
                  <a:srgbClr val="00B050"/>
                </a:solidFill>
                <a:latin typeface="Times New Roman" pitchFamily="18" charset="0"/>
                <a:cs typeface="Times New Roman" pitchFamily="18" charset="0"/>
              </a:rPr>
              <a:t>Najdi fotografie lidí z různého období života a sestav je za sebou podle toho, jak probíhá lidský život.</a:t>
            </a:r>
          </a:p>
          <a:p>
            <a:endParaRPr lang="cs-CZ" sz="1600" b="1" dirty="0" smtClean="0">
              <a:solidFill>
                <a:srgbClr val="C00000"/>
              </a:solidFill>
              <a:latin typeface="Times New Roman" pitchFamily="18" charset="0"/>
              <a:cs typeface="Times New Roman" pitchFamily="18" charset="0"/>
            </a:endParaRPr>
          </a:p>
          <a:p>
            <a:r>
              <a:rPr lang="cs-CZ" sz="1600" b="1" dirty="0" smtClean="0">
                <a:solidFill>
                  <a:srgbClr val="C00000"/>
                </a:solidFill>
                <a:latin typeface="Times New Roman" pitchFamily="18" charset="0"/>
                <a:cs typeface="Times New Roman" pitchFamily="18" charset="0"/>
              </a:rPr>
              <a:t>Požádej maminku, babičku nebo jiného dospěláka z rodiny, ať ti vypráví, jaký byl jako dítě.</a:t>
            </a:r>
          </a:p>
        </p:txBody>
      </p:sp>
      <p:pic>
        <p:nvPicPr>
          <p:cNvPr id="2050" name="Picture 2" descr="C:\Documents and Settings\uzivatel\Dokumenty\Obrázky\eta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395536" y="3219817"/>
            <a:ext cx="4680520" cy="1676509"/>
          </a:xfrm>
          <a:prstGeom prst="rect">
            <a:avLst/>
          </a:prstGeom>
          <a:noFill/>
          <a:ln w="12700">
            <a:solidFill>
              <a:srgbClr val="00FF00"/>
            </a:solidFill>
          </a:ln>
          <a:extLst>
            <a:ext uri="{909E8E84-426E-40DD-AFC4-6F175D3DCCD1}">
              <a14:hiddenFill xmlns:a14="http://schemas.microsoft.com/office/drawing/2010/main">
                <a:solidFill>
                  <a:srgbClr val="FFFFFF"/>
                </a:solidFill>
              </a14:hiddenFill>
            </a:ext>
          </a:extLst>
        </p:spPr>
      </p:pic>
      <p:pic>
        <p:nvPicPr>
          <p:cNvPr id="7" name="Picture 2" descr="C:\Documents and Settings\uzivatel\Dokumenty\Obrázky\etapy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547" t="34914" r="1309" b="1277"/>
          <a:stretch/>
        </p:blipFill>
        <p:spPr bwMode="auto">
          <a:xfrm flipH="1" flipV="1">
            <a:off x="5724128" y="3068548"/>
            <a:ext cx="1213148" cy="1997638"/>
          </a:xfrm>
          <a:prstGeom prst="rect">
            <a:avLst/>
          </a:prstGeom>
          <a:noFill/>
          <a:ln w="12700">
            <a:solidFill>
              <a:srgbClr val="00FF00"/>
            </a:solidFill>
          </a:ln>
          <a:extLst>
            <a:ext uri="{909E8E84-426E-40DD-AFC4-6F175D3DCCD1}">
              <a14:hiddenFill xmlns:a14="http://schemas.microsoft.com/office/drawing/2010/main">
                <a:solidFill>
                  <a:srgbClr val="FFFFFF"/>
                </a:solidFill>
              </a14:hiddenFill>
            </a:ext>
          </a:extLst>
        </p:spPr>
      </p:pic>
      <p:pic>
        <p:nvPicPr>
          <p:cNvPr id="8" name="Picture 2" descr="C:\Documents and Settings\uzivatel\Dokumenty\Obrázky\etapy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931" r="63022" b="3283"/>
          <a:stretch/>
        </p:blipFill>
        <p:spPr bwMode="auto">
          <a:xfrm flipH="1" flipV="1">
            <a:off x="7361684" y="3049958"/>
            <a:ext cx="1443930" cy="2016228"/>
          </a:xfrm>
          <a:prstGeom prst="rect">
            <a:avLst/>
          </a:prstGeom>
          <a:noFill/>
          <a:ln w="12700">
            <a:solidFill>
              <a:srgbClr val="00FF0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out)">
                                      <p:cBhvr>
                                        <p:cTn id="7" dur="20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6120680" cy="594066"/>
          </a:xfrm>
        </p:spPr>
        <p:txBody>
          <a:bodyPr>
            <a:normAutofit/>
          </a:bodyPr>
          <a:lstStyle/>
          <a:p>
            <a:pPr algn="l"/>
            <a:r>
              <a:rPr lang="cs-CZ" sz="2500" b="1" dirty="0" smtClean="0">
                <a:latin typeface="Times New Roman" pitchFamily="18" charset="0"/>
                <a:cs typeface="Times New Roman" pitchFamily="18" charset="0"/>
              </a:rPr>
              <a:t>11.3 Etapy lidského života</a:t>
            </a:r>
            <a:endParaRPr lang="cs-CZ" sz="2500" b="1" dirty="0">
              <a:latin typeface="Times New Roman" pitchFamily="18" charset="0"/>
              <a:cs typeface="Times New Roman" pitchFamily="18" charset="0"/>
            </a:endParaRPr>
          </a:p>
        </p:txBody>
      </p:sp>
      <p:sp>
        <p:nvSpPr>
          <p:cNvPr id="18" name="TextovéPole 17"/>
          <p:cNvSpPr txBox="1"/>
          <p:nvPr/>
        </p:nvSpPr>
        <p:spPr>
          <a:xfrm>
            <a:off x="-2729"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pic>
        <p:nvPicPr>
          <p:cNvPr id="3075" name="Picture 3" descr="C:\Documents and Settings\uzivatel\Dokumenty\Obrázky\etapy1 001.jpg"/>
          <p:cNvPicPr>
            <a:picLocks noChangeAspect="1" noChangeArrowheads="1"/>
          </p:cNvPicPr>
          <p:nvPr/>
        </p:nvPicPr>
        <p:blipFill rotWithShape="1">
          <a:blip r:embed="rId4">
            <a:extLst>
              <a:ext uri="{28A0092B-C50C-407E-A947-70E740481C1C}">
                <a14:useLocalDpi xmlns:a14="http://schemas.microsoft.com/office/drawing/2010/main" val="0"/>
              </a:ext>
            </a:extLst>
          </a:blip>
          <a:srcRect l="8725" t="2154" r="7555" b="7301"/>
          <a:stretch/>
        </p:blipFill>
        <p:spPr bwMode="auto">
          <a:xfrm rot="10800000">
            <a:off x="3820033" y="627532"/>
            <a:ext cx="1498475" cy="4392489"/>
          </a:xfrm>
          <a:prstGeom prst="rect">
            <a:avLst/>
          </a:prstGeom>
          <a:noFill/>
          <a:ln w="28575">
            <a:solidFill>
              <a:srgbClr val="FF0000"/>
            </a:solidFill>
          </a:ln>
        </p:spPr>
      </p:pic>
      <p:sp>
        <p:nvSpPr>
          <p:cNvPr id="3" name="TextovéPole 2"/>
          <p:cNvSpPr txBox="1"/>
          <p:nvPr/>
        </p:nvSpPr>
        <p:spPr>
          <a:xfrm>
            <a:off x="107504" y="964238"/>
            <a:ext cx="3600400" cy="3970318"/>
          </a:xfrm>
          <a:prstGeom prst="rect">
            <a:avLst/>
          </a:prstGeom>
          <a:solidFill>
            <a:srgbClr val="FFFF99"/>
          </a:solidFill>
        </p:spPr>
        <p:txBody>
          <a:bodyPr wrap="square" rtlCol="0">
            <a:spAutoFit/>
          </a:bodyPr>
          <a:lstStyle/>
          <a:p>
            <a:r>
              <a:rPr lang="cs-CZ" sz="1400" b="1" dirty="0" smtClean="0">
                <a:latin typeface="Times New Roman" pitchFamily="18" charset="0"/>
                <a:cs typeface="Times New Roman" pitchFamily="18" charset="0"/>
              </a:rPr>
              <a:t>Novorozenec ( 0 – 1 měsíc)</a:t>
            </a:r>
          </a:p>
          <a:p>
            <a:pPr>
              <a:spcBef>
                <a:spcPct val="0"/>
              </a:spcBef>
            </a:pPr>
            <a:r>
              <a:rPr lang="cs-CZ" sz="1400" dirty="0">
                <a:latin typeface="Times New Roman" pitchFamily="18" charset="0"/>
                <a:cs typeface="Times New Roman" pitchFamily="18" charset="0"/>
              </a:rPr>
              <a:t>Novorozencem nazýváme dítě  </a:t>
            </a:r>
            <a:r>
              <a:rPr lang="cs-CZ" sz="1400" dirty="0" smtClean="0">
                <a:latin typeface="Times New Roman" pitchFamily="18" charset="0"/>
                <a:cs typeface="Times New Roman" pitchFamily="18" charset="0"/>
              </a:rPr>
              <a:t>po </a:t>
            </a:r>
            <a:r>
              <a:rPr lang="cs-CZ" sz="1400" dirty="0">
                <a:latin typeface="Times New Roman" pitchFamily="18" charset="0"/>
                <a:cs typeface="Times New Roman" pitchFamily="18" charset="0"/>
              </a:rPr>
              <a:t>porodu asi do jednoho </a:t>
            </a:r>
            <a:r>
              <a:rPr lang="cs-CZ" sz="1400" dirty="0" smtClean="0">
                <a:latin typeface="Times New Roman" pitchFamily="18" charset="0"/>
                <a:cs typeface="Times New Roman" pitchFamily="18" charset="0"/>
              </a:rPr>
              <a:t>měsíce, je zcela závislé na matce. Často se domáhá pláčem jídla. Téměř celý den prospí</a:t>
            </a:r>
            <a:r>
              <a:rPr lang="cs-CZ" sz="1400" dirty="0" smtClean="0">
                <a:solidFill>
                  <a:srgbClr val="7030A0"/>
                </a:solidFill>
                <a:latin typeface="Times New Roman" pitchFamily="18" charset="0"/>
                <a:cs typeface="Times New Roman" pitchFamily="18" charset="0"/>
              </a:rPr>
              <a:t>.</a:t>
            </a:r>
          </a:p>
          <a:p>
            <a:pPr>
              <a:spcBef>
                <a:spcPct val="0"/>
              </a:spcBef>
            </a:pPr>
            <a:r>
              <a:rPr lang="cs-CZ" sz="1400" b="1" dirty="0" smtClean="0">
                <a:latin typeface="Times New Roman" pitchFamily="18" charset="0"/>
                <a:cs typeface="Times New Roman" pitchFamily="18" charset="0"/>
              </a:rPr>
              <a:t>Kojenec ( do 1 roku)</a:t>
            </a:r>
          </a:p>
          <a:p>
            <a:pPr>
              <a:spcBef>
                <a:spcPct val="0"/>
              </a:spcBef>
            </a:pPr>
            <a:r>
              <a:rPr lang="cs-CZ" sz="1400" dirty="0">
                <a:latin typeface="Times New Roman" pitchFamily="18" charset="0"/>
                <a:cs typeface="Times New Roman" pitchFamily="18" charset="0"/>
              </a:rPr>
              <a:t>M</a:t>
            </a:r>
            <a:r>
              <a:rPr lang="cs-CZ" sz="1400" dirty="0" smtClean="0">
                <a:latin typeface="Times New Roman" pitchFamily="18" charset="0"/>
                <a:cs typeface="Times New Roman" pitchFamily="18" charset="0"/>
              </a:rPr>
              <a:t>atka </a:t>
            </a:r>
            <a:r>
              <a:rPr lang="cs-CZ" sz="1400" dirty="0">
                <a:latin typeface="Times New Roman" pitchFamily="18" charset="0"/>
                <a:cs typeface="Times New Roman" pitchFamily="18" charset="0"/>
              </a:rPr>
              <a:t>dítě kojí </a:t>
            </a:r>
            <a:r>
              <a:rPr lang="cs-CZ" sz="1400" dirty="0" smtClean="0">
                <a:latin typeface="Times New Roman" pitchFamily="18" charset="0"/>
                <a:cs typeface="Times New Roman" pitchFamily="18" charset="0"/>
              </a:rPr>
              <a:t>mateřským mlékem</a:t>
            </a:r>
            <a:r>
              <a:rPr lang="cs-CZ" sz="1400" dirty="0">
                <a:latin typeface="Times New Roman" pitchFamily="18" charset="0"/>
                <a:cs typeface="Times New Roman" pitchFamily="18" charset="0"/>
              </a:rPr>
              <a:t>, dítě je </a:t>
            </a:r>
            <a:r>
              <a:rPr lang="cs-CZ" sz="1400" dirty="0" smtClean="0">
                <a:latin typeface="Times New Roman" pitchFamily="18" charset="0"/>
                <a:cs typeface="Times New Roman" pitchFamily="18" charset="0"/>
              </a:rPr>
              <a:t>kojenec. Rychle </a:t>
            </a:r>
            <a:r>
              <a:rPr lang="cs-CZ" sz="1400" dirty="0">
                <a:latin typeface="Times New Roman" pitchFamily="18" charset="0"/>
                <a:cs typeface="Times New Roman" pitchFamily="18" charset="0"/>
              </a:rPr>
              <a:t>se tělesně a duševně vyvíjí</a:t>
            </a:r>
            <a:r>
              <a:rPr lang="cs-CZ" sz="1400" dirty="0" smtClean="0">
                <a:latin typeface="Times New Roman" pitchFamily="18" charset="0"/>
                <a:cs typeface="Times New Roman" pitchFamily="18" charset="0"/>
              </a:rPr>
              <a:t>.</a:t>
            </a:r>
          </a:p>
          <a:p>
            <a:pPr>
              <a:spcBef>
                <a:spcPct val="0"/>
              </a:spcBef>
            </a:pPr>
            <a:r>
              <a:rPr lang="cs-CZ" sz="1400" b="1" dirty="0" smtClean="0">
                <a:latin typeface="Times New Roman" pitchFamily="18" charset="0"/>
                <a:cs typeface="Times New Roman" pitchFamily="18" charset="0"/>
              </a:rPr>
              <a:t>Batole ( 1 – 3 roky)</a:t>
            </a:r>
          </a:p>
          <a:p>
            <a:pPr>
              <a:spcBef>
                <a:spcPct val="0"/>
              </a:spcBef>
            </a:pPr>
            <a:r>
              <a:rPr lang="cs-CZ" sz="1400" dirty="0" smtClean="0">
                <a:latin typeface="Times New Roman" pitchFamily="18" charset="0"/>
                <a:cs typeface="Times New Roman" pitchFamily="18" charset="0"/>
              </a:rPr>
              <a:t>Asi po půl roce dovede dítě sedět a lézt po čtyřech. Kolem roku se zkouší postavit na vlastní nohy, batolí se po celém bytě sem a tam. Zkouší mluvit a napodobovat činnost dospělých a starších sourozenců.</a:t>
            </a:r>
          </a:p>
          <a:p>
            <a:pPr>
              <a:spcBef>
                <a:spcPct val="0"/>
              </a:spcBef>
            </a:pPr>
            <a:r>
              <a:rPr lang="cs-CZ" sz="1400" b="1" dirty="0" smtClean="0">
                <a:latin typeface="Times New Roman" pitchFamily="18" charset="0"/>
                <a:cs typeface="Times New Roman" pitchFamily="18" charset="0"/>
              </a:rPr>
              <a:t>Předškolák ( 3- 6 let)</a:t>
            </a:r>
          </a:p>
          <a:p>
            <a:pPr>
              <a:spcBef>
                <a:spcPct val="0"/>
              </a:spcBef>
            </a:pPr>
            <a:r>
              <a:rPr lang="cs-CZ" sz="1400" dirty="0" smtClean="0">
                <a:latin typeface="Times New Roman" pitchFamily="18" charset="0"/>
                <a:cs typeface="Times New Roman" pitchFamily="18" charset="0"/>
              </a:rPr>
              <a:t>Dítě umí běhat, samo se hezky najíst, oblékat se, pěkně mluvit. Navštěvuje mateřskou školu. Učí se hrou.</a:t>
            </a:r>
            <a:endParaRPr lang="cs-CZ" sz="1200" dirty="0">
              <a:latin typeface="Times New Roman" pitchFamily="18" charset="0"/>
              <a:cs typeface="Times New Roman" pitchFamily="18" charset="0"/>
            </a:endParaRPr>
          </a:p>
        </p:txBody>
      </p:sp>
      <p:sp>
        <p:nvSpPr>
          <p:cNvPr id="5" name="TextovéPole 4"/>
          <p:cNvSpPr txBox="1"/>
          <p:nvPr/>
        </p:nvSpPr>
        <p:spPr>
          <a:xfrm>
            <a:off x="5385767" y="760533"/>
            <a:ext cx="3600400" cy="4185761"/>
          </a:xfrm>
          <a:prstGeom prst="rect">
            <a:avLst/>
          </a:prstGeom>
          <a:solidFill>
            <a:srgbClr val="FFFF99"/>
          </a:solidFill>
        </p:spPr>
        <p:txBody>
          <a:bodyPr wrap="square" rtlCol="0">
            <a:spAutoFit/>
          </a:bodyPr>
          <a:lstStyle/>
          <a:p>
            <a:r>
              <a:rPr lang="cs-CZ" sz="1400" b="1" dirty="0" smtClean="0">
                <a:latin typeface="Times New Roman" pitchFamily="18" charset="0"/>
                <a:cs typeface="Times New Roman" pitchFamily="18" charset="0"/>
              </a:rPr>
              <a:t>Školák ( 6 – 14 let)</a:t>
            </a:r>
          </a:p>
          <a:p>
            <a:r>
              <a:rPr lang="cs-CZ" sz="1400" dirty="0" smtClean="0">
                <a:latin typeface="Times New Roman" pitchFamily="18" charset="0"/>
                <a:cs typeface="Times New Roman" pitchFamily="18" charset="0"/>
              </a:rPr>
              <a:t>Chodí do školy, nastaly mu povinnosti. Roste, učí se. Začne se o mnohé zajímat hlouběji, bude hodně číst, oblíbí si nějaký sport a nějaké druhy umění.</a:t>
            </a:r>
          </a:p>
          <a:p>
            <a:r>
              <a:rPr lang="cs-CZ" sz="1400" b="1" dirty="0" smtClean="0">
                <a:latin typeface="Times New Roman" pitchFamily="18" charset="0"/>
                <a:cs typeface="Times New Roman" pitchFamily="18" charset="0"/>
              </a:rPr>
              <a:t>Dospívání  - </a:t>
            </a:r>
            <a:r>
              <a:rPr lang="cs-CZ" sz="1400" dirty="0" smtClean="0">
                <a:latin typeface="Times New Roman" pitchFamily="18" charset="0"/>
                <a:cs typeface="Times New Roman" pitchFamily="18" charset="0"/>
              </a:rPr>
              <a:t>neboli</a:t>
            </a:r>
            <a:r>
              <a:rPr lang="cs-CZ" sz="1400" b="1" dirty="0" smtClean="0">
                <a:latin typeface="Times New Roman" pitchFamily="18" charset="0"/>
                <a:cs typeface="Times New Roman" pitchFamily="18" charset="0"/>
              </a:rPr>
              <a:t> puberta ( 14 – 18 let)</a:t>
            </a:r>
          </a:p>
          <a:p>
            <a:r>
              <a:rPr lang="cs-CZ" sz="1400" dirty="0" smtClean="0">
                <a:latin typeface="Times New Roman" pitchFamily="18" charset="0"/>
                <a:cs typeface="Times New Roman" pitchFamily="18" charset="0"/>
              </a:rPr>
              <a:t>V této době rychle roste, má hodně nápadů, učí se společenskému chování, rozhoduje o svém budoucím povolání. Vyvíjejí se znaky muže a ženy.</a:t>
            </a:r>
          </a:p>
          <a:p>
            <a:r>
              <a:rPr lang="cs-CZ" sz="1400" b="1" dirty="0" smtClean="0">
                <a:latin typeface="Times New Roman" pitchFamily="18" charset="0"/>
                <a:cs typeface="Times New Roman" pitchFamily="18" charset="0"/>
              </a:rPr>
              <a:t>Dospělost ( 18 – 60 let)</a:t>
            </a:r>
          </a:p>
          <a:p>
            <a:r>
              <a:rPr lang="cs-CZ" sz="1400" dirty="0" smtClean="0">
                <a:latin typeface="Times New Roman" pitchFamily="18" charset="0"/>
                <a:cs typeface="Times New Roman" pitchFamily="18" charset="0"/>
              </a:rPr>
              <a:t>Je to nejdelší a nejproduktivnější </a:t>
            </a:r>
            <a:r>
              <a:rPr lang="cs-CZ" sz="1400" dirty="0">
                <a:latin typeface="Times New Roman" pitchFamily="18" charset="0"/>
                <a:cs typeface="Times New Roman" pitchFamily="18" charset="0"/>
              </a:rPr>
              <a:t>období. </a:t>
            </a:r>
            <a:r>
              <a:rPr lang="cs-CZ" sz="1400" dirty="0" smtClean="0">
                <a:latin typeface="Times New Roman" pitchFamily="18" charset="0"/>
                <a:cs typeface="Times New Roman" pitchFamily="18" charset="0"/>
              </a:rPr>
              <a:t>Člověk </a:t>
            </a:r>
            <a:r>
              <a:rPr lang="cs-CZ" sz="1400" dirty="0">
                <a:latin typeface="Times New Roman" pitchFamily="18" charset="0"/>
                <a:cs typeface="Times New Roman" pitchFamily="18" charset="0"/>
              </a:rPr>
              <a:t>pracuje, </a:t>
            </a:r>
            <a:r>
              <a:rPr lang="cs-CZ" sz="1400" dirty="0" smtClean="0">
                <a:latin typeface="Times New Roman" pitchFamily="18" charset="0"/>
                <a:cs typeface="Times New Roman" pitchFamily="18" charset="0"/>
              </a:rPr>
              <a:t>zakládá rodinu</a:t>
            </a:r>
            <a:r>
              <a:rPr lang="cs-CZ" sz="1400" dirty="0">
                <a:latin typeface="Times New Roman" pitchFamily="18" charset="0"/>
                <a:cs typeface="Times New Roman" pitchFamily="18" charset="0"/>
              </a:rPr>
              <a:t>, </a:t>
            </a:r>
            <a:r>
              <a:rPr lang="cs-CZ" sz="1400" dirty="0" smtClean="0">
                <a:latin typeface="Times New Roman" pitchFamily="18" charset="0"/>
                <a:cs typeface="Times New Roman" pitchFamily="18" charset="0"/>
              </a:rPr>
              <a:t>pečuje o děti. </a:t>
            </a:r>
          </a:p>
          <a:p>
            <a:r>
              <a:rPr lang="cs-CZ" sz="1400" b="1" dirty="0" smtClean="0">
                <a:latin typeface="Times New Roman" pitchFamily="18" charset="0"/>
                <a:cs typeface="Times New Roman" pitchFamily="18" charset="0"/>
              </a:rPr>
              <a:t>Stáří ( nad 60 let)</a:t>
            </a:r>
          </a:p>
          <a:p>
            <a:r>
              <a:rPr lang="cs-CZ" sz="1400" dirty="0" smtClean="0">
                <a:latin typeface="Times New Roman" pitchFamily="18" charset="0"/>
                <a:cs typeface="Times New Roman" pitchFamily="18" charset="0"/>
              </a:rPr>
              <a:t>Pomalu zestárne</a:t>
            </a:r>
            <a:r>
              <a:rPr lang="cs-CZ" sz="1400" dirty="0">
                <a:latin typeface="Times New Roman" pitchFamily="18" charset="0"/>
                <a:cs typeface="Times New Roman" pitchFamily="18" charset="0"/>
              </a:rPr>
              <a:t>. </a:t>
            </a:r>
            <a:r>
              <a:rPr lang="cs-CZ" sz="1400" dirty="0" smtClean="0">
                <a:latin typeface="Times New Roman" pitchFamily="18" charset="0"/>
                <a:cs typeface="Times New Roman" pitchFamily="18" charset="0"/>
              </a:rPr>
              <a:t>Postupně </a:t>
            </a:r>
            <a:r>
              <a:rPr lang="cs-CZ" sz="1400" dirty="0">
                <a:latin typeface="Times New Roman" pitchFamily="18" charset="0"/>
                <a:cs typeface="Times New Roman" pitchFamily="18" charset="0"/>
              </a:rPr>
              <a:t>ochabuje činnost </a:t>
            </a:r>
            <a:r>
              <a:rPr lang="cs-CZ" sz="1400" dirty="0" smtClean="0">
                <a:latin typeface="Times New Roman" pitchFamily="18" charset="0"/>
                <a:cs typeface="Times New Roman" pitchFamily="18" charset="0"/>
              </a:rPr>
              <a:t>orgánů  </a:t>
            </a:r>
            <a:r>
              <a:rPr lang="cs-CZ" sz="1400" dirty="0">
                <a:latin typeface="Times New Roman" pitchFamily="18" charset="0"/>
                <a:cs typeface="Times New Roman" pitchFamily="18" charset="0"/>
              </a:rPr>
              <a:t>i smyslových </a:t>
            </a:r>
            <a:r>
              <a:rPr lang="cs-CZ" sz="1400" dirty="0" smtClean="0">
                <a:latin typeface="Times New Roman" pitchFamily="18" charset="0"/>
                <a:cs typeface="Times New Roman" pitchFamily="18" charset="0"/>
              </a:rPr>
              <a:t>ústrojí. Stane se dědečkem nebo babičkou, těší se z vnoučat a zálib. Přirozeným </a:t>
            </a:r>
            <a:r>
              <a:rPr lang="cs-CZ" sz="1400" dirty="0">
                <a:latin typeface="Times New Roman" pitchFamily="18" charset="0"/>
                <a:cs typeface="Times New Roman" pitchFamily="18" charset="0"/>
              </a:rPr>
              <a:t>ukončením lidského života </a:t>
            </a:r>
            <a:r>
              <a:rPr lang="cs-CZ" sz="1400" dirty="0" smtClean="0">
                <a:latin typeface="Times New Roman" pitchFamily="18" charset="0"/>
                <a:cs typeface="Times New Roman" pitchFamily="18" charset="0"/>
              </a:rPr>
              <a:t>je </a:t>
            </a:r>
            <a:r>
              <a:rPr lang="cs-CZ" sz="1400" dirty="0">
                <a:latin typeface="Times New Roman" pitchFamily="18" charset="0"/>
                <a:cs typeface="Times New Roman" pitchFamily="18" charset="0"/>
              </a:rPr>
              <a:t>smrt</a:t>
            </a:r>
            <a:r>
              <a:rPr lang="cs-CZ" sz="140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anim calcmode="lin" valueType="num">
                                      <p:cBhvr>
                                        <p:cTn id="8" dur="2000" fill="hold"/>
                                        <p:tgtEl>
                                          <p:spTgt spid="3075"/>
                                        </p:tgtEl>
                                        <p:attrNameLst>
                                          <p:attrName>ppt_w</p:attrName>
                                        </p:attrNameLst>
                                      </p:cBhvr>
                                      <p:tavLst>
                                        <p:tav tm="0" fmla="#ppt_w*sin(2.5*pi*$)">
                                          <p:val>
                                            <p:fltVal val="0"/>
                                          </p:val>
                                        </p:tav>
                                        <p:tav tm="100000">
                                          <p:val>
                                            <p:fltVal val="1"/>
                                          </p:val>
                                        </p:tav>
                                      </p:tavLst>
                                    </p:anim>
                                    <p:anim calcmode="lin" valueType="num">
                                      <p:cBhvr>
                                        <p:cTn id="9" dur="2000" fill="hold"/>
                                        <p:tgtEl>
                                          <p:spTgt spid="307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smtClean="0">
                <a:latin typeface="Times New Roman" pitchFamily="18" charset="0"/>
                <a:cs typeface="Times New Roman" pitchFamily="18" charset="0"/>
              </a:rPr>
              <a:t>11.4 Co si řekneme nového?</a:t>
            </a:r>
            <a:endParaRPr lang="cs-CZ" sz="2500" b="1" dirty="0">
              <a:latin typeface="Times New Roman" pitchFamily="18" charset="0"/>
              <a:cs typeface="Times New Roman" pitchFamily="18" charset="0"/>
            </a:endParaRP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cxnSp>
        <p:nvCxnSpPr>
          <p:cNvPr id="15" name="Přímá spojnice 14"/>
          <p:cNvCxnSpPr/>
          <p:nvPr/>
        </p:nvCxnSpPr>
        <p:spPr>
          <a:xfrm>
            <a:off x="7308304" y="206769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descr="http://www.zsnastrani.cz/img/upload/img004-kop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85" y="699542"/>
            <a:ext cx="3622304" cy="222228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23528" y="1269702"/>
            <a:ext cx="4676280" cy="1508105"/>
          </a:xfrm>
          <a:prstGeom prst="rect">
            <a:avLst/>
          </a:prstGeom>
          <a:noFill/>
        </p:spPr>
        <p:txBody>
          <a:bodyPr wrap="none" rtlCol="0">
            <a:spAutoFit/>
          </a:bodyPr>
          <a:lstStyle/>
          <a:p>
            <a:r>
              <a:rPr lang="cs-CZ" sz="2000" b="1" dirty="0" smtClean="0">
                <a:solidFill>
                  <a:srgbClr val="FF0000"/>
                </a:solidFill>
                <a:latin typeface="Times New Roman" pitchFamily="18" charset="0"/>
                <a:cs typeface="Times New Roman" pitchFamily="18" charset="0"/>
              </a:rPr>
              <a:t>Minulost</a:t>
            </a:r>
            <a:r>
              <a:rPr lang="cs-CZ" sz="1600" b="1" dirty="0" smtClean="0">
                <a:latin typeface="Times New Roman" pitchFamily="18" charset="0"/>
                <a:cs typeface="Times New Roman" pitchFamily="18" charset="0"/>
              </a:rPr>
              <a:t>  je doba, která proběhla. </a:t>
            </a:r>
          </a:p>
          <a:p>
            <a:r>
              <a:rPr lang="cs-CZ" sz="2000" b="1" dirty="0" smtClean="0">
                <a:solidFill>
                  <a:srgbClr val="0000FF"/>
                </a:solidFill>
                <a:latin typeface="Times New Roman" pitchFamily="18" charset="0"/>
                <a:cs typeface="Times New Roman" pitchFamily="18" charset="0"/>
              </a:rPr>
              <a:t>Současnost</a:t>
            </a:r>
            <a:r>
              <a:rPr lang="cs-CZ" sz="1600" b="1" dirty="0" smtClean="0">
                <a:latin typeface="Times New Roman" pitchFamily="18" charset="0"/>
                <a:cs typeface="Times New Roman" pitchFamily="18" charset="0"/>
              </a:rPr>
              <a:t>  je doba, ve které žijeme nyní. </a:t>
            </a:r>
          </a:p>
          <a:p>
            <a:r>
              <a:rPr lang="cs-CZ" sz="2000" b="1" dirty="0" smtClean="0">
                <a:solidFill>
                  <a:srgbClr val="006600"/>
                </a:solidFill>
                <a:latin typeface="Times New Roman" pitchFamily="18" charset="0"/>
                <a:cs typeface="Times New Roman" pitchFamily="18" charset="0"/>
              </a:rPr>
              <a:t>Budoucnost</a:t>
            </a:r>
            <a:r>
              <a:rPr lang="cs-CZ" sz="1600" b="1" dirty="0" smtClean="0">
                <a:latin typeface="Times New Roman" pitchFamily="18" charset="0"/>
                <a:cs typeface="Times New Roman" pitchFamily="18" charset="0"/>
              </a:rPr>
              <a:t>  se říká době, která nás teprve čeká.</a:t>
            </a:r>
          </a:p>
          <a:p>
            <a:r>
              <a:rPr lang="cs-CZ" sz="1600" i="1" dirty="0" smtClean="0">
                <a:latin typeface="Times New Roman" pitchFamily="18" charset="0"/>
                <a:cs typeface="Times New Roman" pitchFamily="18" charset="0"/>
              </a:rPr>
              <a:t>Která životní etapa je pro tebe minulostí, současností</a:t>
            </a:r>
          </a:p>
          <a:p>
            <a:r>
              <a:rPr lang="cs-CZ" sz="1600" i="1" dirty="0" smtClean="0">
                <a:latin typeface="Times New Roman" pitchFamily="18" charset="0"/>
                <a:cs typeface="Times New Roman" pitchFamily="18" charset="0"/>
              </a:rPr>
              <a:t>a která budoucností?</a:t>
            </a:r>
          </a:p>
        </p:txBody>
      </p:sp>
      <p:sp>
        <p:nvSpPr>
          <p:cNvPr id="4" name="TextovéPole 3"/>
          <p:cNvSpPr txBox="1"/>
          <p:nvPr/>
        </p:nvSpPr>
        <p:spPr>
          <a:xfrm>
            <a:off x="312117" y="2999542"/>
            <a:ext cx="5445722" cy="338554"/>
          </a:xfrm>
          <a:prstGeom prst="rect">
            <a:avLst/>
          </a:prstGeom>
          <a:noFill/>
        </p:spPr>
        <p:txBody>
          <a:bodyPr wrap="none" rtlCol="0">
            <a:spAutoFit/>
          </a:bodyPr>
          <a:lstStyle/>
          <a:p>
            <a:r>
              <a:rPr lang="cs-CZ" sz="1600" b="1" dirty="0" smtClean="0">
                <a:solidFill>
                  <a:srgbClr val="FF00FF"/>
                </a:solidFill>
                <a:latin typeface="Times New Roman" pitchFamily="18" charset="0"/>
                <a:cs typeface="Times New Roman" pitchFamily="18" charset="0"/>
              </a:rPr>
              <a:t>Jak se nazývají tyto předměty? K čemu v minulosti sloužily?</a:t>
            </a:r>
          </a:p>
        </p:txBody>
      </p:sp>
      <p:pic>
        <p:nvPicPr>
          <p:cNvPr id="4098" name="Picture 2" descr="http://nd05.jxs.cz/136/671/626ce390c1_78474328_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499657"/>
            <a:ext cx="1584175" cy="15022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sicistroje24.cz/wp-content/gallery/druhy-stroju/druhy-sicich-stroju-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0716" y="3507854"/>
            <a:ext cx="1421904" cy="15022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tlapnet.cz/public/images/VoIP/old-phon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3499657"/>
            <a:ext cx="1584175" cy="150229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ykloplanet.cz/uploads/image/slapohyby%20a%20lehokola%20trocha%20historie_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3499657"/>
            <a:ext cx="1773757" cy="151049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dekorace-aligator.cz/fotky12855/fotos/gen320/gen__vyr_361LT-J7180.jpg"/>
          <p:cNvPicPr>
            <a:picLocks noChangeAspect="1" noChangeArrowheads="1"/>
          </p:cNvPicPr>
          <p:nvPr/>
        </p:nvPicPr>
        <p:blipFill rotWithShape="1">
          <a:blip r:embed="rId8">
            <a:extLst>
              <a:ext uri="{28A0092B-C50C-407E-A947-70E740481C1C}">
                <a14:useLocalDpi xmlns:a14="http://schemas.microsoft.com/office/drawing/2010/main" val="0"/>
              </a:ext>
            </a:extLst>
          </a:blip>
          <a:srcRect l="22708" t="11270" r="12917" b="24357"/>
          <a:stretch/>
        </p:blipFill>
        <p:spPr bwMode="auto">
          <a:xfrm>
            <a:off x="7236296" y="3499657"/>
            <a:ext cx="1800200" cy="1502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099" y="494335"/>
            <a:ext cx="3996952" cy="594066"/>
          </a:xfrm>
        </p:spPr>
        <p:txBody>
          <a:bodyPr>
            <a:normAutofit/>
          </a:bodyPr>
          <a:lstStyle/>
          <a:p>
            <a:pPr algn="l"/>
            <a:r>
              <a:rPr lang="cs-CZ" sz="2500" b="1" dirty="0" smtClean="0">
                <a:latin typeface="Times New Roman" pitchFamily="18" charset="0"/>
                <a:cs typeface="Times New Roman" pitchFamily="18" charset="0"/>
              </a:rPr>
              <a:t>11.5 Procvičení a příklady</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pic>
        <p:nvPicPr>
          <p:cNvPr id="3074" name="Picture 2" descr="http://img2.rajce.idnes.cz/d0203/6/6246/6246783_877b0edc317a653ecd7bab8c5ac79761/images/040420129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4" t="2684" b="4576"/>
          <a:stretch/>
        </p:blipFill>
        <p:spPr bwMode="auto">
          <a:xfrm>
            <a:off x="6300192" y="3507854"/>
            <a:ext cx="2736303" cy="1512168"/>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0" y="987574"/>
            <a:ext cx="8688288" cy="1731243"/>
          </a:xfrm>
          <a:prstGeom prst="rect">
            <a:avLst/>
          </a:prstGeom>
          <a:noFill/>
          <a:effectLst/>
        </p:spPr>
        <p:txBody>
          <a:bodyPr wrap="square" rtlCol="0">
            <a:spAutoFit/>
          </a:bodyPr>
          <a:lstStyle/>
          <a:p>
            <a:pPr algn="just">
              <a:lnSpc>
                <a:spcPct val="150000"/>
              </a:lnSpc>
              <a:spcAft>
                <a:spcPts val="0"/>
              </a:spcAft>
              <a:tabLst>
                <a:tab pos="2857500" algn="l"/>
                <a:tab pos="4000500" algn="l"/>
                <a:tab pos="5029200" algn="l"/>
              </a:tabLst>
            </a:pPr>
            <a:r>
              <a:rPr lang="cs-CZ" sz="1600" b="1" dirty="0" smtClean="0">
                <a:solidFill>
                  <a:schemeClr val="accent6">
                    <a:lumMod val="75000"/>
                  </a:schemeClr>
                </a:solidFill>
                <a:latin typeface="Times New Roman" pitchFamily="18" charset="0"/>
                <a:ea typeface="Times New Roman"/>
                <a:cs typeface="Times New Roman" pitchFamily="18" charset="0"/>
              </a:rPr>
              <a:t>1. Pokus se podle dědova vyprávění barevně vyznačit etapy lidského života.</a:t>
            </a:r>
          </a:p>
          <a:p>
            <a:pPr>
              <a:lnSpc>
                <a:spcPct val="150000"/>
              </a:lnSpc>
              <a:spcAft>
                <a:spcPts val="0"/>
              </a:spcAft>
              <a:tabLst>
                <a:tab pos="2857500" algn="l"/>
                <a:tab pos="4000500" algn="l"/>
                <a:tab pos="5029200" algn="l"/>
              </a:tabLst>
            </a:pPr>
            <a:r>
              <a:rPr lang="cs-CZ" sz="1100" b="1" dirty="0" smtClean="0">
                <a:latin typeface="Times New Roman" pitchFamily="18" charset="0"/>
                <a:ea typeface="Times New Roman"/>
                <a:cs typeface="Times New Roman" pitchFamily="18" charset="0"/>
              </a:rPr>
              <a:t>„I </a:t>
            </a:r>
            <a:r>
              <a:rPr lang="cs-CZ" sz="1100" b="1" dirty="0">
                <a:latin typeface="Times New Roman" pitchFamily="18" charset="0"/>
                <a:ea typeface="Times New Roman"/>
                <a:cs typeface="Times New Roman" pitchFamily="18" charset="0"/>
              </a:rPr>
              <a:t>já jsem byl kdysi novorozencem. Maminka mě prý kojila do jednoho roku. Děti, víte, že kojenecké období končí po roce života? Pár dnů po svých prvních narozeninách jsem udělal několik krůčků. Tatínek říkal, že je období batolete snad nejhezčí etapou lidského života. Učil jsem se chodit a mluvit. Ve třech letech jsem se stal předškolákem. Mateřskou školu jsem navštěvoval do svých šesti let. Pak jsem nastoupil do prvního ročníku a byl jsem školákem. Když jsem kolem dvanácti let začal dospívat, </a:t>
            </a:r>
            <a:r>
              <a:rPr lang="cs-CZ" sz="1100" b="1" dirty="0" smtClean="0">
                <a:latin typeface="Times New Roman" pitchFamily="18" charset="0"/>
                <a:ea typeface="Times New Roman"/>
                <a:cs typeface="Times New Roman" pitchFamily="18" charset="0"/>
              </a:rPr>
              <a:t>bylo to se </a:t>
            </a:r>
            <a:r>
              <a:rPr lang="cs-CZ" sz="1100" b="1" dirty="0">
                <a:latin typeface="Times New Roman" pitchFamily="18" charset="0"/>
                <a:ea typeface="Times New Roman"/>
                <a:cs typeface="Times New Roman" pitchFamily="18" charset="0"/>
              </a:rPr>
              <a:t>mnou podle máminých slov k nevydržení. Až v dospělosti jsem poznal vaši babičku. Bylo mi osmnáct let</a:t>
            </a:r>
            <a:r>
              <a:rPr lang="cs-CZ" sz="1100" b="1" dirty="0" smtClean="0">
                <a:latin typeface="Times New Roman" pitchFamily="18" charset="0"/>
                <a:ea typeface="Times New Roman"/>
                <a:cs typeface="Times New Roman" pitchFamily="18" charset="0"/>
              </a:rPr>
              <a:t>.“</a:t>
            </a:r>
            <a:endParaRPr lang="cs-CZ" sz="1100" b="1" dirty="0">
              <a:latin typeface="Times New Roman" pitchFamily="18" charset="0"/>
              <a:ea typeface="Times New Roman"/>
              <a:cs typeface="Times New Roman" pitchFamily="18" charset="0"/>
            </a:endParaRPr>
          </a:p>
        </p:txBody>
      </p:sp>
      <p:pic>
        <p:nvPicPr>
          <p:cNvPr id="12" name="Obrázek 11" descr="u pekaře 001 - Kopie (10)"/>
          <p:cNvPicPr/>
          <p:nvPr/>
        </p:nvPicPr>
        <p:blipFill>
          <a:blip r:embed="rId4">
            <a:extLst>
              <a:ext uri="{28A0092B-C50C-407E-A947-70E740481C1C}">
                <a14:useLocalDpi xmlns:a14="http://schemas.microsoft.com/office/drawing/2010/main" val="0"/>
              </a:ext>
            </a:extLst>
          </a:blip>
          <a:srcRect/>
          <a:stretch>
            <a:fillRect/>
          </a:stretch>
        </p:blipFill>
        <p:spPr bwMode="auto">
          <a:xfrm>
            <a:off x="1481881" y="2718817"/>
            <a:ext cx="5724525" cy="708660"/>
          </a:xfrm>
          <a:prstGeom prst="rect">
            <a:avLst/>
          </a:prstGeom>
          <a:noFill/>
        </p:spPr>
      </p:pic>
      <p:sp>
        <p:nvSpPr>
          <p:cNvPr id="7" name="TextovéPole 6"/>
          <p:cNvSpPr txBox="1"/>
          <p:nvPr/>
        </p:nvSpPr>
        <p:spPr>
          <a:xfrm>
            <a:off x="41734" y="3642445"/>
            <a:ext cx="4406976" cy="1077218"/>
          </a:xfrm>
          <a:prstGeom prst="rect">
            <a:avLst/>
          </a:prstGeom>
          <a:noFill/>
        </p:spPr>
        <p:txBody>
          <a:bodyPr wrap="none" rtlCol="0">
            <a:spAutoFit/>
          </a:bodyPr>
          <a:lstStyle/>
          <a:p>
            <a:r>
              <a:rPr lang="cs-CZ" sz="1600" b="1" dirty="0">
                <a:solidFill>
                  <a:srgbClr val="0070C0"/>
                </a:solidFill>
                <a:latin typeface="Times New Roman" pitchFamily="18" charset="0"/>
                <a:cs typeface="Times New Roman" pitchFamily="18" charset="0"/>
              </a:rPr>
              <a:t>2. Vylušti </a:t>
            </a:r>
            <a:r>
              <a:rPr lang="cs-CZ" sz="1600" b="1" dirty="0" smtClean="0">
                <a:solidFill>
                  <a:srgbClr val="0070C0"/>
                </a:solidFill>
                <a:latin typeface="Times New Roman" pitchFamily="18" charset="0"/>
                <a:cs typeface="Times New Roman" pitchFamily="18" charset="0"/>
              </a:rPr>
              <a:t>hádanky</a:t>
            </a:r>
            <a:r>
              <a:rPr lang="cs-CZ" sz="1600" b="1" dirty="0">
                <a:solidFill>
                  <a:srgbClr val="0070C0"/>
                </a:solidFill>
                <a:latin typeface="Times New Roman" pitchFamily="18" charset="0"/>
                <a:cs typeface="Times New Roman" pitchFamily="18" charset="0"/>
              </a:rPr>
              <a:t>. </a:t>
            </a:r>
            <a:r>
              <a:rPr lang="cs-CZ" sz="1600" b="1" dirty="0" smtClean="0">
                <a:solidFill>
                  <a:srgbClr val="0070C0"/>
                </a:solidFill>
                <a:latin typeface="Times New Roman" pitchFamily="18" charset="0"/>
                <a:cs typeface="Times New Roman" pitchFamily="18" charset="0"/>
              </a:rPr>
              <a:t> Nehodící </a:t>
            </a:r>
            <a:r>
              <a:rPr lang="cs-CZ" sz="1600" b="1" dirty="0">
                <a:solidFill>
                  <a:srgbClr val="0070C0"/>
                </a:solidFill>
                <a:latin typeface="Times New Roman" pitchFamily="18" charset="0"/>
                <a:cs typeface="Times New Roman" pitchFamily="18" charset="0"/>
              </a:rPr>
              <a:t>se škrtni.</a:t>
            </a:r>
          </a:p>
          <a:p>
            <a:endParaRPr lang="cs-CZ" sz="1200" b="1" dirty="0" smtClean="0">
              <a:latin typeface="Times New Roman" pitchFamily="18" charset="0"/>
              <a:cs typeface="Times New Roman" pitchFamily="18" charset="0"/>
            </a:endParaRPr>
          </a:p>
          <a:p>
            <a:r>
              <a:rPr lang="cs-CZ" sz="1200" b="1" dirty="0" smtClean="0">
                <a:latin typeface="Times New Roman" pitchFamily="18" charset="0"/>
                <a:cs typeface="Times New Roman" pitchFamily="18" charset="0"/>
              </a:rPr>
              <a:t>Když </a:t>
            </a:r>
            <a:r>
              <a:rPr lang="cs-CZ" sz="1200" b="1" dirty="0">
                <a:latin typeface="Times New Roman" pitchFamily="18" charset="0"/>
                <a:cs typeface="Times New Roman" pitchFamily="18" charset="0"/>
              </a:rPr>
              <a:t>se někdo NARODÍ je 	</a:t>
            </a:r>
            <a:r>
              <a:rPr lang="cs-CZ" sz="1200" b="1" dirty="0" smtClean="0">
                <a:latin typeface="Times New Roman" pitchFamily="18" charset="0"/>
                <a:cs typeface="Times New Roman" pitchFamily="18" charset="0"/>
              </a:rPr>
              <a:t>      novorozenec    narodil </a:t>
            </a:r>
            <a:r>
              <a:rPr lang="cs-CZ" sz="1200" b="1" dirty="0">
                <a:latin typeface="Times New Roman" pitchFamily="18" charset="0"/>
                <a:cs typeface="Times New Roman" pitchFamily="18" charset="0"/>
              </a:rPr>
              <a:t>	zrodil</a:t>
            </a:r>
          </a:p>
          <a:p>
            <a:r>
              <a:rPr lang="cs-CZ" sz="1200" b="1" dirty="0">
                <a:latin typeface="Times New Roman" pitchFamily="18" charset="0"/>
                <a:cs typeface="Times New Roman" pitchFamily="18" charset="0"/>
              </a:rPr>
              <a:t>Když je někdo KOJEN je 	</a:t>
            </a:r>
            <a:r>
              <a:rPr lang="cs-CZ" sz="1200" b="1" dirty="0" smtClean="0">
                <a:latin typeface="Times New Roman" pitchFamily="18" charset="0"/>
                <a:cs typeface="Times New Roman" pitchFamily="18" charset="0"/>
              </a:rPr>
              <a:t>      kojící</a:t>
            </a:r>
            <a:r>
              <a:rPr lang="cs-CZ" sz="1200" b="1" dirty="0">
                <a:latin typeface="Times New Roman" pitchFamily="18" charset="0"/>
                <a:cs typeface="Times New Roman" pitchFamily="18" charset="0"/>
              </a:rPr>
              <a:t>	</a:t>
            </a:r>
            <a:r>
              <a:rPr lang="cs-CZ" sz="1200" b="1" dirty="0" smtClean="0">
                <a:latin typeface="Times New Roman" pitchFamily="18" charset="0"/>
                <a:cs typeface="Times New Roman" pitchFamily="18" charset="0"/>
              </a:rPr>
              <a:t>       kojenec</a:t>
            </a:r>
            <a:r>
              <a:rPr lang="cs-CZ" sz="1200" b="1" dirty="0">
                <a:latin typeface="Times New Roman" pitchFamily="18" charset="0"/>
                <a:cs typeface="Times New Roman" pitchFamily="18" charset="0"/>
              </a:rPr>
              <a:t>	nakojen</a:t>
            </a:r>
          </a:p>
          <a:p>
            <a:r>
              <a:rPr lang="cs-CZ" sz="1200" b="1" dirty="0">
                <a:latin typeface="Times New Roman" pitchFamily="18" charset="0"/>
                <a:cs typeface="Times New Roman" pitchFamily="18" charset="0"/>
              </a:rPr>
              <a:t>Když se mrně BATOLÍ je 	</a:t>
            </a:r>
            <a:r>
              <a:rPr lang="cs-CZ" sz="1200" b="1" dirty="0" smtClean="0">
                <a:latin typeface="Times New Roman" pitchFamily="18" charset="0"/>
                <a:cs typeface="Times New Roman" pitchFamily="18" charset="0"/>
              </a:rPr>
              <a:t>      batole</a:t>
            </a:r>
            <a:r>
              <a:rPr lang="cs-CZ" sz="1200" b="1" dirty="0">
                <a:latin typeface="Times New Roman" pitchFamily="18" charset="0"/>
                <a:cs typeface="Times New Roman" pitchFamily="18" charset="0"/>
              </a:rPr>
              <a:t>	</a:t>
            </a:r>
            <a:r>
              <a:rPr lang="cs-CZ" sz="1200" b="1" dirty="0" smtClean="0">
                <a:latin typeface="Times New Roman" pitchFamily="18" charset="0"/>
                <a:cs typeface="Times New Roman" pitchFamily="18" charset="0"/>
              </a:rPr>
              <a:t>       batolec</a:t>
            </a:r>
            <a:r>
              <a:rPr lang="cs-CZ" sz="1200" b="1" dirty="0">
                <a:latin typeface="Times New Roman" pitchFamily="18" charset="0"/>
                <a:cs typeface="Times New Roman" pitchFamily="18" charset="0"/>
              </a:rPr>
              <a:t>	Baťa</a:t>
            </a:r>
          </a:p>
        </p:txBody>
      </p:sp>
      <p:sp>
        <p:nvSpPr>
          <p:cNvPr id="9" name="TextovéPole 8"/>
          <p:cNvSpPr txBox="1"/>
          <p:nvPr/>
        </p:nvSpPr>
        <p:spPr>
          <a:xfrm>
            <a:off x="4356322" y="3642445"/>
            <a:ext cx="1943870" cy="1077218"/>
          </a:xfrm>
          <a:prstGeom prst="rect">
            <a:avLst/>
          </a:prstGeom>
          <a:noFill/>
        </p:spPr>
        <p:txBody>
          <a:bodyPr wrap="square" rtlCol="0">
            <a:spAutoFit/>
          </a:bodyPr>
          <a:lstStyle/>
          <a:p>
            <a:r>
              <a:rPr lang="cs-CZ" sz="1600" b="1" dirty="0" smtClean="0">
                <a:solidFill>
                  <a:srgbClr val="006600"/>
                </a:solidFill>
                <a:latin typeface="Times New Roman" pitchFamily="18" charset="0"/>
                <a:cs typeface="Times New Roman" pitchFamily="18" charset="0"/>
              </a:rPr>
              <a:t>3. Při výtvarné výchově namaluj etapy člověka, jako je tomu na obrázku.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smtClean="0">
                <a:latin typeface="Times New Roman" pitchFamily="18" charset="0"/>
                <a:cs typeface="Times New Roman" pitchFamily="18" charset="0"/>
              </a:rPr>
              <a:t>11.6 Něco navíc pro šikovné</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043" r="1836" b="3208"/>
          <a:stretch/>
        </p:blipFill>
        <p:spPr bwMode="auto">
          <a:xfrm>
            <a:off x="251520" y="1050454"/>
            <a:ext cx="4536504" cy="3672408"/>
          </a:xfrm>
          <a:prstGeom prst="rect">
            <a:avLst/>
          </a:prstGeom>
          <a:solidFill>
            <a:srgbClr val="FFFFCC"/>
          </a:solidFill>
          <a:ln w="19050">
            <a:solidFill>
              <a:schemeClr val="tx1"/>
            </a:solidFill>
          </a:ln>
          <a:effectLst/>
        </p:spPr>
      </p:pic>
      <p:sp>
        <p:nvSpPr>
          <p:cNvPr id="3" name="TextovéPole 2"/>
          <p:cNvSpPr txBox="1"/>
          <p:nvPr/>
        </p:nvSpPr>
        <p:spPr>
          <a:xfrm>
            <a:off x="22498" y="4768546"/>
            <a:ext cx="5455789" cy="276999"/>
          </a:xfrm>
          <a:prstGeom prst="rect">
            <a:avLst/>
          </a:prstGeom>
          <a:solidFill>
            <a:srgbClr val="0099FF"/>
          </a:solidFill>
        </p:spPr>
        <p:txBody>
          <a:bodyPr wrap="none" rtlCol="0">
            <a:spAutoFit/>
          </a:bodyPr>
          <a:lstStyle/>
          <a:p>
            <a:r>
              <a:rPr lang="cs-CZ" sz="1200" b="1" dirty="0" smtClean="0">
                <a:solidFill>
                  <a:srgbClr val="FFFF00"/>
                </a:solidFill>
                <a:latin typeface="Times New Roman" pitchFamily="18" charset="0"/>
                <a:cs typeface="Times New Roman" pitchFamily="18" charset="0"/>
              </a:rPr>
              <a:t>Zkus barevně označit správné čtveřice obrázků. Každému období přiřaď barvu.</a:t>
            </a:r>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5492"/>
          <a:stretch/>
        </p:blipFill>
        <p:spPr bwMode="auto">
          <a:xfrm>
            <a:off x="5436096" y="1337548"/>
            <a:ext cx="3104679" cy="1521304"/>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11767"/>
          <a:stretch/>
        </p:blipFill>
        <p:spPr bwMode="auto">
          <a:xfrm>
            <a:off x="5436095" y="2858852"/>
            <a:ext cx="3104679" cy="1873138"/>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083037" y="699542"/>
            <a:ext cx="3932846" cy="461665"/>
          </a:xfrm>
          <a:prstGeom prst="rect">
            <a:avLst/>
          </a:prstGeom>
          <a:solidFill>
            <a:srgbClr val="00FF00"/>
          </a:solidFill>
        </p:spPr>
        <p:txBody>
          <a:bodyPr wrap="square" rtlCol="0">
            <a:spAutoFit/>
          </a:bodyPr>
          <a:lstStyle/>
          <a:p>
            <a:r>
              <a:rPr lang="cs-CZ" sz="1200" b="1" dirty="0" smtClean="0">
                <a:solidFill>
                  <a:schemeClr val="tx1">
                    <a:lumMod val="65000"/>
                    <a:lumOff val="35000"/>
                  </a:schemeClr>
                </a:solidFill>
                <a:latin typeface="Times New Roman" pitchFamily="18" charset="0"/>
                <a:cs typeface="Times New Roman" pitchFamily="18" charset="0"/>
              </a:rPr>
              <a:t>Označ barevně jednotlivé předměty podle toho, do kterého období patří, některé budou označeny vícekrát.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8354" y="492443"/>
            <a:ext cx="1787341" cy="594066"/>
          </a:xfrm>
        </p:spPr>
        <p:txBody>
          <a:bodyPr>
            <a:normAutofit/>
          </a:bodyPr>
          <a:lstStyle/>
          <a:p>
            <a:pPr algn="l"/>
            <a:r>
              <a:rPr lang="cs-CZ" sz="2500" b="1" dirty="0" smtClean="0">
                <a:latin typeface="Times New Roman" pitchFamily="18" charset="0"/>
                <a:cs typeface="Times New Roman" pitchFamily="18" charset="0"/>
              </a:rPr>
              <a:t>11.7 CLIL</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7" name="TextovéPole 16"/>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pic>
        <p:nvPicPr>
          <p:cNvPr id="2050" name="Picture 2" descr="http://www.demotivation.us/media/demotivators/demotivation.us_Four-periods-of-mens-life-1.-Not-yet-2.-Already-yes-3.-Still-yes-4.-Already-no_132240895553.jpg"/>
          <p:cNvPicPr>
            <a:picLocks noChangeAspect="1" noChangeArrowheads="1"/>
          </p:cNvPicPr>
          <p:nvPr/>
        </p:nvPicPr>
        <p:blipFill rotWithShape="1">
          <a:blip r:embed="rId4">
            <a:extLst>
              <a:ext uri="{28A0092B-C50C-407E-A947-70E740481C1C}">
                <a14:useLocalDpi xmlns:a14="http://schemas.microsoft.com/office/drawing/2010/main" val="0"/>
              </a:ext>
            </a:extLst>
          </a:blip>
          <a:srcRect b="20582"/>
          <a:stretch/>
        </p:blipFill>
        <p:spPr bwMode="auto">
          <a:xfrm>
            <a:off x="539552" y="981870"/>
            <a:ext cx="446449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_rHlW_fqxExw/S_BJpDArnSI/AAAAAAAAACY/v4Dv2Gv7z_k/s1600/calvin20becomes20a20teena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3545" y="657151"/>
            <a:ext cx="2896369" cy="3672409"/>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6228184" y="4443958"/>
            <a:ext cx="2592288" cy="646331"/>
          </a:xfrm>
          <a:prstGeom prst="rect">
            <a:avLst/>
          </a:prstGeom>
          <a:noFill/>
        </p:spPr>
        <p:txBody>
          <a:bodyPr wrap="square" rtlCol="0">
            <a:spAutoFit/>
          </a:bodyPr>
          <a:lstStyle/>
          <a:p>
            <a:r>
              <a:rPr lang="en-US" sz="1200" b="1" dirty="0">
                <a:latin typeface="Times New Roman" pitchFamily="18" charset="0"/>
                <a:cs typeface="Times New Roman" pitchFamily="18" charset="0"/>
              </a:rPr>
              <a:t>Being a teenager is one of the most difficult life periods for both parent and a teenager.</a:t>
            </a:r>
            <a:endParaRPr lang="cs-CZ" sz="1200" b="1" dirty="0" smtClean="0">
              <a:solidFill>
                <a:schemeClr val="accent3">
                  <a:lumMod val="50000"/>
                </a:schemeClr>
              </a:solidFill>
              <a:latin typeface="Times New Roman" pitchFamily="18" charset="0"/>
              <a:cs typeface="Times New Roman" pitchFamily="18" charset="0"/>
            </a:endParaRPr>
          </a:p>
        </p:txBody>
      </p:sp>
      <p:pic>
        <p:nvPicPr>
          <p:cNvPr id="2054" name="Picture 6" descr="http://old.games.tiscali.cz/reviews/thesims2/art14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69" y="3009417"/>
            <a:ext cx="5263356" cy="165056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54709" y="4751238"/>
            <a:ext cx="2573140" cy="369332"/>
          </a:xfrm>
          <a:prstGeom prst="rect">
            <a:avLst/>
          </a:prstGeom>
          <a:noFill/>
        </p:spPr>
        <p:txBody>
          <a:bodyPr wrap="none" rtlCol="0">
            <a:spAutoFit/>
          </a:bodyPr>
          <a:lstStyle/>
          <a:p>
            <a:r>
              <a:rPr lang="cs-CZ" b="1" dirty="0" err="1">
                <a:latin typeface="Times New Roman" pitchFamily="18" charset="0"/>
                <a:cs typeface="Times New Roman" pitchFamily="18" charset="0"/>
              </a:rPr>
              <a:t>P</a:t>
            </a:r>
            <a:r>
              <a:rPr lang="cs-CZ" b="1" dirty="0" err="1" smtClean="0">
                <a:latin typeface="Times New Roman" pitchFamily="18" charset="0"/>
                <a:cs typeface="Times New Roman" pitchFamily="18" charset="0"/>
              </a:rPr>
              <a:t>eriods</a:t>
            </a:r>
            <a:r>
              <a:rPr lang="cs-CZ" b="1" dirty="0" smtClean="0">
                <a:latin typeface="Times New Roman" pitchFamily="18" charset="0"/>
                <a:cs typeface="Times New Roman" pitchFamily="18" charset="0"/>
              </a:rPr>
              <a:t>  </a:t>
            </a:r>
            <a:r>
              <a:rPr lang="cs-CZ" b="1" dirty="0" err="1" smtClean="0">
                <a:latin typeface="Times New Roman" pitchFamily="18" charset="0"/>
                <a:cs typeface="Times New Roman" pitchFamily="18" charset="0"/>
              </a:rPr>
              <a:t>of</a:t>
            </a:r>
            <a:r>
              <a:rPr lang="cs-CZ" b="1" dirty="0" smtClean="0">
                <a:latin typeface="Times New Roman" pitchFamily="18" charset="0"/>
                <a:cs typeface="Times New Roman" pitchFamily="18" charset="0"/>
              </a:rPr>
              <a:t> </a:t>
            </a:r>
            <a:r>
              <a:rPr lang="cs-CZ" b="1" dirty="0" err="1" smtClean="0">
                <a:latin typeface="Times New Roman" pitchFamily="18" charset="0"/>
                <a:cs typeface="Times New Roman" pitchFamily="18" charset="0"/>
              </a:rPr>
              <a:t>women´s</a:t>
            </a:r>
            <a:r>
              <a:rPr lang="cs-CZ" b="1" dirty="0" smtClean="0">
                <a:latin typeface="Times New Roman" pitchFamily="18" charset="0"/>
                <a:cs typeface="Times New Roman" pitchFamily="18" charset="0"/>
              </a:rPr>
              <a:t> </a:t>
            </a:r>
            <a:r>
              <a:rPr lang="cs-CZ" b="1" dirty="0" err="1" smtClean="0">
                <a:latin typeface="Times New Roman" pitchFamily="18" charset="0"/>
                <a:cs typeface="Times New Roman" pitchFamily="18" charset="0"/>
              </a:rPr>
              <a:t>life</a:t>
            </a:r>
            <a:r>
              <a:rPr lang="cs-CZ"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0151" y="498603"/>
            <a:ext cx="2916832" cy="594066"/>
          </a:xfrm>
        </p:spPr>
        <p:txBody>
          <a:bodyPr>
            <a:normAutofit/>
          </a:bodyPr>
          <a:lstStyle/>
          <a:p>
            <a:pPr algn="l"/>
            <a:r>
              <a:rPr lang="cs-CZ" sz="2500" b="1" dirty="0" smtClean="0">
                <a:latin typeface="Times New Roman" pitchFamily="18" charset="0"/>
                <a:cs typeface="Times New Roman" pitchFamily="18" charset="0"/>
              </a:rPr>
              <a:t>11.8 Test znalostí</a:t>
            </a:r>
            <a:endParaRPr lang="cs-CZ" sz="2500" b="1" dirty="0">
              <a:latin typeface="Times New Roman" pitchFamily="18" charset="0"/>
              <a:cs typeface="Times New Roman" pitchFamily="18" charset="0"/>
            </a:endParaRPr>
          </a:p>
        </p:txBody>
      </p:sp>
      <p:sp>
        <p:nvSpPr>
          <p:cNvPr id="13" name="TextovéPole 12"/>
          <p:cNvSpPr txBox="1"/>
          <p:nvPr/>
        </p:nvSpPr>
        <p:spPr>
          <a:xfrm>
            <a:off x="7364691" y="1203598"/>
            <a:ext cx="1728192" cy="307777"/>
          </a:xfrm>
          <a:prstGeom prst="rect">
            <a:avLst/>
          </a:prstGeom>
          <a:noFill/>
        </p:spPr>
        <p:txBody>
          <a:bodyPr wrap="square" rtlCol="0">
            <a:spAutoFit/>
          </a:bodyPr>
          <a:lstStyle/>
          <a:p>
            <a:pPr algn="ctr"/>
            <a:r>
              <a:rPr lang="cs-CZ" sz="1400" b="1" dirty="0" smtClean="0">
                <a:solidFill>
                  <a:srgbClr val="813763"/>
                </a:solidFill>
                <a:latin typeface="Times New Roman" pitchFamily="18" charset="0"/>
                <a:cs typeface="Times New Roman" pitchFamily="18" charset="0"/>
              </a:rPr>
              <a:t>Správné odpovědi:</a:t>
            </a:r>
            <a:endParaRPr lang="cs-CZ" sz="1400" b="1" dirty="0">
              <a:solidFill>
                <a:srgbClr val="813763"/>
              </a:solidFill>
              <a:latin typeface="Times New Roman" pitchFamily="18" charset="0"/>
              <a:cs typeface="Times New Roman" pitchFamily="18" charset="0"/>
            </a:endParaRPr>
          </a:p>
        </p:txBody>
      </p:sp>
      <p:graphicFrame>
        <p:nvGraphicFramePr>
          <p:cNvPr id="15" name="Tabulka 14"/>
          <p:cNvGraphicFramePr>
            <a:graphicFrameLocks noGrp="1"/>
          </p:cNvGraphicFramePr>
          <p:nvPr>
            <p:extLst>
              <p:ext uri="{D42A27DB-BD31-4B8C-83A1-F6EECF244321}">
                <p14:modId xmlns:p14="http://schemas.microsoft.com/office/powerpoint/2010/main" val="1960851052"/>
              </p:ext>
            </p:extLst>
          </p:nvPr>
        </p:nvGraphicFramePr>
        <p:xfrm>
          <a:off x="179510" y="1131590"/>
          <a:ext cx="7185180" cy="3604922"/>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3592590"/>
                <a:gridCol w="3592590"/>
              </a:tblGrid>
              <a:tr h="1776122">
                <a:tc>
                  <a:txBody>
                    <a:bodyPr/>
                    <a:lstStyle/>
                    <a:p>
                      <a:pPr marL="0" indent="0" algn="l">
                        <a:buNone/>
                      </a:pPr>
                      <a:r>
                        <a:rPr lang="cs-CZ" sz="1600" b="1" dirty="0" smtClean="0">
                          <a:solidFill>
                            <a:schemeClr val="tx1"/>
                          </a:solidFill>
                          <a:latin typeface="Times New Roman" pitchFamily="18" charset="0"/>
                          <a:cs typeface="Times New Roman" pitchFamily="18" charset="0"/>
                        </a:rPr>
                        <a:t>1. Jak</a:t>
                      </a:r>
                      <a:r>
                        <a:rPr lang="cs-CZ" sz="1600" b="1" baseline="0" dirty="0" smtClean="0">
                          <a:solidFill>
                            <a:schemeClr val="tx1"/>
                          </a:solidFill>
                          <a:latin typeface="Times New Roman" pitchFamily="18" charset="0"/>
                          <a:cs typeface="Times New Roman" pitchFamily="18" charset="0"/>
                        </a:rPr>
                        <a:t> se nazývá první životní etapa?</a:t>
                      </a:r>
                    </a:p>
                    <a:p>
                      <a:pPr marL="0" indent="0" algn="l">
                        <a:buNone/>
                      </a:pPr>
                      <a:endParaRPr lang="cs-CZ" sz="1600" b="1" baseline="0" dirty="0" smtClean="0">
                        <a:solidFill>
                          <a:schemeClr val="tx1"/>
                        </a:solidFill>
                        <a:latin typeface="Times New Roman" pitchFamily="18" charset="0"/>
                        <a:cs typeface="Times New Roman" pitchFamily="18" charset="0"/>
                      </a:endParaRPr>
                    </a:p>
                    <a:p>
                      <a:pPr marL="0" indent="0" algn="l">
                        <a:buNone/>
                      </a:pPr>
                      <a:r>
                        <a:rPr lang="cs-CZ" sz="1600" b="1" baseline="0" dirty="0" smtClean="0">
                          <a:solidFill>
                            <a:schemeClr val="tx1"/>
                          </a:solidFill>
                          <a:latin typeface="Times New Roman" pitchFamily="18" charset="0"/>
                          <a:cs typeface="Times New Roman" pitchFamily="18" charset="0"/>
                        </a:rPr>
                        <a:t>a/ novorozenec</a:t>
                      </a:r>
                    </a:p>
                    <a:p>
                      <a:pPr marL="0" indent="0" algn="l">
                        <a:buNone/>
                      </a:pPr>
                      <a:r>
                        <a:rPr lang="cs-CZ" sz="1600" b="1" baseline="0" dirty="0" smtClean="0">
                          <a:solidFill>
                            <a:schemeClr val="tx1"/>
                          </a:solidFill>
                          <a:latin typeface="Times New Roman" pitchFamily="18" charset="0"/>
                          <a:cs typeface="Times New Roman" pitchFamily="18" charset="0"/>
                        </a:rPr>
                        <a:t>b/ žák</a:t>
                      </a:r>
                    </a:p>
                    <a:p>
                      <a:pPr marL="0" indent="0" algn="l">
                        <a:buNone/>
                      </a:pPr>
                      <a:r>
                        <a:rPr lang="cs-CZ" sz="1600" b="1" baseline="0" dirty="0" smtClean="0">
                          <a:solidFill>
                            <a:schemeClr val="tx1"/>
                          </a:solidFill>
                          <a:latin typeface="Times New Roman" pitchFamily="18" charset="0"/>
                          <a:cs typeface="Times New Roman" pitchFamily="18" charset="0"/>
                        </a:rPr>
                        <a:t>c/ miminko</a:t>
                      </a:r>
                    </a:p>
                    <a:p>
                      <a:pPr marL="0" indent="0" algn="l">
                        <a:buNone/>
                      </a:pPr>
                      <a:r>
                        <a:rPr lang="cs-CZ" sz="1600" b="1" baseline="0" dirty="0" smtClean="0">
                          <a:solidFill>
                            <a:schemeClr val="tx1"/>
                          </a:solidFill>
                          <a:latin typeface="Times New Roman" pitchFamily="18" charset="0"/>
                          <a:cs typeface="Times New Roman" pitchFamily="18" charset="0"/>
                        </a:rPr>
                        <a:t>d/ </a:t>
                      </a:r>
                      <a:r>
                        <a:rPr lang="cs-CZ" sz="1600" b="1" dirty="0" smtClean="0">
                          <a:solidFill>
                            <a:schemeClr val="tx1"/>
                          </a:solidFill>
                          <a:latin typeface="Times New Roman" pitchFamily="18" charset="0"/>
                          <a:cs typeface="Times New Roman" pitchFamily="18" charset="0"/>
                        </a:rPr>
                        <a:t>dospívání</a:t>
                      </a:r>
                      <a:endParaRPr lang="cs-CZ" dirty="0">
                        <a:latin typeface="Times New Roman" pitchFamily="18" charset="0"/>
                        <a:cs typeface="Times New Roman" pitchFamily="18" charset="0"/>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smtClean="0">
                          <a:solidFill>
                            <a:schemeClr val="tx1"/>
                          </a:solidFill>
                          <a:latin typeface="Times New Roman" pitchFamily="18" charset="0"/>
                          <a:cs typeface="Times New Roman" pitchFamily="18" charset="0"/>
                        </a:rPr>
                        <a:t>3.</a:t>
                      </a:r>
                      <a:r>
                        <a:rPr lang="cs-CZ" sz="1600" b="1" baseline="0" dirty="0" smtClean="0">
                          <a:solidFill>
                            <a:schemeClr val="tx1"/>
                          </a:solidFill>
                          <a:latin typeface="Times New Roman" pitchFamily="18" charset="0"/>
                          <a:cs typeface="Times New Roman" pitchFamily="18" charset="0"/>
                        </a:rPr>
                        <a:t> Jak se nazývá </a:t>
                      </a:r>
                      <a:r>
                        <a:rPr kumimoji="0" lang="cs-CZ"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doba, ve které žijeme nyní?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 teď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b/ současnost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 včera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 ráno</a:t>
                      </a:r>
                    </a:p>
                    <a:p>
                      <a:pPr marL="342900" indent="-342900" algn="l">
                        <a:buNone/>
                      </a:pPr>
                      <a:endParaRPr lang="cs-CZ" dirty="0">
                        <a:latin typeface="Times New Roman" pitchFamily="18" charset="0"/>
                        <a:cs typeface="Times New Roman" pitchFamily="18" charset="0"/>
                      </a:endParaRPr>
                    </a:p>
                  </a:txBody>
                  <a:tcPr>
                    <a:solidFill>
                      <a:srgbClr val="FFFF00"/>
                    </a:solidFill>
                  </a:tcPr>
                </a:tc>
              </a:tr>
              <a:tr h="1776122">
                <a:tc>
                  <a:txBody>
                    <a:bodyPr/>
                    <a:lstStyle/>
                    <a:p>
                      <a:pPr marL="342900" indent="-342900" algn="l">
                        <a:buNone/>
                      </a:pPr>
                      <a:r>
                        <a:rPr lang="cs-CZ" sz="1600" b="1" dirty="0" smtClean="0">
                          <a:solidFill>
                            <a:schemeClr val="tx1"/>
                          </a:solidFill>
                          <a:latin typeface="Times New Roman" pitchFamily="18" charset="0"/>
                          <a:cs typeface="Times New Roman" pitchFamily="18" charset="0"/>
                        </a:rPr>
                        <a:t>2.</a:t>
                      </a:r>
                      <a:r>
                        <a:rPr lang="cs-CZ" sz="1600" b="1" baseline="0" dirty="0" smtClean="0">
                          <a:solidFill>
                            <a:schemeClr val="tx1"/>
                          </a:solidFill>
                          <a:latin typeface="Times New Roman" pitchFamily="18" charset="0"/>
                          <a:cs typeface="Times New Roman" pitchFamily="18" charset="0"/>
                        </a:rPr>
                        <a:t> Která životní etapa je nejdelší?</a:t>
                      </a:r>
                    </a:p>
                    <a:p>
                      <a:pPr marL="342900" indent="-342900" algn="l">
                        <a:buNone/>
                      </a:pPr>
                      <a:endParaRPr lang="cs-CZ" sz="1600" b="1" baseline="0" dirty="0" smtClean="0">
                        <a:solidFill>
                          <a:schemeClr val="tx1"/>
                        </a:solidFill>
                        <a:latin typeface="Times New Roman" pitchFamily="18" charset="0"/>
                        <a:cs typeface="Times New Roman" pitchFamily="18" charset="0"/>
                      </a:endParaRPr>
                    </a:p>
                    <a:p>
                      <a:pPr marL="342900" indent="-342900" algn="l">
                        <a:buNone/>
                      </a:pPr>
                      <a:r>
                        <a:rPr lang="cs-CZ" sz="1600" b="1" baseline="0" dirty="0" smtClean="0">
                          <a:solidFill>
                            <a:schemeClr val="tx1"/>
                          </a:solidFill>
                          <a:latin typeface="Times New Roman" pitchFamily="18" charset="0"/>
                          <a:cs typeface="Times New Roman" pitchFamily="18" charset="0"/>
                        </a:rPr>
                        <a:t>a/ batole</a:t>
                      </a:r>
                    </a:p>
                    <a:p>
                      <a:pPr marL="342900" indent="-342900" algn="l">
                        <a:buNone/>
                      </a:pPr>
                      <a:r>
                        <a:rPr lang="cs-CZ" sz="1600" b="1" baseline="0" dirty="0" smtClean="0">
                          <a:solidFill>
                            <a:schemeClr val="tx1"/>
                          </a:solidFill>
                          <a:latin typeface="Times New Roman" pitchFamily="18" charset="0"/>
                          <a:cs typeface="Times New Roman" pitchFamily="18" charset="0"/>
                        </a:rPr>
                        <a:t>b/ školák</a:t>
                      </a:r>
                    </a:p>
                    <a:p>
                      <a:pPr marL="342900" indent="-342900" algn="l">
                        <a:buNone/>
                      </a:pPr>
                      <a:r>
                        <a:rPr lang="cs-CZ" sz="1600" b="1" baseline="0" dirty="0" smtClean="0">
                          <a:solidFill>
                            <a:schemeClr val="tx1"/>
                          </a:solidFill>
                          <a:latin typeface="Times New Roman" pitchFamily="18" charset="0"/>
                          <a:cs typeface="Times New Roman" pitchFamily="18" charset="0"/>
                        </a:rPr>
                        <a:t>c/ dospělost</a:t>
                      </a:r>
                    </a:p>
                    <a:p>
                      <a:pPr marL="342900" indent="-342900" algn="l">
                        <a:buNone/>
                      </a:pPr>
                      <a:r>
                        <a:rPr lang="cs-CZ" sz="1600" b="1" baseline="0" dirty="0" smtClean="0">
                          <a:solidFill>
                            <a:schemeClr val="tx1"/>
                          </a:solidFill>
                          <a:latin typeface="Times New Roman" pitchFamily="18" charset="0"/>
                          <a:cs typeface="Times New Roman" pitchFamily="18" charset="0"/>
                        </a:rPr>
                        <a:t>d/ předškolák</a:t>
                      </a:r>
                      <a:endParaRPr lang="cs-CZ" dirty="0">
                        <a:latin typeface="Times New Roman" pitchFamily="18" charset="0"/>
                        <a:cs typeface="Times New Roman" pitchFamily="18" charset="0"/>
                      </a:endParaRPr>
                    </a:p>
                  </a:txBody>
                  <a:tcPr>
                    <a:solidFill>
                      <a:srgbClr val="FF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smtClean="0">
                          <a:solidFill>
                            <a:schemeClr val="tx1"/>
                          </a:solidFill>
                          <a:latin typeface="Times New Roman" pitchFamily="18" charset="0"/>
                          <a:cs typeface="Times New Roman" pitchFamily="18" charset="0"/>
                        </a:rPr>
                        <a:t>4. Jak se říká době, která nás teprve čeká?</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smtClean="0">
                          <a:solidFill>
                            <a:schemeClr val="tx1"/>
                          </a:solidFill>
                          <a:latin typeface="Times New Roman" pitchFamily="18" charset="0"/>
                          <a:cs typeface="Times New Roman" pitchFamily="18" charset="0"/>
                        </a:rPr>
                        <a:t>a/ budoucnost</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smtClean="0">
                          <a:solidFill>
                            <a:schemeClr val="tx1"/>
                          </a:solidFill>
                          <a:latin typeface="Times New Roman" pitchFamily="18" charset="0"/>
                          <a:cs typeface="Times New Roman" pitchFamily="18" charset="0"/>
                        </a:rPr>
                        <a:t>b/ fantazie</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smtClean="0">
                          <a:solidFill>
                            <a:schemeClr val="tx1"/>
                          </a:solidFill>
                          <a:latin typeface="Times New Roman" pitchFamily="18" charset="0"/>
                          <a:cs typeface="Times New Roman" pitchFamily="18" charset="0"/>
                        </a:rPr>
                        <a:t>c/ dnešní oběd</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smtClean="0">
                          <a:solidFill>
                            <a:schemeClr val="tx1"/>
                          </a:solidFill>
                          <a:latin typeface="Times New Roman" pitchFamily="18" charset="0"/>
                          <a:cs typeface="Times New Roman" pitchFamily="18" charset="0"/>
                        </a:rPr>
                        <a:t>d/ minulost</a:t>
                      </a:r>
                      <a:endParaRPr lang="cs-CZ" sz="1600" dirty="0">
                        <a:solidFill>
                          <a:schemeClr val="tx1"/>
                        </a:solidFill>
                        <a:latin typeface="Times New Roman" pitchFamily="18" charset="0"/>
                        <a:cs typeface="Times New Roman" pitchFamily="18" charset="0"/>
                      </a:endParaRPr>
                    </a:p>
                  </a:txBody>
                  <a:tcPr>
                    <a:solidFill>
                      <a:srgbClr val="FFFF99"/>
                    </a:solidFill>
                  </a:tcPr>
                </a:tc>
              </a:tr>
            </a:tbl>
          </a:graphicData>
        </a:graphic>
      </p:graphicFrame>
      <p:sp>
        <p:nvSpPr>
          <p:cNvPr id="16" name="TextovéPole 15"/>
          <p:cNvSpPr txBox="1"/>
          <p:nvPr/>
        </p:nvSpPr>
        <p:spPr>
          <a:xfrm>
            <a:off x="7976759" y="1511375"/>
            <a:ext cx="504056" cy="1815882"/>
          </a:xfrm>
          <a:prstGeom prst="rect">
            <a:avLst/>
          </a:prstGeom>
          <a:noFill/>
        </p:spPr>
        <p:txBody>
          <a:bodyPr wrap="square" rtlCol="0">
            <a:spAutoFit/>
          </a:bodyPr>
          <a:lstStyle/>
          <a:p>
            <a:pPr marL="228600" indent="-228600">
              <a:buAutoNum type="arabicPeriod"/>
            </a:pP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a</a:t>
            </a: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c</a:t>
            </a: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b</a:t>
            </a: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a</a:t>
            </a:r>
            <a:endParaRPr lang="cs-CZ" sz="1600" dirty="0" smtClean="0">
              <a:latin typeface="Times New Roman" pitchFamily="18" charset="0"/>
              <a:cs typeface="Times New Roman" pitchFamily="18" charset="0"/>
            </a:endParaRPr>
          </a:p>
          <a:p>
            <a:pPr marL="228600" indent="-228600">
              <a:buAutoNum type="arabicPeriod"/>
            </a:pPr>
            <a:endParaRPr lang="cs-CZ" sz="1600" dirty="0" smtClean="0">
              <a:latin typeface="Times New Roman" pitchFamily="18" charset="0"/>
              <a:cs typeface="Times New Roman" pitchFamily="18" charset="0"/>
            </a:endParaRPr>
          </a:p>
          <a:p>
            <a:pPr marL="228600" indent="-228600"/>
            <a:endParaRPr lang="cs-CZ" sz="1600" dirty="0">
              <a:latin typeface="Times New Roman" pitchFamily="18" charset="0"/>
              <a:cs typeface="Times New Roman" pitchFamily="18" charset="0"/>
            </a:endParaRPr>
          </a:p>
        </p:txBody>
      </p:sp>
      <p:sp>
        <p:nvSpPr>
          <p:cNvPr id="17" name="TextovéPole 16"/>
          <p:cNvSpPr txBox="1"/>
          <p:nvPr/>
        </p:nvSpPr>
        <p:spPr>
          <a:xfrm>
            <a:off x="7532712" y="4236318"/>
            <a:ext cx="1440160" cy="307777"/>
          </a:xfrm>
          <a:prstGeom prst="rect">
            <a:avLst/>
          </a:prstGeom>
          <a:noFill/>
        </p:spPr>
        <p:txBody>
          <a:bodyPr wrap="square" rtlCol="0">
            <a:spAutoFit/>
          </a:bodyPr>
          <a:lstStyle/>
          <a:p>
            <a:r>
              <a:rPr lang="cs-CZ" sz="1400" dirty="0" smtClean="0">
                <a:solidFill>
                  <a:srgbClr val="813763"/>
                </a:solidFill>
                <a:latin typeface="Times New Roman" pitchFamily="18" charset="0"/>
                <a:cs typeface="Times New Roman" pitchFamily="18" charset="0"/>
              </a:rPr>
              <a:t>Test  na známku</a:t>
            </a:r>
            <a:endParaRPr lang="cs-CZ" sz="1400" dirty="0">
              <a:solidFill>
                <a:srgbClr val="813763"/>
              </a:solidFill>
              <a:latin typeface="Times New Roman" pitchFamily="18" charset="0"/>
              <a:cs typeface="Times New Roman" pitchFamily="18" charset="0"/>
            </a:endParaRPr>
          </a:p>
        </p:txBody>
      </p:sp>
      <p:sp>
        <p:nvSpPr>
          <p:cNvPr id="14" name="TextovéPole 1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0" fill="hold"/>
                                        <p:tgtEl>
                                          <p:spTgt spid="16"/>
                                        </p:tgtEl>
                                        <p:attrNameLst>
                                          <p:attrName>ppt_x</p:attrName>
                                        </p:attrNameLst>
                                      </p:cBhvr>
                                      <p:tavLst>
                                        <p:tav tm="0">
                                          <p:val>
                                            <p:strVal val="#ppt_x"/>
                                          </p:val>
                                        </p:tav>
                                        <p:tav tm="100000">
                                          <p:val>
                                            <p:strVal val="#ppt_x"/>
                                          </p:val>
                                        </p:tav>
                                      </p:tavLst>
                                    </p:anim>
                                    <p:anim calcmode="lin" valueType="num">
                                      <p:cBhvr additive="base">
                                        <p:cTn id="27"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11.9 Použité zdroje, citace</a:t>
            </a:r>
            <a:endParaRPr lang="cs-CZ" sz="2500" b="1" dirty="0">
              <a:latin typeface="Times New Roman" pitchFamily="18" charset="0"/>
              <a:cs typeface="Times New Roman" pitchFamily="18" charset="0"/>
            </a:endParaRPr>
          </a:p>
        </p:txBody>
      </p:sp>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4" name="Obdélník 3"/>
          <p:cNvSpPr/>
          <p:nvPr/>
        </p:nvSpPr>
        <p:spPr>
          <a:xfrm>
            <a:off x="179512" y="987574"/>
            <a:ext cx="8640960" cy="31683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28600" indent="-228600">
              <a:buAutoNum type="arabicPeriod"/>
            </a:pPr>
            <a:r>
              <a:rPr lang="cs-CZ" sz="1200" dirty="0" smtClean="0">
                <a:latin typeface="Times New Roman" pitchFamily="18" charset="0"/>
                <a:cs typeface="Times New Roman" pitchFamily="18" charset="0"/>
                <a:hlinkClick r:id="rId2"/>
              </a:rPr>
              <a:t>http</a:t>
            </a:r>
            <a:r>
              <a:rPr lang="cs-CZ" sz="1200" dirty="0">
                <a:latin typeface="Times New Roman" pitchFamily="18" charset="0"/>
                <a:cs typeface="Times New Roman" pitchFamily="18" charset="0"/>
                <a:hlinkClick r:id="rId2"/>
              </a:rPr>
              <a:t>://</a:t>
            </a:r>
            <a:r>
              <a:rPr lang="cs-CZ" sz="1200" dirty="0" smtClean="0">
                <a:latin typeface="Times New Roman" pitchFamily="18" charset="0"/>
                <a:cs typeface="Times New Roman" pitchFamily="18" charset="0"/>
                <a:hlinkClick r:id="rId2"/>
              </a:rPr>
              <a:t>www.zsnastrani.cz/vyuka/vko</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č. 4</a:t>
            </a:r>
          </a:p>
          <a:p>
            <a:pPr marL="228600" indent="-228600">
              <a:buAutoNum type="arabicPeriod"/>
            </a:pPr>
            <a:r>
              <a:rPr lang="cs-CZ" sz="1200" dirty="0" smtClean="0">
                <a:latin typeface="Times New Roman" pitchFamily="18" charset="0"/>
                <a:cs typeface="Times New Roman" pitchFamily="18" charset="0"/>
                <a:hlinkClick r:id="rId3"/>
              </a:rPr>
              <a:t>http</a:t>
            </a:r>
            <a:r>
              <a:rPr lang="cs-CZ" sz="1200" dirty="0">
                <a:latin typeface="Times New Roman" pitchFamily="18" charset="0"/>
                <a:cs typeface="Times New Roman" pitchFamily="18" charset="0"/>
                <a:hlinkClick r:id="rId3"/>
              </a:rPr>
              <a:t>://</a:t>
            </a:r>
            <a:r>
              <a:rPr lang="cs-CZ" sz="1200" dirty="0" smtClean="0">
                <a:latin typeface="Times New Roman" pitchFamily="18" charset="0"/>
                <a:cs typeface="Times New Roman" pitchFamily="18" charset="0"/>
                <a:hlinkClick r:id="rId3"/>
              </a:rPr>
              <a:t>www.demotivation.us/four-periods-of-mens-life-1260127.html</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č. 7</a:t>
            </a:r>
          </a:p>
          <a:p>
            <a:pPr marL="228600" indent="-228600">
              <a:buAutoNum type="arabicPeriod"/>
            </a:pPr>
            <a:r>
              <a:rPr lang="cs-CZ" sz="1200" dirty="0">
                <a:latin typeface="Times New Roman" pitchFamily="18" charset="0"/>
                <a:cs typeface="Times New Roman" pitchFamily="18" charset="0"/>
                <a:hlinkClick r:id="rId4"/>
              </a:rPr>
              <a:t>http://</a:t>
            </a:r>
            <a:r>
              <a:rPr lang="cs-CZ" sz="1200" dirty="0" smtClean="0">
                <a:latin typeface="Times New Roman" pitchFamily="18" charset="0"/>
                <a:cs typeface="Times New Roman" pitchFamily="18" charset="0"/>
                <a:hlinkClick r:id="rId4"/>
              </a:rPr>
              <a:t>deindividuation.blogspot.com/2010/05/there-is-one-other-business-where.html</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slideč</a:t>
            </a:r>
            <a:r>
              <a:rPr lang="cs-CZ" sz="1200" dirty="0" smtClean="0">
                <a:latin typeface="Times New Roman" pitchFamily="18" charset="0"/>
                <a:cs typeface="Times New Roman" pitchFamily="18" charset="0"/>
              </a:rPr>
              <a:t> . 7</a:t>
            </a:r>
          </a:p>
          <a:p>
            <a:pPr marL="228600" indent="-228600">
              <a:buAutoNum type="arabicPeriod"/>
            </a:pPr>
            <a:r>
              <a:rPr lang="cs-CZ" sz="1200" dirty="0">
                <a:latin typeface="Times New Roman" pitchFamily="18" charset="0"/>
                <a:cs typeface="Times New Roman" pitchFamily="18" charset="0"/>
                <a:hlinkClick r:id="rId5"/>
              </a:rPr>
              <a:t>http://</a:t>
            </a:r>
            <a:r>
              <a:rPr lang="cs-CZ" sz="1200" dirty="0" smtClean="0">
                <a:latin typeface="Times New Roman" pitchFamily="18" charset="0"/>
                <a:cs typeface="Times New Roman" pitchFamily="18" charset="0"/>
                <a:hlinkClick r:id="rId5"/>
              </a:rPr>
              <a:t>4apratele.rajce.idnes.cz/Etapy_zivota</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č. 5</a:t>
            </a:r>
          </a:p>
          <a:p>
            <a:pPr marL="228600" indent="-228600">
              <a:buAutoNum type="arabicPeriod"/>
            </a:pPr>
            <a:r>
              <a:rPr lang="cs-CZ" sz="1200" dirty="0">
                <a:latin typeface="Times New Roman" pitchFamily="18" charset="0"/>
                <a:cs typeface="Times New Roman" pitchFamily="18" charset="0"/>
                <a:hlinkClick r:id="rId6"/>
              </a:rPr>
              <a:t>http://</a:t>
            </a:r>
            <a:r>
              <a:rPr lang="cs-CZ" sz="1200" dirty="0" smtClean="0">
                <a:latin typeface="Times New Roman" pitchFamily="18" charset="0"/>
                <a:cs typeface="Times New Roman" pitchFamily="18" charset="0"/>
                <a:hlinkClick r:id="rId6"/>
              </a:rPr>
              <a:t>games.tiscali.cz/recenze/the-sims-2-cz-51153</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č. 7</a:t>
            </a:r>
          </a:p>
          <a:p>
            <a:pPr marL="228600" indent="-228600">
              <a:buAutoNum type="arabicPeriod"/>
            </a:pPr>
            <a:r>
              <a:rPr lang="cs-CZ" sz="1200" dirty="0">
                <a:latin typeface="Times New Roman" pitchFamily="18" charset="0"/>
                <a:cs typeface="Times New Roman" pitchFamily="18" charset="0"/>
                <a:hlinkClick r:id="rId7"/>
              </a:rPr>
              <a:t>http://</a:t>
            </a:r>
            <a:r>
              <a:rPr lang="cs-CZ" sz="1200" dirty="0" smtClean="0">
                <a:latin typeface="Times New Roman" pitchFamily="18" charset="0"/>
                <a:cs typeface="Times New Roman" pitchFamily="18" charset="0"/>
                <a:hlinkClick r:id="rId7"/>
              </a:rPr>
              <a:t>dum.rvp.cz/materialy/dedovo-vypraveni-etapy-lidskeho-zivota.html</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č. 5, 6</a:t>
            </a:r>
          </a:p>
          <a:p>
            <a:pPr marL="228600" indent="-228600">
              <a:buAutoNum type="arabicPeriod"/>
            </a:pPr>
            <a:r>
              <a:rPr lang="cs-CZ" sz="1200" dirty="0">
                <a:latin typeface="Times New Roman" pitchFamily="18" charset="0"/>
                <a:cs typeface="Times New Roman" pitchFamily="18" charset="0"/>
                <a:hlinkClick r:id="rId8"/>
              </a:rPr>
              <a:t>http://</a:t>
            </a:r>
            <a:r>
              <a:rPr lang="cs-CZ" sz="1200" dirty="0" smtClean="0">
                <a:latin typeface="Times New Roman" pitchFamily="18" charset="0"/>
                <a:cs typeface="Times New Roman" pitchFamily="18" charset="0"/>
                <a:hlinkClick r:id="rId8"/>
              </a:rPr>
              <a:t>be-bop-a-lu-la.tumblr.com/post/17342995527</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č. 1</a:t>
            </a:r>
          </a:p>
          <a:p>
            <a:pPr marL="228600" indent="-228600">
              <a:buAutoNum type="arabicPeriod"/>
            </a:pPr>
            <a:r>
              <a:rPr lang="cs-CZ" sz="1200" dirty="0">
                <a:latin typeface="Times New Roman" pitchFamily="18" charset="0"/>
                <a:cs typeface="Times New Roman" pitchFamily="18" charset="0"/>
                <a:hlinkClick r:id="rId9"/>
              </a:rPr>
              <a:t>http://</a:t>
            </a:r>
            <a:r>
              <a:rPr lang="cs-CZ" sz="1200" dirty="0" smtClean="0">
                <a:latin typeface="Times New Roman" pitchFamily="18" charset="0"/>
                <a:cs typeface="Times New Roman" pitchFamily="18" charset="0"/>
                <a:hlinkClick r:id="rId9"/>
              </a:rPr>
              <a:t>blogpromne.blogspot.com/2011/12/co-je-to-rodina-anketa.html</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č. 1</a:t>
            </a:r>
          </a:p>
          <a:p>
            <a:pPr marL="228600" indent="-228600">
              <a:buAutoNum type="arabicPeriod"/>
            </a:pPr>
            <a:r>
              <a:rPr lang="cs-CZ" sz="1200" dirty="0">
                <a:latin typeface="Times New Roman" pitchFamily="18" charset="0"/>
                <a:cs typeface="Times New Roman" pitchFamily="18" charset="0"/>
                <a:hlinkClick r:id="rId10"/>
              </a:rPr>
              <a:t>http://</a:t>
            </a:r>
            <a:r>
              <a:rPr lang="cs-CZ" sz="1200" dirty="0" smtClean="0">
                <a:latin typeface="Times New Roman" pitchFamily="18" charset="0"/>
                <a:cs typeface="Times New Roman" pitchFamily="18" charset="0"/>
                <a:hlinkClick r:id="rId10"/>
              </a:rPr>
              <a:t>tokiohotel-fanfiction.blog.cz/1108/laska-nebeska-postavy</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č. 1</a:t>
            </a:r>
          </a:p>
          <a:p>
            <a:pPr marL="228600" indent="-228600">
              <a:buAutoNum type="arabicPeriod"/>
            </a:pPr>
            <a:r>
              <a:rPr lang="cs-CZ" sz="1200" dirty="0">
                <a:latin typeface="Times New Roman" pitchFamily="18" charset="0"/>
                <a:cs typeface="Times New Roman" pitchFamily="18" charset="0"/>
                <a:hlinkClick r:id="rId11"/>
              </a:rPr>
              <a:t>http://</a:t>
            </a:r>
            <a:r>
              <a:rPr lang="cs-CZ" sz="1200" dirty="0" smtClean="0">
                <a:latin typeface="Times New Roman" pitchFamily="18" charset="0"/>
                <a:cs typeface="Times New Roman" pitchFamily="18" charset="0"/>
                <a:hlinkClick r:id="rId11"/>
              </a:rPr>
              <a:t>one-day-i-will-became-famous.blog.cz/1108/co-vsechno-se-da-delat-s-vinylovymi-deskami</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č. 4</a:t>
            </a:r>
          </a:p>
          <a:p>
            <a:pPr marL="228600" indent="-228600">
              <a:buAutoNum type="arabicPeriod"/>
            </a:pPr>
            <a:r>
              <a:rPr lang="cs-CZ" sz="1200" dirty="0">
                <a:latin typeface="Times New Roman" pitchFamily="18" charset="0"/>
                <a:cs typeface="Times New Roman" pitchFamily="18" charset="0"/>
                <a:hlinkClick r:id="rId12"/>
              </a:rPr>
              <a:t>http://</a:t>
            </a:r>
            <a:r>
              <a:rPr lang="cs-CZ" sz="1200" dirty="0" smtClean="0">
                <a:latin typeface="Times New Roman" pitchFamily="18" charset="0"/>
                <a:cs typeface="Times New Roman" pitchFamily="18" charset="0"/>
                <a:hlinkClick r:id="rId12"/>
              </a:rPr>
              <a:t>www.sicistroje24.cz/druhy-sicich-stroju-13</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č. 4</a:t>
            </a:r>
          </a:p>
          <a:p>
            <a:pPr marL="228600" indent="-228600">
              <a:buAutoNum type="arabicPeriod"/>
            </a:pPr>
            <a:r>
              <a:rPr lang="cs-CZ" sz="1200" dirty="0">
                <a:latin typeface="Times New Roman" pitchFamily="18" charset="0"/>
                <a:cs typeface="Times New Roman" pitchFamily="18" charset="0"/>
                <a:hlinkClick r:id="rId13"/>
              </a:rPr>
              <a:t>http://</a:t>
            </a:r>
            <a:r>
              <a:rPr lang="cs-CZ" sz="1200" dirty="0" smtClean="0">
                <a:latin typeface="Times New Roman" pitchFamily="18" charset="0"/>
                <a:cs typeface="Times New Roman" pitchFamily="18" charset="0"/>
                <a:hlinkClick r:id="rId13"/>
              </a:rPr>
              <a:t>www.tlapnet.cz/telefon.htmlslide</a:t>
            </a:r>
            <a:r>
              <a:rPr lang="cs-CZ" sz="1200" dirty="0" smtClean="0">
                <a:latin typeface="Times New Roman" pitchFamily="18" charset="0"/>
                <a:cs typeface="Times New Roman" pitchFamily="18" charset="0"/>
              </a:rPr>
              <a:t> č. 4</a:t>
            </a:r>
          </a:p>
          <a:p>
            <a:pPr marL="228600" indent="-228600">
              <a:buAutoNum type="arabicPeriod"/>
            </a:pPr>
            <a:r>
              <a:rPr lang="cs-CZ" sz="1200" dirty="0">
                <a:latin typeface="Times New Roman" pitchFamily="18" charset="0"/>
                <a:cs typeface="Times New Roman" pitchFamily="18" charset="0"/>
                <a:hlinkClick r:id="rId14"/>
              </a:rPr>
              <a:t>http://www.cykloplanet.cz/blog/slapohyby-a-lehokola-trocha-historie</a:t>
            </a:r>
            <a:r>
              <a:rPr lang="cs-CZ" sz="1200" dirty="0" smtClean="0">
                <a:latin typeface="Times New Roman" pitchFamily="18" charset="0"/>
                <a:cs typeface="Times New Roman" pitchFamily="18" charset="0"/>
                <a:hlinkClick r:id="rId14"/>
              </a:rPr>
              <a:t>/</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4</a:t>
            </a:r>
          </a:p>
          <a:p>
            <a:pPr marL="228600" indent="-228600">
              <a:buAutoNum type="arabicPeriod"/>
            </a:pPr>
            <a:r>
              <a:rPr lang="cs-CZ" sz="1200" dirty="0">
                <a:latin typeface="Times New Roman" pitchFamily="18" charset="0"/>
                <a:cs typeface="Times New Roman" pitchFamily="18" charset="0"/>
                <a:hlinkClick r:id="rId15"/>
              </a:rPr>
              <a:t>http://</a:t>
            </a:r>
            <a:r>
              <a:rPr lang="cs-CZ" sz="1200" dirty="0" smtClean="0">
                <a:latin typeface="Times New Roman" pitchFamily="18" charset="0"/>
                <a:cs typeface="Times New Roman" pitchFamily="18" charset="0"/>
                <a:hlinkClick r:id="rId15"/>
              </a:rPr>
              <a:t>www.dekorace-aligator.cz/www-dekorace-aligator-cz/eshop/13-1-KOVOVE-A-LITINOVE-DOPLNKY</a:t>
            </a:r>
            <a:r>
              <a:rPr lang="cs-CZ" sz="1200" dirty="0" smtClean="0">
                <a:latin typeface="Times New Roman" pitchFamily="18" charset="0"/>
                <a:cs typeface="Times New Roman" pitchFamily="18" charset="0"/>
              </a:rPr>
              <a:t> -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č. 4</a:t>
            </a:r>
          </a:p>
          <a:p>
            <a:pPr marL="228600" indent="-228600">
              <a:buAutoNum type="arabicPeriod"/>
            </a:pPr>
            <a:r>
              <a:rPr lang="cs-CZ" sz="1200" dirty="0">
                <a:latin typeface="Times New Roman" pitchFamily="18" charset="0"/>
                <a:cs typeface="Times New Roman" pitchFamily="18" charset="0"/>
              </a:rPr>
              <a:t>Prvouka pro 3. ročník základní školy, Fortuna – str. </a:t>
            </a:r>
            <a:r>
              <a:rPr lang="cs-CZ" sz="1200" dirty="0" smtClean="0">
                <a:latin typeface="Times New Roman" pitchFamily="18" charset="0"/>
                <a:cs typeface="Times New Roman" pitchFamily="18" charset="0"/>
              </a:rPr>
              <a:t>40, 41 </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č. </a:t>
            </a:r>
            <a:r>
              <a:rPr lang="cs-CZ" sz="1200" dirty="0" smtClean="0">
                <a:latin typeface="Times New Roman" pitchFamily="18" charset="0"/>
                <a:cs typeface="Times New Roman" pitchFamily="18" charset="0"/>
              </a:rPr>
              <a:t>2, 3</a:t>
            </a:r>
            <a:endParaRPr lang="cs-CZ" sz="1200" dirty="0">
              <a:latin typeface="Times New Roman" pitchFamily="18" charset="0"/>
              <a:cs typeface="Times New Roman" pitchFamily="18" charset="0"/>
            </a:endParaRPr>
          </a:p>
        </p:txBody>
      </p:sp>
    </p:spTree>
    <p:extLst>
      <p:ext uri="{BB962C8B-B14F-4D97-AF65-F5344CB8AC3E}">
        <p14:creationId xmlns:p14="http://schemas.microsoft.com/office/powerpoint/2010/main" val="1563686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1796</TotalTime>
  <Words>1289</Words>
  <Application>Microsoft Office PowerPoint</Application>
  <PresentationFormat>Předvádění na obrazovce (16:9)</PresentationFormat>
  <Paragraphs>137</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11.1 Lidé a čas – SOUČASNOST, MINULOST, PŘÍTOMNOST,                                                 ETAPY ČLOVĚKA</vt:lpstr>
      <vt:lpstr>11.2 Co už víš? </vt:lpstr>
      <vt:lpstr>11.3 Etapy lidského života</vt:lpstr>
      <vt:lpstr>11.4 Co si řekneme nového?</vt:lpstr>
      <vt:lpstr>11.5 Procvičení a příklady</vt:lpstr>
      <vt:lpstr>11.6 Něco navíc pro šikovné</vt:lpstr>
      <vt:lpstr>11.7 CLIL</vt:lpstr>
      <vt:lpstr>11.8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Jitka Šolcová</cp:lastModifiedBy>
  <cp:revision>195</cp:revision>
  <dcterms:created xsi:type="dcterms:W3CDTF">2010-10-18T18:21:56Z</dcterms:created>
  <dcterms:modified xsi:type="dcterms:W3CDTF">2012-08-14T09:31:34Z</dcterms:modified>
</cp:coreProperties>
</file>