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1" r:id="rId3"/>
    <p:sldId id="272" r:id="rId4"/>
    <p:sldId id="267" r:id="rId5"/>
    <p:sldId id="270" r:id="rId6"/>
    <p:sldId id="274" r:id="rId7"/>
    <p:sldId id="273" r:id="rId8"/>
    <p:sldId id="268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CCFFCC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nd04.jxs.cz/232/354/40c47ca831_70798657_o2.jpg" TargetMode="External"/><Relationship Id="rId13" Type="http://schemas.openxmlformats.org/officeDocument/2006/relationships/hyperlink" Target="http://www.czechatlas.com/images/foto_kat/stredni/s7390_karlstejn.jpg" TargetMode="External"/><Relationship Id="rId3" Type="http://schemas.openxmlformats.org/officeDocument/2006/relationships/hyperlink" Target="http://vestylu.cz/upload/obrazky/japonska-kuchyne-letem-svetem.jpg" TargetMode="External"/><Relationship Id="rId7" Type="http://schemas.openxmlformats.org/officeDocument/2006/relationships/hyperlink" Target="http://zena-in.cz/media/2012/02/08/pribory.jpg" TargetMode="External"/><Relationship Id="rId12" Type="http://schemas.openxmlformats.org/officeDocument/2006/relationships/hyperlink" Target="http://www.i60.cz/obrazky/velke/venuse_201302041259281.jpg" TargetMode="External"/><Relationship Id="rId17" Type="http://schemas.openxmlformats.org/officeDocument/2006/relationships/hyperlink" Target="http://www.dama.cz/kultura/hvezdy/gipsy_banga4.jpg" TargetMode="External"/><Relationship Id="rId2" Type="http://schemas.openxmlformats.org/officeDocument/2006/relationships/hyperlink" Target="http://japonsko.hu.cz/obrazky/yukata.jpg" TargetMode="External"/><Relationship Id="rId16" Type="http://schemas.openxmlformats.org/officeDocument/2006/relationships/hyperlink" Target="http://www.knihydobrovsky.cz/files/vaclav_havel/vaclav-havel-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.lidovky.cz/12/014/lngal/JV40e060_shutterstock_55.jpg" TargetMode="External"/><Relationship Id="rId11" Type="http://schemas.openxmlformats.org/officeDocument/2006/relationships/hyperlink" Target="http://www.ucisaru.cz/images/news/0624_hrad.jpg" TargetMode="External"/><Relationship Id="rId5" Type="http://schemas.openxmlformats.org/officeDocument/2006/relationships/hyperlink" Target="http://1.bp.blogspot.com/-ZeXK6xkv-2U/TcEJLs-ZtrI/AAAAAAAAAFM/nKGRHV06k44/s1600/kostel_sv_vaclava.jpg" TargetMode="External"/><Relationship Id="rId15" Type="http://schemas.openxmlformats.org/officeDocument/2006/relationships/hyperlink" Target="http://media.novinky.cz/440/154406-top_foto1-vl0qw.jpg?1260531001" TargetMode="External"/><Relationship Id="rId10" Type="http://schemas.openxmlformats.org/officeDocument/2006/relationships/hyperlink" Target="http://www.people.cz/mag/articles_photo/13555.jpg" TargetMode="External"/><Relationship Id="rId4" Type="http://schemas.openxmlformats.org/officeDocument/2006/relationships/hyperlink" Target="http://img.ceskykulinar.cz/recepty/126514970416.jpg" TargetMode="External"/><Relationship Id="rId9" Type="http://schemas.openxmlformats.org/officeDocument/2006/relationships/hyperlink" Target="http://img2.hyperinzerce.cz/x-cz/inz/6903/6903275-spolecenske-saty-stribrne--silver-mermaid-26quot-3B-1.jpg" TargetMode="External"/><Relationship Id="rId14" Type="http://schemas.openxmlformats.org/officeDocument/2006/relationships/hyperlink" Target="http://www.supermusic.sk/obrazky/194842_langerova_hlavicka3_sip-3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302507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106.1 Člověk a kultura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15966"/>
            <a:ext cx="3029719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8" descr="C:\Users\horova\AppData\Local\Microsoft\Windows\Temporary Internet Files\Content.IE5\UCNG1NTW\MP90034147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7774"/>
            <a:ext cx="1116000" cy="1564488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horova\AppData\Local\Microsoft\Windows\Temporary Internet Files\Content.IE5\MWUA3URX\MP90034153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71550"/>
            <a:ext cx="1620000" cy="1155600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orova\AppData\Local\Microsoft\Windows\Temporary Internet Files\Content.IE5\WGE9RIO3\MP90040065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7774"/>
            <a:ext cx="1224000" cy="9792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horova\AppData\Local\Microsoft\Windows\Temporary Internet Files\Content.IE5\WGE9RIO3\MP90040488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35846"/>
            <a:ext cx="1310389" cy="936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horova\AppData\Local\Microsoft\Windows\Temporary Internet Files\Content.IE5\VN1WV965\MP900409428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31590"/>
            <a:ext cx="1296000" cy="1296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orova\AppData\Local\Microsoft\Windows\Temporary Internet Files\Content.IE5\MWUA3URX\MP90044243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1590"/>
            <a:ext cx="1548000" cy="2322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611560" y="3755816"/>
            <a:ext cx="106651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TANEC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808189" y="2139702"/>
            <a:ext cx="111280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HUDBA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092280" y="2283718"/>
            <a:ext cx="136505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DIVADLO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995936" y="3971840"/>
            <a:ext cx="245041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FILM A TELEVIZE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2123728" y="2643758"/>
            <a:ext cx="25592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VÝTVARNÉ UMĚNÍ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7956376" y="3939902"/>
            <a:ext cx="103162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</a:p>
        </p:txBody>
      </p:sp>
      <p:pic>
        <p:nvPicPr>
          <p:cNvPr id="2051" name="Picture 3" descr="C:\Users\horova\AppData\Local\Microsoft\Windows\Temporary Internet Files\Content.IE5\UCNG1NTW\MP900422576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1550"/>
            <a:ext cx="1872000" cy="1404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106.10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016030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Kultura,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kulturní instituce, památka, divadlo, tanec, umění…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kulturu.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239360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106.2 Co už víš?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787774"/>
            <a:ext cx="2211601" cy="1476000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571750"/>
            <a:ext cx="1289352" cy="1728000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59582"/>
            <a:ext cx="1692000" cy="1283805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987574"/>
            <a:ext cx="2016000" cy="1387781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059582"/>
            <a:ext cx="2088000" cy="1631250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9987" y="699542"/>
            <a:ext cx="918004" cy="2049438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3147814"/>
            <a:ext cx="1872000" cy="1230421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2931790"/>
            <a:ext cx="1558426" cy="2049438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179512" y="4443958"/>
            <a:ext cx="3891056" cy="511285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POROVNEJ ČESKOU A JAPONSKOU KULTURU. </a:t>
            </a:r>
          </a:p>
          <a:p>
            <a:pPr algn="ctr">
              <a:spcAft>
                <a:spcPts val="300"/>
              </a:spcAft>
            </a:pPr>
            <a:r>
              <a:rPr lang="cs-CZ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POPIŠ ROZDÍLY.</a:t>
            </a:r>
          </a:p>
        </p:txBody>
      </p:sp>
    </p:spTree>
    <p:extLst>
      <p:ext uri="{BB962C8B-B14F-4D97-AF65-F5344CB8AC3E}">
        <p14:creationId xmlns:p14="http://schemas.microsoft.com/office/powerpoint/2010/main" val="1564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636905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106.3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79512" y="1131590"/>
            <a:ext cx="4752528" cy="215443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KULTURA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=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termín zahrnující materiální i duchovní hodnoty, které </a:t>
            </a:r>
          </a:p>
          <a:p>
            <a:pPr>
              <a:spcAft>
                <a:spcPts val="300"/>
              </a:spcAft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lidé  vytvářeli v historii, ale také ty, které vytváří v současnosti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kultura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zahrnuje jazyk, zvyky, tradice, způsob života, normy chování ve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společnosti,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náboženství, práci, vědu, umění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Materiální kultura: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stavby, umělecké obrazy, sochy, řemeslné výtvory…</a:t>
            </a:r>
          </a:p>
          <a:p>
            <a:pPr>
              <a:spcAft>
                <a:spcPts val="300"/>
              </a:spcAft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Duchovní kultura: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zvyky, tradice, spolky, organizace…</a:t>
            </a:r>
          </a:p>
          <a:p>
            <a:pPr algn="ctr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Každý národ buduje svou kulturu a své společenské normy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cs-CZ" sz="12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Kultury jednotlivých národů jsou velmi rozmanité – mohou se navzájem ovlivňovat a obohacovat.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3388806"/>
            <a:ext cx="4392488" cy="163121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KULTURA  A UMĚNÍ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= umění bývá považováno za největší projev kultury</a:t>
            </a:r>
          </a:p>
          <a:p>
            <a:pPr algn="ctr">
              <a:spcAft>
                <a:spcPts val="300"/>
              </a:spcAft>
            </a:pP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 umění můžeme označit vše, co v nás vyvolává určitý citový zážitek.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ýtvarné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umění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ilm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televize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iteratura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divadlo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udba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ohybové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umění (sporty, tanec…)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716016" y="3939902"/>
            <a:ext cx="4248472" cy="1054135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MASOVÁ KULTURA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= zvláštní druh kultury, která oslovuje velké množství lidí („masy“)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toto umění se šíří pomocí masových sdělovacích prostředků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(tisk, rozhlas, televize, internet)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mívá úspěch díky velké reklamní kampani</a:t>
            </a:r>
          </a:p>
        </p:txBody>
      </p:sp>
      <p:pic>
        <p:nvPicPr>
          <p:cNvPr id="1027" name="Picture 3" descr="C:\Users\horova\AppData\Local\Microsoft\Windows\Temporary Internet Files\Content.IE5\VN1WV965\MP9004094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95734"/>
            <a:ext cx="1296000" cy="1296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rova\AppData\Local\Microsoft\Windows\Temporary Internet Files\Content.IE5\WGE9RIO3\MP90040065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71750"/>
            <a:ext cx="1224000" cy="9792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orova\AppData\Local\Microsoft\Windows\Temporary Internet Files\Content.IE5\MWUA3URX\MP90034153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92" y="1024878"/>
            <a:ext cx="1260000" cy="898800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orova\AppData\Local\Microsoft\Windows\Temporary Internet Files\Content.IE5\WGE9RIO3\MP90040488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859782"/>
            <a:ext cx="1310389" cy="936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orova\AppData\Local\Microsoft\Windows\Temporary Internet Files\Content.IE5\UCNG1NTW\MP90034147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9702"/>
            <a:ext cx="1116000" cy="1564488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orova\AppData\Local\Microsoft\Windows\Temporary Internet Files\Content.IE5\WGE9RIO3\MP90040240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96" y="699542"/>
            <a:ext cx="1260000" cy="1889073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4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106.4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740045"/>
            <a:ext cx="2358312" cy="1358977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3257706"/>
            <a:ext cx="2538001" cy="169030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67544" y="1122298"/>
            <a:ext cx="4166846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KULTURNÍ INSTITUCE A PAMÁTKY</a:t>
            </a:r>
            <a:endParaRPr lang="cs-CZ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3504222"/>
            <a:ext cx="4752528" cy="151580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KULTURNÍ PAMÁTKY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jsou dokladem historického vývoje, způsobu života a zvyků  v dané zemi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→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díla a věci, které nám připomínají naší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historii,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jsou označovány </a:t>
            </a:r>
          </a:p>
          <a:p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jako kulturní památky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ýznamné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stavby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ynálezy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nihy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udební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skladby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79512" y="1606753"/>
            <a:ext cx="4752528" cy="168507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KULTURNÍ INSTITUCE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zařízení, která se zabývají ochranou a podporou kultury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→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nabízejí zábavu, ponaučení, vzdělávají a vychovávají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ivadlo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uzeum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ino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alerie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nihovna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Celosvětově známou kulturní institucí je UNESCO.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067694"/>
            <a:ext cx="2156454" cy="1368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7822956" y="2942823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Pražský hrad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004048" y="3435846"/>
            <a:ext cx="1393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Věstonická </a:t>
            </a:r>
            <a:r>
              <a:rPr lang="cs-CZ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venuše</a:t>
            </a:r>
            <a:endParaRPr lang="cs-CZ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335643" y="2139702"/>
            <a:ext cx="1539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orunovační 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klenoty</a:t>
            </a:r>
          </a:p>
        </p:txBody>
      </p:sp>
    </p:spTree>
    <p:extLst>
      <p:ext uri="{BB962C8B-B14F-4D97-AF65-F5344CB8AC3E}">
        <p14:creationId xmlns:p14="http://schemas.microsoft.com/office/powerpoint/2010/main" val="2287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464410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106.5 Co si pamatujete?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7534"/>
            <a:ext cx="1908000" cy="1099484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 useBgFill="1">
        <p:nvSpPr>
          <p:cNvPr id="11" name="TextovéPole 10"/>
          <p:cNvSpPr txBox="1"/>
          <p:nvPr/>
        </p:nvSpPr>
        <p:spPr>
          <a:xfrm>
            <a:off x="7628535" y="3003798"/>
            <a:ext cx="184731" cy="184666"/>
          </a:xfrm>
          <a:prstGeom prst="rect">
            <a:avLst/>
          </a:prstGeom>
        </p:spPr>
        <p:txBody>
          <a:bodyPr wrap="none" tIns="0" rtlCol="0">
            <a:spAutoFit/>
          </a:bodyPr>
          <a:lstStyle/>
          <a:p>
            <a:pPr algn="ctr"/>
            <a:endParaRPr lang="cs-CZ" sz="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514295" y="3776722"/>
            <a:ext cx="4450193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Kterou kulturní instituci jste v poslední době navštívili?</a:t>
            </a:r>
          </a:p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Vyprávějte o této návštěvě.</a:t>
            </a:r>
            <a:endParaRPr lang="cs-CZ" sz="1400" b="1" dirty="0" smtClean="0">
              <a:solidFill>
                <a:srgbClr val="C00000"/>
              </a:solidFill>
            </a:endParaRP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51670"/>
            <a:ext cx="1800000" cy="1198799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51670"/>
            <a:ext cx="1781424" cy="1187616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7534"/>
            <a:ext cx="1800000" cy="1141886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5" name="TextovéPole 24"/>
          <p:cNvSpPr txBox="1"/>
          <p:nvPr/>
        </p:nvSpPr>
        <p:spPr>
          <a:xfrm>
            <a:off x="6876256" y="3158847"/>
            <a:ext cx="2084224" cy="276999"/>
          </a:xfrm>
          <a:prstGeom prst="rect">
            <a:avLst/>
          </a:prstGeom>
          <a:solidFill>
            <a:srgbClr val="CCFFCC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Znáš tyto kulturní památky?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4083918"/>
            <a:ext cx="4024948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Vysvětli rozdíl mezi kulturní památkou a institucí.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827584" y="4587974"/>
            <a:ext cx="4178901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Vyjmenujte co nejvíce českých kulturních památek.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5364088" y="4443958"/>
            <a:ext cx="3520066" cy="523220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Vyjmenujte alespoň čtyři kulturní instituce.</a:t>
            </a:r>
          </a:p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Vysvětlete, k čemu slouží.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51520" y="1491630"/>
            <a:ext cx="244779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UNESCO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491880" y="1923678"/>
            <a:ext cx="1165512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K. PAMÁTKA</a:t>
            </a:r>
            <a:endParaRPr lang="cs-CZ" sz="1200" b="1" dirty="0" smtClean="0">
              <a:solidFill>
                <a:schemeClr val="bg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251520" y="1059582"/>
            <a:ext cx="3244478" cy="276999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KULTURNÍ PAMÁTKA NEBO INSTITUCE?</a:t>
            </a:r>
            <a:endParaRPr lang="cs-CZ" sz="1200" b="1" dirty="0" smtClean="0">
              <a:solidFill>
                <a:srgbClr val="C000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491880" y="2499742"/>
            <a:ext cx="122501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K. INSTITUCE</a:t>
            </a:r>
            <a:endParaRPr lang="cs-CZ" sz="1200" b="1" dirty="0" smtClean="0">
              <a:solidFill>
                <a:schemeClr val="bg1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251520" y="1851670"/>
            <a:ext cx="244779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Národní muzeum v Praze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251520" y="2211710"/>
            <a:ext cx="244779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nihovna v Děčíně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52000" y="2571750"/>
            <a:ext cx="2663816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Lovci mamutů od spisovatele </a:t>
            </a:r>
            <a:r>
              <a:rPr lang="cs-CZ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Štorcha</a:t>
            </a:r>
            <a:endParaRPr lang="cs-CZ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51520" y="3291830"/>
            <a:ext cx="244779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 Karlštejn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251520" y="2931790"/>
            <a:ext cx="280831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pera Libuše od skladatele B. Smetany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252000" y="3651870"/>
            <a:ext cx="244779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Národní divadlo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915816" y="3363838"/>
            <a:ext cx="3776483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Vysvětli rozdíl - duchovní a materiální kultura.</a:t>
            </a:r>
          </a:p>
        </p:txBody>
      </p:sp>
    </p:spTree>
    <p:extLst>
      <p:ext uri="{BB962C8B-B14F-4D97-AF65-F5344CB8AC3E}">
        <p14:creationId xmlns:p14="http://schemas.microsoft.com/office/powerpoint/2010/main" val="4875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3654" y="483518"/>
            <a:ext cx="4143122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106.6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16" y="1491630"/>
            <a:ext cx="2016000" cy="113568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6" name="TextovéPole 15"/>
          <p:cNvSpPr txBox="1"/>
          <p:nvPr/>
        </p:nvSpPr>
        <p:spPr>
          <a:xfrm>
            <a:off x="7356774" y="2067694"/>
            <a:ext cx="67197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udba</a:t>
            </a:r>
          </a:p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(zpěv)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876512" y="1059582"/>
            <a:ext cx="126829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erectví</a:t>
            </a:r>
          </a:p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(film, divadlo)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4011910"/>
            <a:ext cx="237436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Radoslav „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Gipsy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Banga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32" y="1131590"/>
            <a:ext cx="1800000" cy="1800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27" y="2859782"/>
            <a:ext cx="1514165" cy="1440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16" y="3039966"/>
            <a:ext cx="1044812" cy="1476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9" name="TextovéPole 28"/>
          <p:cNvSpPr txBox="1"/>
          <p:nvPr/>
        </p:nvSpPr>
        <p:spPr>
          <a:xfrm>
            <a:off x="345626" y="3075806"/>
            <a:ext cx="18953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Tatiana Vilhelmová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255822" y="2139702"/>
            <a:ext cx="135485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Václav Havel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54368" y="1131590"/>
            <a:ext cx="170219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Aneta Langerová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2987824" y="4659982"/>
            <a:ext cx="3002746" cy="36933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Přiřaď druh umění a jméno.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7236296" y="4083918"/>
            <a:ext cx="88517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udba</a:t>
            </a:r>
          </a:p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(hip hop)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7236296" y="3075806"/>
            <a:ext cx="137569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iterární tvorba</a:t>
            </a:r>
          </a:p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(divadelní hry)</a:t>
            </a:r>
          </a:p>
        </p:txBody>
      </p:sp>
    </p:spTree>
    <p:extLst>
      <p:ext uri="{BB962C8B-B14F-4D97-AF65-F5344CB8AC3E}">
        <p14:creationId xmlns:p14="http://schemas.microsoft.com/office/powerpoint/2010/main" val="5354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1768433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106.7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8" descr="C:\Users\horova\AppData\Local\Microsoft\Windows\Temporary Internet Files\Content.IE5\UCNG1NTW\MP9003414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7774"/>
            <a:ext cx="1116000" cy="1564488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horova\AppData\Local\Microsoft\Windows\Temporary Internet Files\Content.IE5\MWUA3URX\MP9003415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71550"/>
            <a:ext cx="1620000" cy="1155600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orova\AppData\Local\Microsoft\Windows\Temporary Internet Files\Content.IE5\WGE9RIO3\MP90040065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7774"/>
            <a:ext cx="1224000" cy="9792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horova\AppData\Local\Microsoft\Windows\Temporary Internet Files\Content.IE5\WGE9RIO3\MP90040488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35846"/>
            <a:ext cx="1310389" cy="936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horova\AppData\Local\Microsoft\Windows\Temporary Internet Files\Content.IE5\VN1WV965\MP90040942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31590"/>
            <a:ext cx="1296000" cy="1296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orova\AppData\Local\Microsoft\Windows\Temporary Internet Files\Content.IE5\MWUA3URX\MP90044243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1590"/>
            <a:ext cx="1548000" cy="2322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594824" y="3755816"/>
            <a:ext cx="109998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DANCE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844255" y="2139702"/>
            <a:ext cx="104067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MUSIC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063618" y="2283718"/>
            <a:ext cx="142237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THEATRE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707904" y="3939902"/>
            <a:ext cx="282231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FILM AND TELEVISION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2483768" y="2643758"/>
            <a:ext cx="138294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FINE ART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7956376" y="3939902"/>
            <a:ext cx="103162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</a:p>
        </p:txBody>
      </p:sp>
      <p:pic>
        <p:nvPicPr>
          <p:cNvPr id="2051" name="Picture 3" descr="C:\Users\horova\AppData\Local\Microsoft\Windows\Temporary Internet Files\Content.IE5\UCNG1NTW\MP900422576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71550"/>
            <a:ext cx="1872000" cy="1404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106.8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25984"/>
              </p:ext>
            </p:extLst>
          </p:nvPr>
        </p:nvGraphicFramePr>
        <p:xfrm>
          <a:off x="179510" y="1131590"/>
          <a:ext cx="7185180" cy="336029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5841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 nepatří do materiální kultury?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obraz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historická stavba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knihy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národní zvyky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Mezi kulturní instituce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nepatří?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UNESCO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divadlo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muzeum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hrad 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nepatří do duchovní kultury?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obraz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náboženství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kulturní spolek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národní zvyky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Mezi kulturní památky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nepatří?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divadlo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hrad Karlštejn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Věstonická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venuše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korunovační 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klenoty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96259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106.9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131590"/>
            <a:ext cx="8640960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Obrázky z databáze klipart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1,3,7)</a:t>
            </a:r>
          </a:p>
          <a:p>
            <a:pPr marL="342900" indent="-342900"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japonsko.hu.cz/obrazky/yukata.jpg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vestylu.cz/upload/obrazky/japonska-kuchyne-letem-svetem.jpg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img.ceskykulinar.cz/recepty/126514970416.jpg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5"/>
              </a:rPr>
              <a:t>http://1.bp.blogspot.com/-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ZeXK6xkv-2U/TcEJLs-ZtrI/AAAAAAAAAFM/nKGRHV06k44/s1600/kostel_sv_vaclava.jpg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i.lidovky.cz/12/014/lngal/JV40e060_shutterstock_55.jpg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zena-in.cz/media/2012/02/08/pribory.jpg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nd04.jxs.cz/232/354/40c47ca831_70798657_o2.jpg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9"/>
              </a:rPr>
              <a:t>http://img2.hyperinzerce.cz/x-cz/inz/6903/6903275-spolecenske-saty-stribrne--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silver-mermaid-26quot-3B-1.jpg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www.people.cz/mag/articles_photo/13555.jpg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4,5)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www.ucisaru.cz/images/news/0624_hrad.jpg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4,5)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www.i60.cz/obrazky/velke/venuse_201302041259281.jpg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4,5)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www.czechatlas.com/images/foto_kat/stredni/s7390_karlstejn.jpg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www.supermusic.sk/obrazky/194842_langerova_hlavicka3_sip-300.jpg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5"/>
              </a:rPr>
              <a:t>media.novinky.cz/440/154406-top_foto1-vl0qw.jpg?1260531001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6"/>
              </a:rPr>
              <a:t>www.knihydobrovsky.cz/files/vaclav_havel/vaclav-havel-3.jpg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7"/>
              </a:rPr>
              <a:t>www.dama.cz/kultura/hvezdy/gipsy_banga4.jpg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1018</Words>
  <Application>Microsoft Office PowerPoint</Application>
  <PresentationFormat>Předvádění na obrazovce (16:9)</PresentationFormat>
  <Paragraphs>208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106.1 Člověk a kultura</vt:lpstr>
      <vt:lpstr>106.2 Co už víš?</vt:lpstr>
      <vt:lpstr>106.3 Jaké si řekneme nové termíny a názvy?</vt:lpstr>
      <vt:lpstr>106.4 Co si řekneme nového?</vt:lpstr>
      <vt:lpstr>106.5 Co si pamatujete?</vt:lpstr>
      <vt:lpstr>106.6 Něco navíc pro šikovné</vt:lpstr>
      <vt:lpstr>106.7 CLIL</vt:lpstr>
      <vt:lpstr>106.8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330</cp:revision>
  <dcterms:created xsi:type="dcterms:W3CDTF">2010-10-18T18:21:56Z</dcterms:created>
  <dcterms:modified xsi:type="dcterms:W3CDTF">2013-05-12T17:04:15Z</dcterms:modified>
</cp:coreProperties>
</file>