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2" r:id="rId2"/>
    <p:sldId id="269" r:id="rId3"/>
    <p:sldId id="259" r:id="rId4"/>
    <p:sldId id="267" r:id="rId5"/>
    <p:sldId id="274" r:id="rId6"/>
    <p:sldId id="261" r:id="rId7"/>
    <p:sldId id="273" r:id="rId8"/>
    <p:sldId id="268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B050"/>
    <a:srgbClr val="CCFFCC"/>
    <a:srgbClr val="FFFF99"/>
    <a:srgbClr val="FFFF0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0" y="-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17.6.2013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17.6.2013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dirty="0" smtClean="0"/>
              <a:t>Elektronická učebnice - Základní škola Děčín VI, Na Stráni 879/2, příspěvková organizace</a:t>
            </a:r>
            <a:endParaRPr 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dirty="0" smtClean="0"/>
              <a:t>Elektronická učebnice - Základní škola Děčín VI, Na Stráni 879/2, příspěvková organizace</a:t>
            </a:r>
            <a:endParaRPr lang="cs-C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dirty="0" smtClean="0"/>
              <a:t>Elektronická učebnice - Základní škola Děčín VI, Na Stráni 879/2, příspěvková organizace</a:t>
            </a:r>
            <a:endParaRPr lang="cs-CZ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dirty="0" smtClean="0"/>
              <a:t>Elektronická učebnice - Základní škola Děčín VI, Na Stráni 879/2, příspěvková organizace</a:t>
            </a:r>
            <a:endParaRPr lang="cs-CZ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dirty="0" smtClean="0"/>
              <a:t>Elektronická učebnice - Základní škola Děčín VI, Na Stráni 879/2, příspěvková organizace</a:t>
            </a:r>
            <a:endParaRPr lang="cs-CZ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dirty="0" smtClean="0"/>
              <a:t>Elektronická učebnice - Základní škola Děčín VI, Na Stráni 879/2, příspěvková organizace</a:t>
            </a:r>
            <a:endParaRPr lang="cs-CZ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17.6.2013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17.6.2013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17.6.2013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17.6.2013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17.6.2013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17.6.2013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17.6.2013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17.6.2013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17.6.2013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17.6.2013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17.6.2013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17.6.2013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wmf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7" Type="http://schemas.openxmlformats.org/officeDocument/2006/relationships/image" Target="../media/image1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jpeg"/><Relationship Id="rId5" Type="http://schemas.openxmlformats.org/officeDocument/2006/relationships/image" Target="../media/image13.jpg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eg"/><Relationship Id="rId5" Type="http://schemas.openxmlformats.org/officeDocument/2006/relationships/image" Target="../media/image6.jpg"/><Relationship Id="rId4" Type="http://schemas.openxmlformats.org/officeDocument/2006/relationships/image" Target="../media/image1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t3.gstatic.com/images?q=tbn:ANd9GcQtynwl_g-jbs0efMLNDMqPTdcqpxzfSiETIFYrdrPKLkEEgOJDVg" TargetMode="External"/><Relationship Id="rId7" Type="http://schemas.openxmlformats.org/officeDocument/2006/relationships/hyperlink" Target="http://www.ucetnifirmabrno.cz/images/5.1.jpg" TargetMode="External"/><Relationship Id="rId2" Type="http://schemas.openxmlformats.org/officeDocument/2006/relationships/hyperlink" Target="http://www.nicm.cz/files/user-142/Urad_prace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hybrid.cz/obrazky/dalnice.jpeg" TargetMode="External"/><Relationship Id="rId5" Type="http://schemas.openxmlformats.org/officeDocument/2006/relationships/hyperlink" Target="http://media.novinky.cz/701/317012-top_foto1-f7yhe.jpg?1357300020" TargetMode="External"/><Relationship Id="rId4" Type="http://schemas.openxmlformats.org/officeDocument/2006/relationships/hyperlink" Target="http://www.epravo.cz/imagePreview.php?filename=_dataPublic/attachments/a7653deb6603880b0e480a77d7a5041f/shutterstock_55551469.jpg&amp;maxwidth=200&amp;maxheight=20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3401893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105.1 Člověk a majetek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Alena Horová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15966"/>
            <a:ext cx="3029719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44376" y="2787774"/>
            <a:ext cx="2412000" cy="1612226"/>
          </a:xfrm>
          <a:prstGeom prst="rect">
            <a:avLst/>
          </a:prstGeom>
          <a:noFill/>
          <a:ln w="317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horova\AppData\Local\Microsoft\Windows\Temporary Internet Files\Content.IE5\UCNG1NTW\MC900078725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2448" y="699544"/>
            <a:ext cx="2772000" cy="1962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7584" y="1131590"/>
            <a:ext cx="1764000" cy="1433250"/>
          </a:xfrm>
          <a:prstGeom prst="rect">
            <a:avLst/>
          </a:prstGeom>
          <a:noFill/>
          <a:ln w="317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5536" y="2787774"/>
            <a:ext cx="2376000" cy="1584000"/>
          </a:xfrm>
          <a:prstGeom prst="rect">
            <a:avLst/>
          </a:prstGeom>
          <a:noFill/>
          <a:ln w="317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88088" y="1033718"/>
            <a:ext cx="2376000" cy="3338232"/>
          </a:xfrm>
          <a:prstGeom prst="rect">
            <a:avLst/>
          </a:prstGeom>
          <a:noFill/>
          <a:ln w="317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259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2250873" cy="477054"/>
          </a:xfrm>
          <a:prstGeom prst="rect">
            <a:avLst/>
          </a:prstGeom>
        </p:spPr>
        <p:txBody>
          <a:bodyPr wrap="non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105.10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778914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Alena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Horová</a:t>
                      </a:r>
                      <a:endParaRPr lang="cs-CZ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4. 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5.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Peníze,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zaměstnání, majetek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 problematiku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peněz a majetku.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54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2393604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105.2 Co už víš?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395536" y="1131734"/>
            <a:ext cx="4752528" cy="1808187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3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PENÍZE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aždý stát má své peníze (měnu)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ěnou v České republice je česká koruna, v některých státech Evropské unie je užívána měna euro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louží jako prostředek ke směně věcí (zboží)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aždý předmět a lidská práce má svou určitou hodnotu (cenu)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→ lidé vyrábí předměty, které prodávají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→ jiní pro druhé vykonávají určitou službu, za kterou peníze dostanou       	(např. kadeřník, lékař, učitel, kosmetička…)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2051720" y="3291830"/>
            <a:ext cx="6768752" cy="1592744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1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VZNIK PENĚZ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dávných dobách lidé zboží mezi sebou vyměňovali 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→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výměnný obchod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nebyl pro každého výhodný 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(hrnčíř měnil za jídlo, po čase měli všichni v okolí dostatek keramiky a měnit již nechtěli) → lidé hledali prostředek směny, o který by měli zájem všichni 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→ nejvíce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 platilo vzácnými věcmi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(zlato, sůl, plátno…) 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→ vznikají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první kovové mince a v 17. století první bankovky </a:t>
            </a: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dnes jsou peníze postupně nahrazovány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platebními kartami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(platba převodem částky z účtu na účet)</a:t>
            </a:r>
          </a:p>
        </p:txBody>
      </p:sp>
      <p:pic>
        <p:nvPicPr>
          <p:cNvPr id="16" name="Picture 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68144" y="915566"/>
            <a:ext cx="2700000" cy="1804730"/>
          </a:xfrm>
          <a:prstGeom prst="rect">
            <a:avLst/>
          </a:prstGeom>
          <a:noFill/>
          <a:ln w="317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C:\Users\horova\AppData\Local\Microsoft\Windows\Temporary Internet Files\Content.IE5\UCNG1NTW\MC90007872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507854"/>
            <a:ext cx="1764000" cy="1248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004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7164288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105.3 Jaké si řekneme nové termíny a názvy?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179512" y="1059582"/>
            <a:ext cx="4392488" cy="2054409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ŽIVOTNÍ NÁKLADY</a:t>
            </a:r>
          </a:p>
          <a:p>
            <a:pPr>
              <a:spcAft>
                <a:spcPts val="300"/>
              </a:spcAft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množství peněz, které potřebujeme pro běžný život</a:t>
            </a: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každý člověk má určité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životní potřeby </a:t>
            </a: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životní potřeby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strava, bydlení, ošacení</a:t>
            </a: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→ máme ale i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potřeby, které nám zkvalitňují a zkrášlují život: </a:t>
            </a:r>
          </a:p>
          <a:p>
            <a:pPr>
              <a:spcAft>
                <a:spcPts val="300"/>
              </a:spcAft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→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knížky, hračky, návštěva kina, kadeřník, návštěva fotografa…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Abychom mohli své základní životní potřeby uspokojovat, potřebujeme k tomu peníze. </a:t>
            </a:r>
          </a:p>
          <a:p>
            <a:pPr algn="ctr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Abychom získali peníze, musíme vykonávat určitou práci, </a:t>
            </a:r>
          </a:p>
          <a:p>
            <a:pPr algn="ctr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za kterou dostaneme plat (mzdu).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355976" y="2673226"/>
            <a:ext cx="4680520" cy="2346796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ZAMĚSTNÁNÍ A NEZAMĚSTNANOST</a:t>
            </a: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aměstnání je práce, kterou člověk vykonává za peníze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penězům, které člověk dostává za práci, říkáme plat (mzda, výplata)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ůže se stát, že někteří lidé musí své zaměstnání opustit</a:t>
            </a: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→ zaměstnavatel (ten, kdo nám dává práci) ruší svou firmu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→ zaměstnavatel není se zaměstnancem spokojen</a:t>
            </a: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→ zaměstnanec má k odchodu ze zaměstnání vážné osobní důvody</a:t>
            </a:r>
          </a:p>
          <a:p>
            <a:pPr algn="ctr"/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Zaměstnanec dostane tzv. výpověď z pracovního poměru </a:t>
            </a:r>
          </a:p>
          <a:p>
            <a:pPr algn="ctr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stává se z něj </a:t>
            </a: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nezaměstnaný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(člověk bez práce).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→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takový člověk se přihlásí na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úřad práce </a:t>
            </a: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→ zde pobírá finanční podporu v nezaměstnanosti </a:t>
            </a: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a pomáhají mu najít novou práci</a:t>
            </a:r>
          </a:p>
        </p:txBody>
      </p:sp>
      <p:pic>
        <p:nvPicPr>
          <p:cNvPr id="1026" name="Picture 2" descr="C:\Users\horova\AppData\Local\Microsoft\Windows\Temporary Internet Files\Content.IE5\WGE9RIO3\MP900422851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651870"/>
            <a:ext cx="2052813" cy="136800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horova\AppData\Local\Microsoft\Windows\Temporary Internet Files\Content.IE5\MWUA3URX\MP900422110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682677"/>
            <a:ext cx="1260000" cy="1889073"/>
          </a:xfrm>
          <a:prstGeom prst="rect">
            <a:avLst/>
          </a:prstGeom>
          <a:noFill/>
          <a:ln w="28575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horova\AppData\Local\Microsoft\Windows\Temporary Internet Files\Content.IE5\WGE9RIO3\MP900422580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843558"/>
            <a:ext cx="1152000" cy="1732240"/>
          </a:xfrm>
          <a:prstGeom prst="rect">
            <a:avLst/>
          </a:prstGeom>
          <a:noFill/>
          <a:ln w="2540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horova\AppData\Local\Microsoft\Windows\Temporary Internet Files\Content.IE5\WGE9RIO3\MP900399694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059582"/>
            <a:ext cx="1008000" cy="1511276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3291830"/>
            <a:ext cx="1764000" cy="104644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105.4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251520" y="987574"/>
            <a:ext cx="4824536" cy="30162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MAJETEK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(vlastnictví)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věc, kterou někdo vlastní a může s ní nakládat podle své úvahy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ajetkem mohou být hmatatelné předměty, peníze, ale i např. myšlenky a nápady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yšlenky a nápady jsou naše </a:t>
            </a: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duševní vlastnictví</a:t>
            </a:r>
          </a:p>
          <a:p>
            <a:pPr marL="171450" indent="-171450">
              <a:spcAft>
                <a:spcPts val="300"/>
              </a:spcAft>
              <a:buFont typeface="Wingdings" pitchFamily="2" charset="2"/>
              <a:buChar char="Ø"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ajetek vlastníme → bývá označován také slovem </a:t>
            </a: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vlastnictví</a:t>
            </a:r>
          </a:p>
          <a:p>
            <a:pPr algn="ctr">
              <a:spcAft>
                <a:spcPts val="600"/>
              </a:spcAft>
            </a:pP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Majetek dělíme podle tohoto, kdo je jeho vlastníkem.</a:t>
            </a:r>
          </a:p>
          <a:p>
            <a:r>
              <a:rPr lang="cs-CZ" sz="10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OSOBNÍ VLASTNICTVÍ: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Osobní vlastnictví: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majetek patřící jednomu člověku (jedné osobě)</a:t>
            </a:r>
          </a:p>
          <a:p>
            <a:pPr>
              <a:spcAft>
                <a:spcPts val="300"/>
              </a:spcAft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Společné vlastnictví: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majiteli je více lidí (např. členové rodiny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manželé)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	→ věc má více vlastníků, ale jedná se stále o soukromé 	  	      vlastnictví (předmět není všech)</a:t>
            </a:r>
          </a:p>
          <a:p>
            <a:r>
              <a:rPr lang="cs-CZ" sz="10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VEŘEJNÉ VLASTNICTVÍ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veškerý majetek státu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věci, na jejichž užívání 	                mají při dodržení zákonů  právo všichni občané státu (např. silnice, budovy státních institucí, některé kulturní památky…)</a:t>
            </a:r>
            <a:endParaRPr lang="cs-CZ" sz="10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436096" y="987574"/>
            <a:ext cx="3384376" cy="2016224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Obdélník 4"/>
          <p:cNvSpPr/>
          <p:nvPr/>
        </p:nvSpPr>
        <p:spPr>
          <a:xfrm>
            <a:off x="5580112" y="1419622"/>
            <a:ext cx="1512168" cy="14401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" name="Obdélník 12"/>
          <p:cNvSpPr/>
          <p:nvPr/>
        </p:nvSpPr>
        <p:spPr>
          <a:xfrm>
            <a:off x="7164288" y="1419622"/>
            <a:ext cx="1512168" cy="14401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solidFill>
                  <a:schemeClr val="tx1"/>
                </a:solidFill>
              </a:rPr>
              <a:t>VEŘEJNÉ</a:t>
            </a:r>
            <a:endParaRPr lang="de-DE" sz="1400" b="1" dirty="0">
              <a:solidFill>
                <a:schemeClr val="tx1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6122007" y="915566"/>
            <a:ext cx="1970411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VLASTNICTVÍ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353268"/>
            <a:ext cx="144000" cy="218482"/>
          </a:xfrm>
          <a:prstGeom prst="rect">
            <a:avLst/>
          </a:prstGeom>
        </p:spPr>
      </p:pic>
      <p:pic>
        <p:nvPicPr>
          <p:cNvPr id="28" name="Obrázek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0704" y="2353268"/>
            <a:ext cx="144000" cy="218482"/>
          </a:xfrm>
          <a:prstGeom prst="rect">
            <a:avLst/>
          </a:prstGeom>
        </p:spPr>
      </p:pic>
      <p:pic>
        <p:nvPicPr>
          <p:cNvPr id="29" name="Obrázek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3104" y="2353268"/>
            <a:ext cx="144000" cy="218482"/>
          </a:xfrm>
          <a:prstGeom prst="rect">
            <a:avLst/>
          </a:prstGeom>
        </p:spPr>
      </p:pic>
      <p:pic>
        <p:nvPicPr>
          <p:cNvPr id="30" name="Obrázek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5504" y="2353268"/>
            <a:ext cx="144000" cy="218482"/>
          </a:xfrm>
          <a:prstGeom prst="rect">
            <a:avLst/>
          </a:prstGeom>
        </p:spPr>
      </p:pic>
      <p:pic>
        <p:nvPicPr>
          <p:cNvPr id="31" name="Obrázek 3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7904" y="2353268"/>
            <a:ext cx="144000" cy="218482"/>
          </a:xfrm>
          <a:prstGeom prst="rect">
            <a:avLst/>
          </a:prstGeom>
        </p:spPr>
      </p:pic>
      <p:pic>
        <p:nvPicPr>
          <p:cNvPr id="32" name="Obrázek 3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0304" y="2353268"/>
            <a:ext cx="144000" cy="218482"/>
          </a:xfrm>
          <a:prstGeom prst="rect">
            <a:avLst/>
          </a:prstGeom>
        </p:spPr>
      </p:pic>
      <p:pic>
        <p:nvPicPr>
          <p:cNvPr id="33" name="Obrázek 3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2704" y="2353268"/>
            <a:ext cx="144000" cy="218482"/>
          </a:xfrm>
          <a:prstGeom prst="rect">
            <a:avLst/>
          </a:prstGeom>
        </p:spPr>
      </p:pic>
      <p:pic>
        <p:nvPicPr>
          <p:cNvPr id="34" name="Obrázek 3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104" y="2353268"/>
            <a:ext cx="144000" cy="218482"/>
          </a:xfrm>
          <a:prstGeom prst="rect">
            <a:avLst/>
          </a:prstGeom>
        </p:spPr>
      </p:pic>
      <p:pic>
        <p:nvPicPr>
          <p:cNvPr id="35" name="Obrázek 3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2067694"/>
            <a:ext cx="144000" cy="218482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5724128" y="1995686"/>
            <a:ext cx="122413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solidFill>
                  <a:schemeClr val="tx1"/>
                </a:solidFill>
              </a:rPr>
              <a:t>       OSOBNÍ</a:t>
            </a:r>
            <a:endParaRPr lang="de-DE" sz="1400" b="1" dirty="0">
              <a:solidFill>
                <a:schemeClr val="tx1"/>
              </a:solidFill>
            </a:endParaRPr>
          </a:p>
        </p:txBody>
      </p:sp>
      <p:sp>
        <p:nvSpPr>
          <p:cNvPr id="37" name="Obdélník 36"/>
          <p:cNvSpPr/>
          <p:nvPr/>
        </p:nvSpPr>
        <p:spPr>
          <a:xfrm>
            <a:off x="5724128" y="2427734"/>
            <a:ext cx="122413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solidFill>
                  <a:schemeClr val="tx1"/>
                </a:solidFill>
              </a:rPr>
              <a:t>       </a:t>
            </a:r>
            <a:r>
              <a:rPr lang="cs-CZ" sz="1300" b="1" dirty="0" smtClean="0">
                <a:solidFill>
                  <a:schemeClr val="tx1"/>
                </a:solidFill>
              </a:rPr>
              <a:t>SPOLEČNÉ</a:t>
            </a:r>
            <a:endParaRPr lang="de-DE" sz="1300" b="1" dirty="0">
              <a:solidFill>
                <a:schemeClr val="tx1"/>
              </a:solidFill>
            </a:endParaRPr>
          </a:p>
        </p:txBody>
      </p:sp>
      <p:sp>
        <p:nvSpPr>
          <p:cNvPr id="38" name="Obdélník 37"/>
          <p:cNvSpPr/>
          <p:nvPr/>
        </p:nvSpPr>
        <p:spPr>
          <a:xfrm>
            <a:off x="5724128" y="1563638"/>
            <a:ext cx="1224136" cy="36004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solidFill>
                  <a:schemeClr val="tx1"/>
                </a:solidFill>
              </a:rPr>
              <a:t>SOUKROMÉ</a:t>
            </a:r>
            <a:endParaRPr lang="de-DE" dirty="0"/>
          </a:p>
        </p:txBody>
      </p:sp>
      <p:pic>
        <p:nvPicPr>
          <p:cNvPr id="36" name="Obrázek 3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2067694"/>
            <a:ext cx="144000" cy="218482"/>
          </a:xfrm>
          <a:prstGeom prst="rect">
            <a:avLst/>
          </a:prstGeom>
        </p:spPr>
      </p:pic>
      <p:pic>
        <p:nvPicPr>
          <p:cNvPr id="39" name="Obrázek 3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2499742"/>
            <a:ext cx="144000" cy="218482"/>
          </a:xfrm>
          <a:prstGeom prst="rect">
            <a:avLst/>
          </a:prstGeom>
        </p:spPr>
      </p:pic>
      <p:pic>
        <p:nvPicPr>
          <p:cNvPr id="40" name="Obrázek 3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2499742"/>
            <a:ext cx="144000" cy="218482"/>
          </a:xfrm>
          <a:prstGeom prst="rect">
            <a:avLst/>
          </a:prstGeom>
        </p:spPr>
      </p:pic>
      <p:pic>
        <p:nvPicPr>
          <p:cNvPr id="42" name="Picture 2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08304" y="3147814"/>
            <a:ext cx="1281163" cy="1800000"/>
          </a:xfrm>
          <a:prstGeom prst="rect">
            <a:avLst/>
          </a:prstGeom>
          <a:noFill/>
          <a:ln w="317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92080" y="3147814"/>
            <a:ext cx="1530002" cy="1800000"/>
          </a:xfrm>
          <a:prstGeom prst="rect">
            <a:avLst/>
          </a:prstGeom>
          <a:noFill/>
          <a:ln w="317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4194" y="4084022"/>
            <a:ext cx="1661542" cy="936000"/>
          </a:xfrm>
          <a:prstGeom prst="rect">
            <a:avLst/>
          </a:prstGeom>
          <a:noFill/>
          <a:ln w="317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63976" y="4083918"/>
            <a:ext cx="1296000" cy="972000"/>
          </a:xfrm>
          <a:prstGeom prst="rect">
            <a:avLst/>
          </a:prstGeom>
          <a:noFill/>
          <a:ln w="31750">
            <a:solidFill>
              <a:schemeClr val="accent3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75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3464410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105.5 Co si pamatujete?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 useBgFill="1">
        <p:nvSpPr>
          <p:cNvPr id="11" name="TextovéPole 10"/>
          <p:cNvSpPr txBox="1"/>
          <p:nvPr/>
        </p:nvSpPr>
        <p:spPr>
          <a:xfrm>
            <a:off x="7628535" y="3003798"/>
            <a:ext cx="184731" cy="184666"/>
          </a:xfrm>
          <a:prstGeom prst="rect">
            <a:avLst/>
          </a:prstGeom>
        </p:spPr>
        <p:txBody>
          <a:bodyPr wrap="none" tIns="0" rtlCol="0">
            <a:spAutoFit/>
          </a:bodyPr>
          <a:lstStyle/>
          <a:p>
            <a:pPr algn="ctr"/>
            <a:endParaRPr lang="cs-CZ" sz="9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79512" y="1225084"/>
            <a:ext cx="3748527" cy="338554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Vytvoř dvojice: typ vlastnictví + obrázek</a:t>
            </a:r>
            <a:endParaRPr lang="cs-CZ" sz="1600" b="1" dirty="0" smtClean="0">
              <a:solidFill>
                <a:srgbClr val="C00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252000" y="2211710"/>
            <a:ext cx="1511688" cy="276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uševní vlastnictví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252000" y="1851670"/>
            <a:ext cx="1511688" cy="276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sobní vlastnictví</a:t>
            </a:r>
            <a:endParaRPr lang="cs-CZ" sz="1200" b="1" dirty="0" smtClean="0">
              <a:solidFill>
                <a:schemeClr val="bg1"/>
              </a:solidFill>
            </a:endParaRPr>
          </a:p>
        </p:txBody>
      </p:sp>
      <p:pic>
        <p:nvPicPr>
          <p:cNvPr id="23" name="Obrázek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843558"/>
            <a:ext cx="1692000" cy="1990588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26" name="TextovéPole 25"/>
          <p:cNvSpPr txBox="1"/>
          <p:nvPr/>
        </p:nvSpPr>
        <p:spPr>
          <a:xfrm>
            <a:off x="5868144" y="4155926"/>
            <a:ext cx="2973891" cy="307777"/>
          </a:xfrm>
          <a:prstGeom prst="rect">
            <a:avLst/>
          </a:prstGeom>
          <a:solidFill>
            <a:srgbClr val="CCFFCC"/>
          </a:solidFill>
          <a:ln w="317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 znamená pojem </a:t>
            </a:r>
            <a:r>
              <a:rPr lang="cs-CZ" sz="1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životní náklady?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2051720" y="3219822"/>
            <a:ext cx="2823209" cy="738664"/>
          </a:xfrm>
          <a:prstGeom prst="rect">
            <a:avLst/>
          </a:prstGeom>
          <a:solidFill>
            <a:srgbClr val="CCFFCC"/>
          </a:solidFill>
          <a:ln w="31750">
            <a:solidFill>
              <a:srgbClr val="006600"/>
            </a:solidFill>
          </a:ln>
        </p:spPr>
        <p:txBody>
          <a:bodyPr wrap="none" rtlCol="0">
            <a:spAutoFit/>
          </a:bodyPr>
          <a:lstStyle/>
          <a:p>
            <a:r>
              <a:rPr lang="cs-CZ" sz="1400" b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Vysvětlete pojmy</a:t>
            </a:r>
            <a:r>
              <a:rPr lang="cs-CZ" sz="1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:    zaměstnanec</a:t>
            </a:r>
          </a:p>
          <a:p>
            <a:r>
              <a:rPr lang="cs-CZ" sz="1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cs-CZ" sz="1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        zaměstnavatel</a:t>
            </a:r>
          </a:p>
          <a:p>
            <a:r>
              <a:rPr lang="cs-CZ" sz="1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                             nezaměstnaný</a:t>
            </a:r>
            <a:endParaRPr lang="cs-CZ" sz="1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3491880" y="4659982"/>
            <a:ext cx="2186368" cy="307777"/>
          </a:xfrm>
          <a:prstGeom prst="rect">
            <a:avLst/>
          </a:prstGeom>
          <a:solidFill>
            <a:srgbClr val="CCFFCC"/>
          </a:solidFill>
          <a:ln w="31750">
            <a:solidFill>
              <a:srgbClr val="0066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Vysvětlete pojem majetek.</a:t>
            </a:r>
            <a:endParaRPr lang="cs-CZ" sz="1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395536" y="4155926"/>
            <a:ext cx="4179349" cy="307777"/>
          </a:xfrm>
          <a:prstGeom prst="rect">
            <a:avLst/>
          </a:prstGeom>
          <a:solidFill>
            <a:srgbClr val="CCFFCC"/>
          </a:solidFill>
          <a:ln w="31750">
            <a:solidFill>
              <a:srgbClr val="0066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Na koho se obrátí člověk, který přišel o zaměstnání?</a:t>
            </a:r>
            <a:endParaRPr lang="cs-CZ" sz="1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5436096" y="3363838"/>
            <a:ext cx="2545890" cy="523220"/>
          </a:xfrm>
          <a:prstGeom prst="rect">
            <a:avLst/>
          </a:prstGeom>
          <a:solidFill>
            <a:srgbClr val="CCFFCC"/>
          </a:solidFill>
          <a:ln w="317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Jak vznikly peníze?</a:t>
            </a:r>
          </a:p>
          <a:p>
            <a:pPr algn="ctr"/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Jak lidé platili dříve, jak dnes?</a:t>
            </a:r>
          </a:p>
        </p:txBody>
      </p:sp>
      <p:pic>
        <p:nvPicPr>
          <p:cNvPr id="24" name="Obrázek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1347614"/>
            <a:ext cx="1632000" cy="122400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pic>
        <p:nvPicPr>
          <p:cNvPr id="31" name="Obrázek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040" y="1059582"/>
            <a:ext cx="1153040" cy="162000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pic>
        <p:nvPicPr>
          <p:cNvPr id="32" name="Obrázek 3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779662"/>
            <a:ext cx="1800000" cy="101400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33" name="TextovéPole 32"/>
          <p:cNvSpPr txBox="1"/>
          <p:nvPr/>
        </p:nvSpPr>
        <p:spPr>
          <a:xfrm>
            <a:off x="251520" y="2571750"/>
            <a:ext cx="1512168" cy="276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polečné vlastnictví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251520" y="2931790"/>
            <a:ext cx="1512168" cy="276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eřejné vlastnictví</a:t>
            </a:r>
          </a:p>
        </p:txBody>
      </p:sp>
    </p:spTree>
    <p:extLst>
      <p:ext uri="{BB962C8B-B14F-4D97-AF65-F5344CB8AC3E}">
        <p14:creationId xmlns:p14="http://schemas.microsoft.com/office/powerpoint/2010/main" val="155762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105.6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915566"/>
            <a:ext cx="2736000" cy="2591452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11" name="TextovéPole 10"/>
          <p:cNvSpPr txBox="1"/>
          <p:nvPr/>
        </p:nvSpPr>
        <p:spPr>
          <a:xfrm>
            <a:off x="395536" y="1241633"/>
            <a:ext cx="3351302" cy="754053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cs-CZ" sz="1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RODINNÝ ROZPOČET</a:t>
            </a:r>
            <a:endParaRPr lang="cs-CZ" sz="14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Aft>
                <a:spcPts val="300"/>
              </a:spcAft>
            </a:pPr>
            <a:r>
              <a:rPr lang="cs-CZ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VYPOČÍTEJ, JAKÉ JSOU ŽIVOTNÍ NÁKLADY </a:t>
            </a:r>
          </a:p>
          <a:p>
            <a:pPr algn="ctr">
              <a:spcAft>
                <a:spcPts val="300"/>
              </a:spcAft>
            </a:pPr>
            <a:r>
              <a:rPr lang="cs-CZ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TVÉ RODINY ZA JEDEN MĚSÍC. 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67544" y="2355726"/>
            <a:ext cx="5400600" cy="2416046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Sestavování </a:t>
            </a:r>
            <a:r>
              <a:rPr lang="cs-CZ" sz="14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rodinného rozpočtu lze rozčlenit do 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čtyř bodů:</a:t>
            </a:r>
            <a:endParaRPr lang="cs-CZ" sz="1400" b="1" u="sng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Přehled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všech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příjmů</a:t>
            </a:r>
          </a:p>
          <a:p>
            <a:pPr>
              <a:spcAft>
                <a:spcPts val="300"/>
              </a:spcAft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součet všech peněz, které členové rodiny vydělají, či jinak získají</a:t>
            </a: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Seznam vydání</a:t>
            </a:r>
          </a:p>
          <a:p>
            <a:pPr>
              <a:spcAft>
                <a:spcPts val="300"/>
              </a:spcAft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vše, co musíme během měsíce zaplatit → jídlo, elektřina, voda, oblečení…</a:t>
            </a: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Porovnání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příjmů a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výdajů</a:t>
            </a:r>
          </a:p>
          <a:p>
            <a:pPr>
              <a:spcAft>
                <a:spcPts val="300"/>
              </a:spcAft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příjmy a výdaje porovnáme</a:t>
            </a:r>
            <a:endParaRPr lang="cs-CZ" sz="12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Přehodnocení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přizpůsobení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výdajů</a:t>
            </a:r>
          </a:p>
          <a:p>
            <a:pPr>
              <a:spcAft>
                <a:spcPts val="600"/>
              </a:spcAft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-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úvaha, kde je možné uspořit</a:t>
            </a:r>
          </a:p>
          <a:p>
            <a:pPr algn="ctr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Pokud je to alespoň trochu možné, měli bychom každý měsíc něco uspořit </a:t>
            </a:r>
          </a:p>
          <a:p>
            <a:pPr algn="ctr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 případné mimořádné výdaje (př. rozbitá pračka).</a:t>
            </a:r>
            <a:endParaRPr lang="cs-CZ" sz="12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105.7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bdélník 3"/>
          <p:cNvSpPr/>
          <p:nvPr/>
        </p:nvSpPr>
        <p:spPr>
          <a:xfrm>
            <a:off x="2915816" y="1851670"/>
            <a:ext cx="3384376" cy="2016224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Obdélník 4"/>
          <p:cNvSpPr/>
          <p:nvPr/>
        </p:nvSpPr>
        <p:spPr>
          <a:xfrm>
            <a:off x="3065512" y="2286397"/>
            <a:ext cx="1512168" cy="14401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" name="Obdélník 12"/>
          <p:cNvSpPr/>
          <p:nvPr/>
        </p:nvSpPr>
        <p:spPr>
          <a:xfrm>
            <a:off x="4644008" y="2283718"/>
            <a:ext cx="1512168" cy="14401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solidFill>
                  <a:schemeClr val="tx1"/>
                </a:solidFill>
              </a:rPr>
              <a:t>PUBLIC</a:t>
            </a:r>
            <a:endParaRPr lang="de-DE" sz="1400" b="1" dirty="0">
              <a:solidFill>
                <a:schemeClr val="tx1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802482" y="1707654"/>
            <a:ext cx="1781257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OWNERSHIP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291830"/>
            <a:ext cx="144000" cy="218482"/>
          </a:xfrm>
          <a:prstGeom prst="rect">
            <a:avLst/>
          </a:prstGeom>
        </p:spPr>
      </p:pic>
      <p:pic>
        <p:nvPicPr>
          <p:cNvPr id="28" name="Obrázek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56" y="3291830"/>
            <a:ext cx="144000" cy="218482"/>
          </a:xfrm>
          <a:prstGeom prst="rect">
            <a:avLst/>
          </a:prstGeom>
        </p:spPr>
      </p:pic>
      <p:pic>
        <p:nvPicPr>
          <p:cNvPr id="29" name="Obrázek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3291830"/>
            <a:ext cx="144000" cy="218482"/>
          </a:xfrm>
          <a:prstGeom prst="rect">
            <a:avLst/>
          </a:prstGeom>
        </p:spPr>
      </p:pic>
      <p:pic>
        <p:nvPicPr>
          <p:cNvPr id="30" name="Obrázek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291830"/>
            <a:ext cx="144000" cy="218482"/>
          </a:xfrm>
          <a:prstGeom prst="rect">
            <a:avLst/>
          </a:prstGeom>
        </p:spPr>
      </p:pic>
      <p:pic>
        <p:nvPicPr>
          <p:cNvPr id="31" name="Obrázek 3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3291830"/>
            <a:ext cx="144000" cy="218482"/>
          </a:xfrm>
          <a:prstGeom prst="rect">
            <a:avLst/>
          </a:prstGeom>
        </p:spPr>
      </p:pic>
      <p:pic>
        <p:nvPicPr>
          <p:cNvPr id="32" name="Obrázek 3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3291830"/>
            <a:ext cx="144000" cy="218482"/>
          </a:xfrm>
          <a:prstGeom prst="rect">
            <a:avLst/>
          </a:prstGeom>
        </p:spPr>
      </p:pic>
      <p:pic>
        <p:nvPicPr>
          <p:cNvPr id="33" name="Obrázek 3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3291830"/>
            <a:ext cx="144000" cy="218482"/>
          </a:xfrm>
          <a:prstGeom prst="rect">
            <a:avLst/>
          </a:prstGeom>
        </p:spPr>
      </p:pic>
      <p:pic>
        <p:nvPicPr>
          <p:cNvPr id="34" name="Obrázek 3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3291830"/>
            <a:ext cx="144000" cy="218482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3203848" y="2859782"/>
            <a:ext cx="122413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solidFill>
                  <a:schemeClr val="tx1"/>
                </a:solidFill>
              </a:rPr>
              <a:t>      PERSONAL</a:t>
            </a:r>
            <a:endParaRPr lang="de-DE" sz="1400" b="1" dirty="0">
              <a:solidFill>
                <a:schemeClr val="tx1"/>
              </a:solidFill>
            </a:endParaRPr>
          </a:p>
        </p:txBody>
      </p:sp>
      <p:sp>
        <p:nvSpPr>
          <p:cNvPr id="37" name="Obdélník 36"/>
          <p:cNvSpPr/>
          <p:nvPr/>
        </p:nvSpPr>
        <p:spPr>
          <a:xfrm>
            <a:off x="3131840" y="3291830"/>
            <a:ext cx="1368152" cy="36004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solidFill>
                  <a:schemeClr val="tx1"/>
                </a:solidFill>
              </a:rPr>
              <a:t>         </a:t>
            </a:r>
            <a:r>
              <a:rPr lang="cs-CZ" sz="1200" b="1" dirty="0" smtClean="0">
                <a:solidFill>
                  <a:schemeClr val="tx1"/>
                </a:solidFill>
              </a:rPr>
              <a:t>COMMUNAL</a:t>
            </a:r>
            <a:endParaRPr lang="de-DE" sz="1200" b="1" dirty="0">
              <a:solidFill>
                <a:schemeClr val="tx1"/>
              </a:solidFill>
            </a:endParaRPr>
          </a:p>
        </p:txBody>
      </p:sp>
      <p:sp>
        <p:nvSpPr>
          <p:cNvPr id="38" name="Obdélník 37"/>
          <p:cNvSpPr/>
          <p:nvPr/>
        </p:nvSpPr>
        <p:spPr>
          <a:xfrm>
            <a:off x="3203848" y="2427734"/>
            <a:ext cx="1224136" cy="36004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solidFill>
                  <a:schemeClr val="tx1"/>
                </a:solidFill>
              </a:rPr>
              <a:t>PRIVATE</a:t>
            </a:r>
            <a:endParaRPr lang="de-DE" dirty="0"/>
          </a:p>
        </p:txBody>
      </p:sp>
      <p:pic>
        <p:nvPicPr>
          <p:cNvPr id="36" name="Obrázek 3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2931790"/>
            <a:ext cx="144000" cy="218482"/>
          </a:xfrm>
          <a:prstGeom prst="rect">
            <a:avLst/>
          </a:prstGeom>
        </p:spPr>
      </p:pic>
      <p:pic>
        <p:nvPicPr>
          <p:cNvPr id="39" name="Obrázek 3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3363838"/>
            <a:ext cx="144000" cy="218482"/>
          </a:xfrm>
          <a:prstGeom prst="rect">
            <a:avLst/>
          </a:prstGeom>
        </p:spPr>
      </p:pic>
      <p:pic>
        <p:nvPicPr>
          <p:cNvPr id="40" name="Obrázek 3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3363838"/>
            <a:ext cx="144000" cy="218482"/>
          </a:xfrm>
          <a:prstGeom prst="rect">
            <a:avLst/>
          </a:prstGeom>
        </p:spPr>
      </p:pic>
      <p:sp>
        <p:nvSpPr>
          <p:cNvPr id="41" name="TextovéPole 40"/>
          <p:cNvSpPr txBox="1"/>
          <p:nvPr/>
        </p:nvSpPr>
        <p:spPr>
          <a:xfrm>
            <a:off x="187304" y="4424794"/>
            <a:ext cx="2146934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PROPERTY</a:t>
            </a:r>
          </a:p>
        </p:txBody>
      </p:sp>
    </p:spTree>
    <p:extLst>
      <p:ext uri="{BB962C8B-B14F-4D97-AF65-F5344CB8AC3E}">
        <p14:creationId xmlns:p14="http://schemas.microsoft.com/office/powerpoint/2010/main" val="326473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105.8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773181"/>
              </p:ext>
            </p:extLst>
          </p:nvPr>
        </p:nvGraphicFramePr>
        <p:xfrm>
          <a:off x="179510" y="1131590"/>
          <a:ext cx="7185180" cy="3552244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Který z pojmů není označením pro odměnu za práci?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plat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výplata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mzda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almužna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endParaRPr kumimoji="0" lang="cs-CZ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3"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Majetek patřící jedné osobě 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označujeme jako?</a:t>
                      </a:r>
                    </a:p>
                    <a:p>
                      <a:pPr marL="342900" indent="-342900" algn="l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osobní vlastnictví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veřejné vlastnictví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společné vlastnictví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neexistuje – jedna osoba nemůže nic vlastnit</a:t>
                      </a:r>
                    </a:p>
                    <a:p>
                      <a:pPr marL="342900" indent="-342900" algn="l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Člověka bez práce označujeme slovem?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zaměstnanec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zaměstnavatel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nezaměstnaný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pracovník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Když složím báseň, jedná se o moje?</a:t>
                      </a: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osobní vlastnictví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veřejné vlastnictví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společné vlastnictví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duševní vlastnictví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118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105.9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1131590"/>
            <a:ext cx="8640960" cy="35283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marL="342900" indent="-342900">
              <a:buAutoNum type="arabicPeriod"/>
            </a:pP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Obrázky z databáze klipart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12,3,4,5)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2"/>
              </a:rPr>
              <a:t>www.nicm.cz/files/user-142/Urad_prace.jpg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3)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3"/>
              </a:rPr>
              <a:t>t3.gstatic.com/images?q=tbn:ANd9GcQtynwl_g-jbs0efMLNDMqPTdcqpxzfSiETIFYrdrPKLkEEgOJDVg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4,7)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4"/>
              </a:rPr>
              <a:t>http://www.epravo.cz/imagePreview.php?filename=_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4"/>
              </a:rPr>
              <a:t>dataPublic/attachments/a7653deb6603880b0e480a77d7a5041f/shutterstock_55551469.jpg&amp;maxwidth=200&amp;maxheight=200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4,5)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5"/>
              </a:rPr>
              <a:t>media.novinky.cz/701/317012-top_foto1-f7yhe.jpg?1357300020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4,5)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6"/>
              </a:rPr>
              <a:t>www.hybrid.cz/obrazky/dalnice.jpeg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4,5)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7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7"/>
              </a:rPr>
              <a:t>www.ucetnifirmabrno.cz/images/5.1.jpg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6)</a:t>
            </a:r>
          </a:p>
          <a:p>
            <a:pPr indent="-342900">
              <a:buAutoNum type="arabicPeriod"/>
            </a:pP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68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1158</Words>
  <Application>Microsoft Office PowerPoint</Application>
  <PresentationFormat>Předvádění na obrazovce (16:9)</PresentationFormat>
  <Paragraphs>193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105.1 Člověk a majetek</vt:lpstr>
      <vt:lpstr>105.2 Co už víš?</vt:lpstr>
      <vt:lpstr>105.3 Jaké si řekneme nové termíny a názvy?</vt:lpstr>
      <vt:lpstr>105.4 Co si řekneme nového?</vt:lpstr>
      <vt:lpstr>105.5 Co si pamatujete?</vt:lpstr>
      <vt:lpstr>105.6 Něco navíc pro šikovné</vt:lpstr>
      <vt:lpstr>105.7 CLIL</vt:lpstr>
      <vt:lpstr>105.8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362</cp:revision>
  <dcterms:created xsi:type="dcterms:W3CDTF">2010-10-18T18:21:56Z</dcterms:created>
  <dcterms:modified xsi:type="dcterms:W3CDTF">2013-06-17T19:54:37Z</dcterms:modified>
</cp:coreProperties>
</file>