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9" r:id="rId3"/>
    <p:sldId id="259" r:id="rId4"/>
    <p:sldId id="267" r:id="rId5"/>
    <p:sldId id="274" r:id="rId6"/>
    <p:sldId id="261" r:id="rId7"/>
    <p:sldId id="27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wm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6.jp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3.gstatic.com/images?q=tbn:ANd9GcQtynwl_g-jbs0efMLNDMqPTdcqpxzfSiETIFYrdrPKLkEEgOJDVg" TargetMode="External"/><Relationship Id="rId7" Type="http://schemas.openxmlformats.org/officeDocument/2006/relationships/hyperlink" Target="http://www.ucetnifirmabrno.cz/images/5.1.jpg" TargetMode="External"/><Relationship Id="rId2" Type="http://schemas.openxmlformats.org/officeDocument/2006/relationships/hyperlink" Target="http://www.nicm.cz/files/user-142/Urad_prac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ybrid.cz/obrazky/dalnice.jpeg" TargetMode="External"/><Relationship Id="rId5" Type="http://schemas.openxmlformats.org/officeDocument/2006/relationships/hyperlink" Target="http://media.novinky.cz/701/317012-top_foto1-f7yhe.jpg?1357300020" TargetMode="External"/><Relationship Id="rId4" Type="http://schemas.openxmlformats.org/officeDocument/2006/relationships/hyperlink" Target="http://www.epravo.cz/imagePreview.php?filename=_dataPublic/attachments/a7653deb6603880b0e480a77d7a5041f/shutterstock_55551469.jpg&amp;maxwidth=200&amp;maxheight=2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0189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105.1 Člověk a majetek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376" y="2787774"/>
            <a:ext cx="2412000" cy="1612226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horova\AppData\Local\Microsoft\Windows\Temporary Internet Files\Content.IE5\UCNG1NTW\MC9000787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48" y="699544"/>
            <a:ext cx="2772000" cy="196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131590"/>
            <a:ext cx="1764000" cy="143325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787774"/>
            <a:ext cx="2376000" cy="1584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8088" y="1033718"/>
            <a:ext cx="2376000" cy="3338232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5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225087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7891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Peníze,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zaměstnání, majetek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problematiku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peněz a majetku.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3936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95536" y="1131734"/>
            <a:ext cx="4752528" cy="180818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PENÍZE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aždý stát má své peníze (měnu)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ěnou v České republice je česká koruna, v některých státech Evropské unie je užívána měna euro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louží jako prostředek ke směně věcí (zboží)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aždý předmět a lidská práce má svou určitou hodnotu (cenu)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lidé vyrábí předměty, které prodávají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jiní pro druhé vykonávají určitou službu, za kterou peníze dostanou       	(např. kadeřník, lékař, učitel, kosmetička…)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051720" y="3291830"/>
            <a:ext cx="6768752" cy="159274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 PENĚZ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dávných dobách lidé zboží mezi sebou vyměňovali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výměnný obchod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nebyl pro každého výhodný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(hrnčíř měnil za jídlo, po čase měli všichni v okolí dostatek keramiky a měnit již nechtěli) → lidé hledali prostředek směny, o který by měli zájem všichni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→ nejvíce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platilo vzácnými věcmi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(zlato, sůl, plátno…)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vznikají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první kovové mince a v 17. století první bankovky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dnes jsou peníze postupně nahrazovány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platebními kartami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(platba převodem částky z účtu na účet)</a:t>
            </a:r>
          </a:p>
        </p:txBody>
      </p:sp>
      <p:pic>
        <p:nvPicPr>
          <p:cNvPr id="16" name="Picture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915566"/>
            <a:ext cx="2700000" cy="180473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horova\AppData\Local\Microsoft\Windows\Temporary Internet Files\Content.IE5\UCNG1NTW\MC9000787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7854"/>
            <a:ext cx="1764000" cy="12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1059582"/>
            <a:ext cx="4392488" cy="205440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ŽIVOTNÍ NÁKLADY</a:t>
            </a: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množství peněz, které potřebujeme pro běžný život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každý člověk má určité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životní potřeby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životní potřeby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strava, bydlení, ošacení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→ máme ale 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potřeby, které nám zkvalitňují a zkrášlují život: </a:t>
            </a:r>
          </a:p>
          <a:p>
            <a:pPr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knížky, hračky, návštěva kina, kadeřník, návštěva fotografa…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Abychom mohli své základní životní potřeby uspokojovat, potřebujeme k tomu peníze.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Abychom získali peníze, musíme vykonávat určitou práci,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kterou dostaneme plat (mzdu).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55976" y="2673226"/>
            <a:ext cx="4680520" cy="234679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ZAMĚSTNÁNÍ A NEZAMĚSTNANOST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aměstnání je práce, kterou člověk vykonává za peníze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penězům, které člověk dostává za práci, říkáme plat (mzda, výplata)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ůže se stát, že někteří lidé musí své zaměstnání opustit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zaměstnavatel (ten, kdo nám dává práci) ruší svou firmu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zaměstnavatel není se zaměstnancem spokojen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zaměstnanec má k odchodu ze zaměstnání vážné osobní důvody</a:t>
            </a:r>
          </a:p>
          <a:p>
            <a:pPr algn="ctr"/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Zaměstnanec dostane tzv. výpověď z pracovního poměru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stává se z něj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nezaměstnaný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(člověk bez práce).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→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takový člověk se přihlásí na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úřad práce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→ zde pobírá finanční podporu v nezaměstnanosti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a pomáhají mu najít novou práci</a:t>
            </a:r>
          </a:p>
        </p:txBody>
      </p:sp>
      <p:pic>
        <p:nvPicPr>
          <p:cNvPr id="1026" name="Picture 2" descr="C:\Users\horova\AppData\Local\Microsoft\Windows\Temporary Internet Files\Content.IE5\WGE9RIO3\MP9004228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51870"/>
            <a:ext cx="2052813" cy="136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rova\AppData\Local\Microsoft\Windows\Temporary Internet Files\Content.IE5\MWUA3URX\MP90042211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82677"/>
            <a:ext cx="1260000" cy="1889073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rova\AppData\Local\Microsoft\Windows\Temporary Internet Files\Content.IE5\WGE9RIO3\MP90042258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43558"/>
            <a:ext cx="1152000" cy="1732240"/>
          </a:xfrm>
          <a:prstGeom prst="rect">
            <a:avLst/>
          </a:prstGeom>
          <a:noFill/>
          <a:ln w="254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rova\AppData\Local\Microsoft\Windows\Temporary Internet Files\Content.IE5\WGE9RIO3\MP90039969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9582"/>
            <a:ext cx="1008000" cy="151127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291830"/>
            <a:ext cx="1764000" cy="104644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987574"/>
            <a:ext cx="4824536" cy="30162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MAJETEK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(vlastnictví)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věc, kterou někdo vlastní a může s ní nakládat podle své úvahy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ajetkem mohou být hmatatelné předměty, peníze, ale i např. myšlenky a nápady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yšlenky a nápady jsou naše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duševní vlastnictví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ajetek vlastníme → bývá označován také slovem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vlastnictví</a:t>
            </a:r>
          </a:p>
          <a:p>
            <a:pPr algn="ctr">
              <a:spcAft>
                <a:spcPts val="6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Majetek dělíme podle tohoto, kdo je jeho vlastníkem.</a:t>
            </a:r>
          </a:p>
          <a:p>
            <a:r>
              <a:rPr lang="cs-CZ" sz="1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 VLASTNICTVÍ: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 vlastnictví: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majetek patřící jednomu člověku (jedné osobě)</a:t>
            </a:r>
          </a:p>
          <a:p>
            <a:pPr>
              <a:spcAft>
                <a:spcPts val="3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Společné vlastnictví: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majiteli je více lidí (např. členové rodiny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manželé)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	→ věc má více vlastníků, ale jedná se stále o soukromé 	  	      vlastnictví (předmět není všech)</a:t>
            </a:r>
          </a:p>
          <a:p>
            <a:r>
              <a:rPr lang="cs-CZ" sz="1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VEŘEJNÉ VLASTNICTVÍ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veškerý majetek státu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věci, na jejichž užívání 	                mají při dodržení zákonů  právo všichni občané státu (např. silnice, budovy státních institucí, některé kulturní památky…)</a:t>
            </a:r>
            <a:endParaRPr lang="cs-CZ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36096" y="987574"/>
            <a:ext cx="3384376" cy="201622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bdélník 4"/>
          <p:cNvSpPr/>
          <p:nvPr/>
        </p:nvSpPr>
        <p:spPr>
          <a:xfrm>
            <a:off x="5580112" y="1419622"/>
            <a:ext cx="1512168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Obdélník 12"/>
          <p:cNvSpPr/>
          <p:nvPr/>
        </p:nvSpPr>
        <p:spPr>
          <a:xfrm>
            <a:off x="7164288" y="1419622"/>
            <a:ext cx="1512168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VEŘEJNÉ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22007" y="915566"/>
            <a:ext cx="197041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VLASTNICTVÍ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353268"/>
            <a:ext cx="144000" cy="218482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04" y="2353268"/>
            <a:ext cx="144000" cy="218482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104" y="2353268"/>
            <a:ext cx="144000" cy="218482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504" y="2353268"/>
            <a:ext cx="144000" cy="218482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904" y="2353268"/>
            <a:ext cx="144000" cy="218482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304" y="2353268"/>
            <a:ext cx="144000" cy="218482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704" y="2353268"/>
            <a:ext cx="144000" cy="218482"/>
          </a:xfrm>
          <a:prstGeom prst="rect">
            <a:avLst/>
          </a:prstGeom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104" y="2353268"/>
            <a:ext cx="144000" cy="218482"/>
          </a:xfrm>
          <a:prstGeom prst="rect">
            <a:avLst/>
          </a:prstGeom>
        </p:spPr>
      </p:pic>
      <p:pic>
        <p:nvPicPr>
          <p:cNvPr id="35" name="Obrázek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067694"/>
            <a:ext cx="144000" cy="21848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5724128" y="1995686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       OSOBNÍ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24128" y="2427734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       </a:t>
            </a:r>
            <a:r>
              <a:rPr lang="cs-CZ" sz="1300" b="1" dirty="0" smtClean="0">
                <a:solidFill>
                  <a:schemeClr val="tx1"/>
                </a:solidFill>
              </a:rPr>
              <a:t>SPOLEČNÉ</a:t>
            </a:r>
            <a:endParaRPr lang="de-DE" sz="13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724128" y="1563638"/>
            <a:ext cx="1224136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SOUKROMÉ</a:t>
            </a:r>
            <a:endParaRPr lang="de-DE" dirty="0"/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067694"/>
            <a:ext cx="144000" cy="218482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99742"/>
            <a:ext cx="144000" cy="218482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99742"/>
            <a:ext cx="144000" cy="218482"/>
          </a:xfrm>
          <a:prstGeom prst="rect">
            <a:avLst/>
          </a:prstGeom>
        </p:spPr>
      </p:pic>
      <p:pic>
        <p:nvPicPr>
          <p:cNvPr id="42" name="Picture 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3147814"/>
            <a:ext cx="1281163" cy="1800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3147814"/>
            <a:ext cx="1530002" cy="1800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194" y="4084022"/>
            <a:ext cx="1661542" cy="936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3976" y="4083918"/>
            <a:ext cx="1296000" cy="972000"/>
          </a:xfrm>
          <a:prstGeom prst="rect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644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225084"/>
            <a:ext cx="3748527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 dvojice: typ vlastnictví + obrázek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2000" y="2211710"/>
            <a:ext cx="151168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uševní vlastnictví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52000" y="1851670"/>
            <a:ext cx="151168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sobní vlastnictví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843558"/>
            <a:ext cx="1692000" cy="199058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6" name="TextovéPole 25"/>
          <p:cNvSpPr txBox="1"/>
          <p:nvPr/>
        </p:nvSpPr>
        <p:spPr>
          <a:xfrm>
            <a:off x="5868144" y="4155926"/>
            <a:ext cx="2973891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znamená pojem </a:t>
            </a:r>
            <a:r>
              <a:rPr lang="cs-C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životní náklady?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051720" y="3219822"/>
            <a:ext cx="2823209" cy="738664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pojmy</a:t>
            </a:r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   zaměstnanec</a:t>
            </a:r>
          </a:p>
          <a:p>
            <a:r>
              <a:rPr lang="cs-CZ" sz="1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zaměstnavatel</a:t>
            </a:r>
          </a:p>
          <a:p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nezaměstnaný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491880" y="4659982"/>
            <a:ext cx="2186368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Vysvětlete pojem majetek.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95536" y="4155926"/>
            <a:ext cx="4179349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 koho se obrátí člověk, který přišel o zaměstnání?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436096" y="3363838"/>
            <a:ext cx="2545890" cy="523220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vznikly peníze?</a:t>
            </a:r>
          </a:p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lidé platili dříve, jak dnes?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47614"/>
            <a:ext cx="1632000" cy="122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40" y="1059582"/>
            <a:ext cx="1153040" cy="162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9662"/>
            <a:ext cx="1800000" cy="101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3" name="TextovéPole 32"/>
          <p:cNvSpPr txBox="1"/>
          <p:nvPr/>
        </p:nvSpPr>
        <p:spPr>
          <a:xfrm>
            <a:off x="251520" y="2571750"/>
            <a:ext cx="151216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polečné vlastnictví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51520" y="2931790"/>
            <a:ext cx="151216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eřejné vlastnictví</a:t>
            </a:r>
          </a:p>
        </p:txBody>
      </p:sp>
    </p:spTree>
    <p:extLst>
      <p:ext uri="{BB962C8B-B14F-4D97-AF65-F5344CB8AC3E}">
        <p14:creationId xmlns:p14="http://schemas.microsoft.com/office/powerpoint/2010/main" val="15576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915566"/>
            <a:ext cx="2736000" cy="259145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395536" y="1241633"/>
            <a:ext cx="3351302" cy="75405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RODINNÝ ROZPOČET</a:t>
            </a:r>
            <a:endParaRPr lang="cs-CZ" sz="1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300"/>
              </a:spcAft>
            </a:pP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VYPOČÍTEJ, JAKÉ JSOU ŽIVOTNÍ NÁKLADY </a:t>
            </a:r>
          </a:p>
          <a:p>
            <a:pPr algn="ctr">
              <a:spcAft>
                <a:spcPts val="300"/>
              </a:spcAft>
            </a:pP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TVÉ RODINY ZA JEDEN MĚSÍC.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2355726"/>
            <a:ext cx="5400600" cy="241604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Sestavování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rodinného rozpočtu lze rozčlenit do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čtyř bodů: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Přehled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všech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příjmů</a:t>
            </a:r>
          </a:p>
          <a:p>
            <a:pPr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součet všech peněz, které členové rodiny vydělají, či jinak získají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Seznam vydání</a:t>
            </a:r>
          </a:p>
          <a:p>
            <a:pPr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vše, co musíme během měsíce zaplatit → jídlo, elektřina, voda, oblečení…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Porovnání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příjmů 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výdajů</a:t>
            </a:r>
          </a:p>
          <a:p>
            <a:pPr>
              <a:spcAft>
                <a:spcPts val="3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příjmy a výdaje porovnáme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Přehodnocení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přizpůsobení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výdajů</a:t>
            </a:r>
          </a:p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úvaha, kde je možné uspořit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Pokud je to alespoň trochu možné, měli bychom každý měsíc něco uspořit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případné mimořádné výdaje (př. rozbitá pračka).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2915816" y="1851670"/>
            <a:ext cx="3384376" cy="201622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bdélník 4"/>
          <p:cNvSpPr/>
          <p:nvPr/>
        </p:nvSpPr>
        <p:spPr>
          <a:xfrm>
            <a:off x="3065512" y="2286397"/>
            <a:ext cx="1512168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Obdélník 12"/>
          <p:cNvSpPr/>
          <p:nvPr/>
        </p:nvSpPr>
        <p:spPr>
          <a:xfrm>
            <a:off x="4644008" y="2283718"/>
            <a:ext cx="1512168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PUBLIC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802482" y="1707654"/>
            <a:ext cx="178125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OWNERSHIP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91830"/>
            <a:ext cx="144000" cy="218482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56" y="3291830"/>
            <a:ext cx="144000" cy="218482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91830"/>
            <a:ext cx="144000" cy="218482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91830"/>
            <a:ext cx="144000" cy="218482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291830"/>
            <a:ext cx="144000" cy="218482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91830"/>
            <a:ext cx="144000" cy="218482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291830"/>
            <a:ext cx="144000" cy="218482"/>
          </a:xfrm>
          <a:prstGeom prst="rect">
            <a:avLst/>
          </a:prstGeom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91830"/>
            <a:ext cx="144000" cy="21848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203848" y="2859782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      PERSONAL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3131840" y="3291830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         </a:t>
            </a:r>
            <a:r>
              <a:rPr lang="cs-CZ" sz="1200" b="1" dirty="0" smtClean="0">
                <a:solidFill>
                  <a:schemeClr val="tx1"/>
                </a:solidFill>
              </a:rPr>
              <a:t>COMMUNAL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3203848" y="2427734"/>
            <a:ext cx="1224136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PRIVATE</a:t>
            </a:r>
            <a:endParaRPr lang="de-DE" dirty="0"/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31790"/>
            <a:ext cx="144000" cy="218482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63838"/>
            <a:ext cx="144000" cy="218482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63838"/>
            <a:ext cx="144000" cy="218482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187304" y="4424794"/>
            <a:ext cx="214693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32647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181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Který z pojmů není označením pro odměnu za práci?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výplata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mzda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almužna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Majetek patřící jedné osobě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označujeme jako?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osobní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veřejné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společné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neexistuje – jedna osoba nemůže nic vlastnit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Člověka bez práce označujeme slovem?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zaměstnanec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zaměstnavatel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nezaměstnaný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pracovník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Když složím báseň, jedná se o moje?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osobní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veřejné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společné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duševní vlastnictví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12,3,4,5)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www.nicm.cz/files/user-142/Urad_prace.jpg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t3.gstatic.com/images?q=tbn:ANd9GcQtynwl_g-jbs0efMLNDMqPTdcqpxzfSiETIFYrdrPKLkEEgOJDVg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http://www.epravo.cz/imagePreview.php?filename=_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dataPublic/attachments/a7653deb6603880b0e480a77d7a5041f/shutterstock_55551469.jpg&amp;maxwidth=200&amp;maxheight=200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media.novinky.cz/701/317012-top_foto1-f7yhe.jpg?1357300020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www.hybrid.cz/obrazky/dalnice.jpeg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www.ucetnifirmabrno.cz/images/5.1.jpg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1158</Words>
  <Application>Microsoft Office PowerPoint</Application>
  <PresentationFormat>Předvádění na obrazovce (16:9)</PresentationFormat>
  <Paragraphs>193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105.1 Člověk a majetek</vt:lpstr>
      <vt:lpstr>105.2 Co už víš?</vt:lpstr>
      <vt:lpstr>105.3 Jaké si řekneme nové termíny a názvy?</vt:lpstr>
      <vt:lpstr>105.4 Co si řekneme nového?</vt:lpstr>
      <vt:lpstr>105.5 Co si pamatujete?</vt:lpstr>
      <vt:lpstr>105.6 Něco navíc pro šikovné</vt:lpstr>
      <vt:lpstr>105.7 CLIL</vt:lpstr>
      <vt:lpstr>105.8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362</cp:revision>
  <dcterms:created xsi:type="dcterms:W3CDTF">2010-10-18T18:21:56Z</dcterms:created>
  <dcterms:modified xsi:type="dcterms:W3CDTF">2013-06-17T19:54:37Z</dcterms:modified>
</cp:coreProperties>
</file>