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1" r:id="rId2"/>
    <p:sldId id="269" r:id="rId3"/>
    <p:sldId id="259" r:id="rId4"/>
    <p:sldId id="267" r:id="rId5"/>
    <p:sldId id="270" r:id="rId6"/>
    <p:sldId id="261" r:id="rId7"/>
    <p:sldId id="262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CFFCC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t2.gstatic.com/images?q=tbn:ANd9GcRmMl5FwM64HWqpLgs9TbmPnw-95OAIx194Mf3eWXdXKQTccliq5g" TargetMode="External"/><Relationship Id="rId3" Type="http://schemas.openxmlformats.org/officeDocument/2006/relationships/hyperlink" Target="http://www.hiphopstage.cz/archiv/article/beneficni-koncert-pro-linku-bezpeci-28-rijna-v-televizi-a-rozhlase-big.jpg" TargetMode="External"/><Relationship Id="rId7" Type="http://schemas.openxmlformats.org/officeDocument/2006/relationships/hyperlink" Target="http://www.denikpolitika.cz/img/4/f/d/4fd705d338f0c38e5915a69c_200px.jpg" TargetMode="External"/><Relationship Id="rId2" Type="http://schemas.openxmlformats.org/officeDocument/2006/relationships/hyperlink" Target="http://www.necasautoskola.cz/images/paragraf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7.ct24.cz/multimedia/images/9/858/middle/85765.jpg" TargetMode="External"/><Relationship Id="rId5" Type="http://schemas.openxmlformats.org/officeDocument/2006/relationships/hyperlink" Target="http://www.unicef.cz/website/var/tmp/thumb_1053__homepageSlider.jpeg" TargetMode="External"/><Relationship Id="rId4" Type="http://schemas.openxmlformats.org/officeDocument/2006/relationships/hyperlink" Target="http://www.palladiumpraha.cz/files/uploaded/UserFiles/Palladium%20pomaha/110512%20Unicef_logo.jpg" TargetMode="External"/><Relationship Id="rId9" Type="http://schemas.openxmlformats.org/officeDocument/2006/relationships/hyperlink" Target="http://i-klik.cz/wp-content/uploads/47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6171882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104.1 Práva a povinnosti, pravidla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 zákony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15966"/>
            <a:ext cx="3029719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horova\AppData\Local\Microsoft\Windows\Temporary Internet Files\Content.IE5\UCNG1NTW\MP90040371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1590"/>
            <a:ext cx="2504661" cy="3131591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1401922"/>
            <a:ext cx="2310649" cy="259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059582"/>
            <a:ext cx="2236850" cy="3131591"/>
          </a:xfrm>
          <a:prstGeom prst="rect">
            <a:avLst/>
          </a:prstGeom>
          <a:noFill/>
          <a:ln w="317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104.10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928475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Práva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povinnosti, zákon, parlament, OSN, UNICEF, Linka důvěry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problematiku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lidských a dětských práv, fungování zákonodárství v ČR.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239360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104.2 Co už víš?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699542"/>
            <a:ext cx="2484000" cy="2285281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323528" y="1275606"/>
            <a:ext cx="4752528" cy="1007968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PRÁVA A POVINNOSTI VE ŠKOLE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Práva a povinnosti ve škole stanovuje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ŠKOLNÍ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ŘÁD.</a:t>
            </a:r>
            <a:endParaRPr lang="cs-CZ" sz="11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= souhrn práv, povinností a pravidel chování, kterými se řídí všichni ve škole</a:t>
            </a:r>
            <a:endParaRPr lang="cs-CZ" sz="1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→ ve škole se řídíme školním řádem, v běžném životě zákony a obecně     	danými pravidly slušného chování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547664" y="3601492"/>
            <a:ext cx="4752528" cy="134652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PRAVIDLA A ZÁKONY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vzniku zákonů se podílí velké množství lidí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bčané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státu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volí své zástupce jednotlivých politických stran (poslance)</a:t>
            </a:r>
          </a:p>
          <a:p>
            <a:r>
              <a:rPr lang="cs-CZ" sz="1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parlamentu</a:t>
            </a: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poslanci v parlamentu zákony vymýšlí a schvalují </a:t>
            </a: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→ vznikají zákony státu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zákony státu musí respektovat každý bez rozdílu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latí pravidlo, že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neznalost zákona neomlouvá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5689" y="3363838"/>
            <a:ext cx="1894743" cy="1260000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571750"/>
            <a:ext cx="3621092" cy="916449"/>
          </a:xfrm>
          <a:prstGeom prst="rect">
            <a:avLst/>
          </a:prstGeom>
          <a:noFill/>
          <a:ln w="3175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87774"/>
            <a:ext cx="2685544" cy="2016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1642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104.3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4390" y="2102678"/>
            <a:ext cx="5445722" cy="248529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LISTINA ZÁKLADNÍCH PRÁV A SVOBOD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popisuje nejzákladnější práva každého člověka bez rozdílu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yla přijata po druhé světové válce organizací OSN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součástí Ústavy České republiky</a:t>
            </a:r>
          </a:p>
          <a:p>
            <a:pPr>
              <a:spcAft>
                <a:spcPts val="300"/>
              </a:spcAft>
            </a:pPr>
            <a:r>
              <a:rPr lang="cs-CZ" sz="11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LIDSKÁ PRÁVA</a:t>
            </a:r>
            <a:endParaRPr lang="cs-CZ" sz="1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všichni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lidé se rodí svobodní a sobě rovní v důstojnosti a právech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všichni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mají stejná práva navzdory rozdílnostem rasy, pohlaví, náboženství…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každý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 právo na život, svobodu a osobní bezpečnost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právo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státní příslušnost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právo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vzdělání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zaměstnanci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mají právo na spravedlivou odměnu a uspokojivé pracovní podmínky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každý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musí respektovat práva ostatních, společnost a veřejný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majetek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084754" y="1131590"/>
            <a:ext cx="4807726" cy="1384995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OSN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ORGANIZACE SPOJENÝCH NÁRODŮ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obdoba našeho parlamentu, avšak na mezinárodní úrovni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zástupci jednotlivých států zde řeší spory, které mohou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vzniknout mezi jednotlivými zeměmi → kontrolují, zda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nejsou porušována lidská práva občanů jednotlivých států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roblematiku lidských práv ošetřuje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Listina základních práv a svobod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lenem OSN jsou téměř všechny státy světa včetně ČR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79512" y="1203598"/>
            <a:ext cx="3130985" cy="64633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ÚSTAVA ČESKÉ REPUBLIKY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základní zákon České republiky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bsahuje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Listinu základních práv a svobod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107505" y="2859782"/>
            <a:ext cx="5040560" cy="2162130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PORUŠOVÁNÍ PRÁV DĚTÍ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některých státech ve světě jsou dětská práva porušována denně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děti musí pracovat i několik hodin denně, aby se jejich rodina uživila, 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nemohou chodit do školy ani navštívit lékaře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nejčastěji je porušováno právo na ochranu před násilím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ochranou práv dětí se zabývá mezinárodní organizace </a:t>
            </a: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UNICEF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=) snaží se zajistit dětem vzdělání, lékařskou péči a ochránit je před týráním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České republice pomáhá dětem </a:t>
            </a: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Linka bezpečí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= telefonické centrum, kam mohou bezplatně volat děti v ohrožení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v provozu 24 hodin denně → slouží dětem, které si nevědí rady se svým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problémem a nemají se komu svěřit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104.4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9303" y="1033448"/>
            <a:ext cx="4458721" cy="175432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ÚMLUVA O PRÁVECH DÍTĚTE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dokument obsahující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soubor základních práv dětí na celém světě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ejen dospělý člověk, ale i dítě má svá práva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ětská práva se vztahují na každé dítě a mladého člověka 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do 18 let věku bez výjimky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okument se stal součástí souboru zákonů ČR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ětská práva se projevují i v mnoha dalších zákonech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(např. dětem a mladistvým je do 18 let  trestné prodávat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alkohol a tabákové výrobky)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627534"/>
            <a:ext cx="3520131" cy="234679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DĚTSKÁ PRÁVA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rávo vyjadřovat své názory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rávo na soukromí rodiny, domova, korespondence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právo na ochranu pověsti a cti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rávo na vzdělání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rávo na základní a preventivní zdravotní péči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rávo na volný čas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rávo na ochranu před prací, která ohrožuje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naše zdraví a vývoj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rávo na ochranu před týráním a zneužíváním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rávo na ochranu státu před užíváním drog 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a nebezpečných látek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3219822"/>
            <a:ext cx="1728000" cy="1728000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067694"/>
            <a:ext cx="828000" cy="1023995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219822"/>
            <a:ext cx="1836000" cy="1656184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464410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104.5 Co si pamatujete?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TextovéPole 10"/>
          <p:cNvSpPr txBox="1"/>
          <p:nvPr/>
        </p:nvSpPr>
        <p:spPr>
          <a:xfrm>
            <a:off x="7628535" y="3003798"/>
            <a:ext cx="184731" cy="184666"/>
          </a:xfrm>
          <a:prstGeom prst="rect">
            <a:avLst/>
          </a:prstGeom>
        </p:spPr>
        <p:txBody>
          <a:bodyPr wrap="none" tIns="0" rtlCol="0">
            <a:spAutoFit/>
          </a:bodyPr>
          <a:lstStyle/>
          <a:p>
            <a:pPr algn="ctr"/>
            <a:endParaRPr lang="cs-CZ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987574"/>
            <a:ext cx="3018775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Přiřaď právo ke správné listině.</a:t>
            </a:r>
            <a:endParaRPr lang="cs-CZ" sz="16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64088" y="2654791"/>
            <a:ext cx="1797287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Úmluva o právech dítěte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2150735"/>
            <a:ext cx="1930337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rávo na státní příslušnost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3219822"/>
            <a:ext cx="135646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rávo na vzdělání</a:t>
            </a:r>
            <a:endParaRPr lang="cs-CZ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2" y="1779662"/>
            <a:ext cx="3168352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rávo na život, svobodu a osobní bezpečnost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79512" y="2499742"/>
            <a:ext cx="4251933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rávo na ochranu před násilím ze strany rodičů či jiných osob</a:t>
            </a:r>
            <a:endParaRPr lang="cs-CZ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9512" y="1430655"/>
            <a:ext cx="4728026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rávo na ochranu před prací, která ohrožuje zdravý vývoj a výchovu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353795" y="1966069"/>
            <a:ext cx="202651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Listina základních lidských </a:t>
            </a:r>
          </a:p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práv a svobod</a:t>
            </a: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7534"/>
            <a:ext cx="1404000" cy="1404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6" name="TextovéPole 25"/>
          <p:cNvSpPr txBox="1"/>
          <p:nvPr/>
        </p:nvSpPr>
        <p:spPr>
          <a:xfrm>
            <a:off x="323528" y="4496802"/>
            <a:ext cx="3693575" cy="523220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Domníváte se, že někdo porušuje vaše práva?</a:t>
            </a:r>
          </a:p>
          <a:p>
            <a:pPr algn="ctr"/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Zdůvodněte.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123728" y="3435846"/>
            <a:ext cx="4798108" cy="523220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Znáte školní řád? </a:t>
            </a:r>
          </a:p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Která práva z něj vyplývají a které povinnosti musíte plnit?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741997" y="4083918"/>
            <a:ext cx="3046027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 je školní parlament, co o něm víš?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114307" y="4712245"/>
            <a:ext cx="4418133" cy="307777"/>
          </a:xfrm>
          <a:prstGeom prst="rect">
            <a:avLst/>
          </a:prstGeom>
          <a:solidFill>
            <a:srgbClr val="CCFFCC"/>
          </a:solidFill>
          <a:ln w="3175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Proč musí mít každá škola pevně stanovený školní řád?</a:t>
            </a:r>
            <a:endParaRPr lang="cs-CZ" sz="1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113755" y="4064754"/>
            <a:ext cx="3850733" cy="523220"/>
          </a:xfrm>
          <a:prstGeom prst="rect">
            <a:avLst/>
          </a:prstGeom>
          <a:solidFill>
            <a:srgbClr val="CCFFCC"/>
          </a:solidFill>
          <a:ln w="317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Už jste někdy slyšeli o porušování lidských práv</a:t>
            </a:r>
          </a:p>
          <a:p>
            <a:pPr algn="ctr"/>
            <a:r>
              <a:rPr lang="cs-C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ebo práv dítěte? Vyprávějte.</a:t>
            </a: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7534"/>
            <a:ext cx="1008000" cy="1130446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31" name="TextovéPole 30"/>
          <p:cNvSpPr txBox="1"/>
          <p:nvPr/>
        </p:nvSpPr>
        <p:spPr>
          <a:xfrm>
            <a:off x="179512" y="2859782"/>
            <a:ext cx="1410964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rávo na volný čas</a:t>
            </a:r>
            <a:endParaRPr lang="cs-CZ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918455" y="3003798"/>
            <a:ext cx="2797561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rávo na spravedlivou odměnu za práci</a:t>
            </a:r>
            <a:endParaRPr lang="cs-CZ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104.6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99542"/>
            <a:ext cx="2968048" cy="1980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300392" y="1275606"/>
            <a:ext cx="4919680" cy="623248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cs-CZ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ROZHODNI, ZDA VĚTY POPISUJÍ PORUŠOVÁNÍ </a:t>
            </a:r>
          </a:p>
          <a:p>
            <a:pPr algn="ctr">
              <a:spcAft>
                <a:spcPts val="300"/>
              </a:spcAft>
            </a:pPr>
            <a:r>
              <a:rPr lang="cs-CZ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DĚTSKÝCH </a:t>
            </a:r>
            <a:r>
              <a:rPr lang="cs-CZ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PRÁV.</a:t>
            </a:r>
            <a:endParaRPr lang="cs-CZ" sz="1600" b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34843" y="2283718"/>
            <a:ext cx="383310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UČITELKA SI VYŽÁDÁ NĚČÍ SOUKROMÝ DENÍK </a:t>
            </a:r>
          </a:p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NAHLAS Z NĚJ VŠEM 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PŘEDČÍTÁ.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03848" y="3003798"/>
            <a:ext cx="5717399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 STÁTĚ, KDE NEFUNGUJE ŠKOLA, DĚTI NEMOHOU CHODIT DO 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ŠKOLY.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572000" y="4731990"/>
            <a:ext cx="4397486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RODIČE NUTÍ DĚTI, ABY SI 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UKLIDILY 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 SVÉM 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POKOJI.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23528" y="3435845"/>
            <a:ext cx="665348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 ŠPATNÉ ZNÁMKY TI RODIČE ZAKÁŽÍ CHODIT DO KINA A HRÁT POČÍTAČOVÉ 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HRY.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411760" y="3939902"/>
            <a:ext cx="6489020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TATÍNEK SI VYŽÁDÁ ŽÁKOVSKOU KNÍŽKU, ABY ZKONTROLOVAL TVŮJ 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PROSPĚCH.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528" y="4443958"/>
            <a:ext cx="4047134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CIZÍ MUŽ NUTÍ DĚTI PRODÁVAT DROGY VE </a:t>
            </a:r>
            <a:r>
              <a:rPr lang="cs-CZ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ŠKOLE.</a:t>
            </a:r>
            <a:endParaRPr lang="cs-CZ" sz="1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178734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104.7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00379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27534"/>
            <a:ext cx="1188000" cy="1469204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2843808" y="2355726"/>
            <a:ext cx="344318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 N I C E F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867533" y="1779662"/>
            <a:ext cx="85151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United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1907704" y="2067694"/>
            <a:ext cx="1080120" cy="648072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V="1">
            <a:off x="1979712" y="3084190"/>
            <a:ext cx="1664568" cy="567680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V="1">
            <a:off x="4211960" y="3003798"/>
            <a:ext cx="72008" cy="1368152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 flipV="1">
            <a:off x="4788024" y="3003798"/>
            <a:ext cx="864096" cy="1152128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115616" y="3867894"/>
            <a:ext cx="94128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Nations</a:t>
            </a:r>
            <a:endParaRPr lang="cs-CZ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5148064" y="4443958"/>
            <a:ext cx="123206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Children‘s</a:t>
            </a:r>
            <a:endParaRPr lang="cs-CZ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6876256" y="3435846"/>
            <a:ext cx="130035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mergency</a:t>
            </a:r>
            <a:endParaRPr lang="cs-CZ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7812360" y="2355726"/>
            <a:ext cx="71045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Fund</a:t>
            </a:r>
            <a:endParaRPr lang="cs-CZ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915816" y="4443958"/>
            <a:ext cx="149271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</a:p>
        </p:txBody>
      </p:sp>
      <p:pic>
        <p:nvPicPr>
          <p:cNvPr id="44" name="Obrázek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9542"/>
            <a:ext cx="1800000" cy="1308034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  <p:cxnSp>
        <p:nvCxnSpPr>
          <p:cNvPr id="47" name="Přímá spojnice se šipkou 46"/>
          <p:cNvCxnSpPr/>
          <p:nvPr/>
        </p:nvCxnSpPr>
        <p:spPr>
          <a:xfrm flipH="1" flipV="1">
            <a:off x="5508104" y="3075806"/>
            <a:ext cx="1224136" cy="576064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6012160" y="2571750"/>
            <a:ext cx="1584176" cy="288032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104.8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786844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Zákony České republiky </a:t>
                      </a: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vytváří?</a:t>
                      </a: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poslanci v Poslanecké sněmovně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prezident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ministři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obyčejní lidé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OSN je organizace zabývající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se?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ochranou práv dětí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ochranou přírody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spoluprací mezi státy světa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týráním dětí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Nejvyšší zákon naší republiky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je?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školní řád naší školy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to, co řekne maminka a tatínek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Ústava České republiky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Občanský zákoník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UNICEF je organizace zabývající 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se?</a:t>
                      </a: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ochranou práv dětí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ochranou přírody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spoluprací mezi státy světa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týráním dětí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Svět </a:t>
            </a:r>
            <a:r>
              <a:rPr lang="cs-CZ" sz="16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96259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131590"/>
            <a:ext cx="8640960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Obrázky z databáze klipart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1,5)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www.necasautoskola.cz/images/paragraf.jpg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www.hiphopstage.cz/archiv/article/beneficni-koncert-pro-linku-bezpeci-28-rijna-v-televizi-a-rozhlase-big.jpg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4,5)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www.palladiumpraha.cz/files/uploaded/UserFiles/Palladium%20pomaha/110512%20Unicef_logo.jpg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4,7)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http://www.unicef.cz/website/var/tmp/thumb_1053__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homepageSlider.jpeg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4,7)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img7.ct24.cz/multimedia/images/9/858/middle/85765.jpg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www.denikpolitika.cz/img/4/f/d/4fd705d338f0c38e5915a69c_200px.jpg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indent="-342900">
              <a:buAutoNum type="arabicPeriod"/>
            </a:pP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t2.gstatic.com/images?q=tbn:ANd9GcRmMl5FwM64HWqpLgs9TbmPnw-95OAIx194Mf3eWXdXKQTccliq5g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(side2)</a:t>
            </a:r>
          </a:p>
          <a:p>
            <a:pPr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i-klik.cz/wp-content/uploads/479.jpg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smtClean="0">
                <a:latin typeface="Times New Roman" pitchFamily="18" charset="0"/>
                <a:cs typeface="Times New Roman" pitchFamily="18" charset="0"/>
              </a:rPr>
              <a:t> 6)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1298</Words>
  <Application>Microsoft Office PowerPoint</Application>
  <PresentationFormat>Předvádění na obrazovce (16:9)</PresentationFormat>
  <Paragraphs>216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104.1 Práva a povinnosti, pravidla a zákony</vt:lpstr>
      <vt:lpstr>104.2 Co už víš?</vt:lpstr>
      <vt:lpstr>104.3 Jaké si řekneme nové termíny a názvy?</vt:lpstr>
      <vt:lpstr>104.4 Co si řekneme nového?</vt:lpstr>
      <vt:lpstr>104.5 Co si pamatujete?</vt:lpstr>
      <vt:lpstr>104.6 Něco navíc pro šikovné</vt:lpstr>
      <vt:lpstr>104.7 CLIL</vt:lpstr>
      <vt:lpstr>104.8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332</cp:revision>
  <dcterms:created xsi:type="dcterms:W3CDTF">2010-10-18T18:21:56Z</dcterms:created>
  <dcterms:modified xsi:type="dcterms:W3CDTF">2013-05-12T16:33:02Z</dcterms:modified>
</cp:coreProperties>
</file>