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1" r:id="rId3"/>
    <p:sldId id="259" r:id="rId4"/>
    <p:sldId id="267" r:id="rId5"/>
    <p:sldId id="270" r:id="rId6"/>
    <p:sldId id="261" r:id="rId7"/>
    <p:sldId id="272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CFFCC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nd04.jxs.cz/045/048/8e7fb4a180_73587232_o2.jpg" TargetMode="External"/><Relationship Id="rId3" Type="http://schemas.openxmlformats.org/officeDocument/2006/relationships/hyperlink" Target="http://1.bp.blogspot.com/-pqxgc0esWSg/Tafy76ZY3-I/AAAAAAAAAgU/yzJQSF3yekc/s1600/situace+1+001.jpg" TargetMode="External"/><Relationship Id="rId7" Type="http://schemas.openxmlformats.org/officeDocument/2006/relationships/hyperlink" Target="http://nd05.jxs.cz/785/313/2b824b8aab_79906034_o2.jpg" TargetMode="External"/><Relationship Id="rId12" Type="http://schemas.openxmlformats.org/officeDocument/2006/relationships/hyperlink" Target="http://www.zastreseno.cz/assets/clanky/2009-06/clanek00834/upload/photo/2696158793_7b96df831a.jpg" TargetMode="External"/><Relationship Id="rId2" Type="http://schemas.openxmlformats.org/officeDocument/2006/relationships/hyperlink" Target="http://4.bp.blogspot.com/-aoGfmQgJ_nk/TafzBjRe4dI/AAAAAAAAAgc/QT_9E0CHFzU/s1600/situace+1+0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brazky-citaty.cz/wp-content/uploads/pr0010.jpg" TargetMode="External"/><Relationship Id="rId11" Type="http://schemas.openxmlformats.org/officeDocument/2006/relationships/hyperlink" Target="http://media.novinky.cz/374/93742-original-fkiql.jpg" TargetMode="External"/><Relationship Id="rId5" Type="http://schemas.openxmlformats.org/officeDocument/2006/relationships/hyperlink" Target="http://www.ucebne-pomocky.sk/include/nahlad.php?cesta=889/slu__n___spr__va_49b2c631a10c6.jpg" TargetMode="External"/><Relationship Id="rId10" Type="http://schemas.openxmlformats.org/officeDocument/2006/relationships/hyperlink" Target="http://www.chovani.eu/web/media_image/645-article-1.jpg" TargetMode="External"/><Relationship Id="rId4" Type="http://schemas.openxmlformats.org/officeDocument/2006/relationships/hyperlink" Target="http://4.bp.blogspot.com/-pKJDQ87n2ds/Tafy57SsW1I/AAAAAAAAAgQ/iriIP504Nq8/s320/situace+1.jpg" TargetMode="External"/><Relationship Id="rId9" Type="http://schemas.openxmlformats.org/officeDocument/2006/relationships/hyperlink" Target="http://imb.lide.cz/big/4e39afdd12d3ee05d7250200.jpg?year=2011&amp;month=08&amp;day=0320&amp;id=1052334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185220"/>
            <a:ext cx="3276000" cy="2186730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131590"/>
            <a:ext cx="1825700" cy="1737882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466013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103.1 Člověk mezi lidmi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15966"/>
            <a:ext cx="3029719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771550"/>
            <a:ext cx="1475135" cy="1486226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289" y="3003798"/>
            <a:ext cx="1340085" cy="1460786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2643758"/>
            <a:ext cx="1713048" cy="1527853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216" y="699542"/>
            <a:ext cx="1800000" cy="1350000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72305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a 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Přítel,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kamarád, známý, slušné chování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pravidla slušného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chování </a:t>
                      </a:r>
                    </a:p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základní vztahy mezi lidmi.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03598"/>
            <a:ext cx="1170551" cy="1332000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3651870"/>
            <a:ext cx="1296000" cy="1180452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39360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103.2 Co už víš?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4232" y="771550"/>
            <a:ext cx="1116000" cy="1216518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579862"/>
            <a:ext cx="1070256" cy="1152000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771550"/>
            <a:ext cx="1188000" cy="1381203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2859782"/>
            <a:ext cx="1196643" cy="1296000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594388" y="4372416"/>
            <a:ext cx="4226084" cy="50359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Řekni, kdo se na obrázku chová špatně a kdo správně.</a:t>
            </a:r>
          </a:p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Označ správné dvojice.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056" y="871255"/>
            <a:ext cx="1152000" cy="1268447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715766"/>
            <a:ext cx="1148674" cy="1224000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452" y="1131590"/>
            <a:ext cx="1172396" cy="1116000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2283718"/>
            <a:ext cx="1016182" cy="1152000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2715766"/>
            <a:ext cx="1137950" cy="1296000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2283718"/>
            <a:ext cx="1193008" cy="1296000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15998"/>
            <a:ext cx="1584001" cy="1188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1642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2437750"/>
            <a:ext cx="5679760" cy="85408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KAMARÁDSTVÍ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zniká mezi vrstevníky a spolužáky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mají většinou podobné názory a zájmy.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ztahy však nejsou tak vřelé jako u přátel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amarádů, se kterými trávíme čas, můžeme mít spoustu, opravdových přátel je jen pár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1059582"/>
            <a:ext cx="5516254" cy="122341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PŘÁTELSTVÍ 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zniká nejčastěji mezi lidmi přibližně stejného věku (vrstevníky) a podobných zájmů.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řítel o mně ví vše dobré i špatné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 nás rád takové, jací jsme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vždy ochoten nám pomoci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řátelství si někteří lidé uchovávají i celý život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627784" y="4206592"/>
            <a:ext cx="3371436" cy="66941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PRAVIDLA SLUŠNÉHO CHOVÁNÍ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souhrn společností tolerovaných a vyžadovaných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pravidel chování mezi lidmi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1131590"/>
            <a:ext cx="2304000" cy="1537919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31790"/>
            <a:ext cx="2448000" cy="183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1898025" y="3414504"/>
            <a:ext cx="3950762" cy="66941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ZNÁMÝ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lověk,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kterého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potkáváme,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občas se s ním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bavíme, víme,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jmenuje,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ale neznáme jeho vlastnosti a zájmy.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8448" y="3939902"/>
            <a:ext cx="1476000" cy="985991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07504" y="1059582"/>
            <a:ext cx="5322291" cy="139268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PRAVIDLA SLUŠNÉHO CHOVÁNÍ</a:t>
            </a:r>
            <a:endParaRPr lang="cs-CZ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souhrn společností tolerovaných a vyžadovaných pravidel chování mezi lidmi 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 podobná pravidlům sportovní hry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ím, že známe pravidla slušného chování, můžeme předejít  „společenskému trapasu“ </a:t>
            </a: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naše chování k druhým má být slušné a zdvořilé</a:t>
            </a: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nikomu neděláme nic, co sami nemáme rádi</a:t>
            </a: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 NĚKTERÉ SITUACE JSOU JASNĚ DANÁ PRAVIDLA –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MUSÍME ZNÁT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555526"/>
            <a:ext cx="4224233" cy="80791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OMLUVA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esplním slib, opozdím se, někomu ublížím → vždy se omluvím</a:t>
            </a: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„promiňte prosím“, „pardon“</a:t>
            </a:r>
          </a:p>
          <a:p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Omluva není projevem slabosti – naopak schopnosti přiznat chybu.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49884" y="2577410"/>
            <a:ext cx="3918060" cy="1146468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PROSBA, ŽÁDOST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ádáme, když máme na něco právo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rosíme, když víme, že druhá osoba není povinna nám vyhovět</a:t>
            </a: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když o něco prosíme, je zdvořilé říci: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„prosím“</a:t>
            </a:r>
          </a:p>
          <a:p>
            <a:pPr marL="171450" indent="-171450">
              <a:buFontTx/>
              <a:buChar char="-"/>
            </a:pP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ždy poděkujeme!!!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dáváme najevo svůj vděk za vstřícnost či prokázanou službu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159968" y="2571750"/>
            <a:ext cx="4876528" cy="1146468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STISK RUKY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vzájemné podání rukou zpravidla doprovází seznámení, pozdrav či gratulaci</a:t>
            </a: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naznačíme tím druhému člověku úctu, respekt a podporu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uku nabízí vždy společensky významnější osoba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(starší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nadřízený, žena)</a:t>
            </a:r>
          </a:p>
          <a:p>
            <a:pPr marL="171450" indent="-171450">
              <a:buFontTx/>
              <a:buChar char="-"/>
            </a:pP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ždy podáváme pravou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ruku 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 když jsme leváci)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ůležitý je způsob,  jakým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ruku podávám (nedrtím,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nelomcuji,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leklá ryba)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508104" y="1563638"/>
            <a:ext cx="3528392" cy="80791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POZDRAV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yjadřujeme jím úctu k člověku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ěl by být přiměřeně hlasitý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ozdravit bychom měli, odpovědět na pozdrav musíme!!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071736" y="3867894"/>
            <a:ext cx="4301177" cy="1146468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NÁVŠTĚVA DIVADLA, KINA, SPOLEČENSKÉ AKCE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utností je vhodné společenské oblečení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řicházíme včas, kabát odkládáme v šatně</a:t>
            </a: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sedíme-li v řadě, kam vchází další diváci – vstaneme, aby mohli projít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ivák, který vchází do řady, prochází s tváří obrácenou k sedícím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hováme se tiše, abychom nikoho nerušili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832022"/>
            <a:ext cx="1114894" cy="1188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464410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103.5 Co si pamatujete?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TextovéPole 10"/>
          <p:cNvSpPr txBox="1"/>
          <p:nvPr/>
        </p:nvSpPr>
        <p:spPr>
          <a:xfrm>
            <a:off x="7628535" y="3003798"/>
            <a:ext cx="184731" cy="184666"/>
          </a:xfrm>
          <a:prstGeom prst="rect">
            <a:avLst/>
          </a:prstGeom>
        </p:spPr>
        <p:txBody>
          <a:bodyPr wrap="none" tIns="0" rtlCol="0">
            <a:spAutoFit/>
          </a:bodyPr>
          <a:lstStyle/>
          <a:p>
            <a:pPr algn="ctr"/>
            <a:endParaRPr lang="cs-CZ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16" y="1584233"/>
            <a:ext cx="2664000" cy="177960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5" name="TextovéPole 24"/>
          <p:cNvSpPr txBox="1"/>
          <p:nvPr/>
        </p:nvSpPr>
        <p:spPr>
          <a:xfrm>
            <a:off x="4891064" y="824394"/>
            <a:ext cx="4001416" cy="52322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 se děje na obrázku?</a:t>
            </a:r>
          </a:p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Jaká pravidla chování zde lidé nesmí opomenout?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796136" y="3651870"/>
            <a:ext cx="2850460" cy="307777"/>
          </a:xfrm>
          <a:prstGeom prst="rect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Koho označujeme jako známého?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39552" y="3867894"/>
            <a:ext cx="3695243" cy="307777"/>
          </a:xfrm>
          <a:prstGeom prst="rect">
            <a:avLst/>
          </a:prstGeom>
          <a:solidFill>
            <a:schemeClr val="bg1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Jaká jsou pravidla slušného chování ve škole?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388274" y="4568229"/>
            <a:ext cx="5199950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Vysvětli, proč bychom měli dobře znát pravidla slušného chování.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467544" y="3344093"/>
            <a:ext cx="4857420" cy="307777"/>
          </a:xfrm>
          <a:prstGeom prst="rect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Zapomněl/a sis úkol. Předveď, jak se správně omluvit učiteli.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251520" y="1923678"/>
            <a:ext cx="3398687" cy="523220"/>
          </a:xfrm>
          <a:prstGeom prst="rect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Jaká pravidla chování musíme dodržovat </a:t>
            </a:r>
          </a:p>
          <a:p>
            <a:pPr algn="ctr"/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dopravních prostředcích?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1216894" y="2696021"/>
            <a:ext cx="4262706" cy="307777"/>
          </a:xfrm>
          <a:prstGeom prst="rect">
            <a:avLst/>
          </a:prstGeom>
          <a:solidFill>
            <a:schemeClr val="bg1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Zahrajte scénku, při které  kamarád žádá o pomoc.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971600" y="1419622"/>
            <a:ext cx="4015844" cy="307777"/>
          </a:xfrm>
          <a:prstGeom prst="rect">
            <a:avLst/>
          </a:prstGeom>
          <a:solidFill>
            <a:schemeClr val="bg1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Popiš základní pravidla chování v divadle či kině.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355976" y="4083918"/>
            <a:ext cx="3943195" cy="307777"/>
          </a:xfrm>
          <a:prstGeom prst="rect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Vysvětli rozdíl mezi kamarádstvím a přátelstvím.</a:t>
            </a:r>
          </a:p>
        </p:txBody>
      </p:sp>
    </p:spTree>
    <p:extLst>
      <p:ext uri="{BB962C8B-B14F-4D97-AF65-F5344CB8AC3E}">
        <p14:creationId xmlns:p14="http://schemas.microsoft.com/office/powerpoint/2010/main" val="4875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103.6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71550"/>
            <a:ext cx="2664000" cy="1902856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79512" y="987574"/>
            <a:ext cx="5885760" cy="4033206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lIns="72000" tIns="72000" rIns="7200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HLAVNÍ SPOLEČENSKÉ ZÁSADY STOLOVÁNÍ </a:t>
            </a:r>
          </a:p>
          <a:p>
            <a:r>
              <a:rPr lang="cs-CZ" sz="12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Zaujmutí</a:t>
            </a: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místa u stolu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už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 nesedá, pokud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ještě žena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stojí. Ve vybrané společnosti se muži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dokonce </a:t>
            </a:r>
          </a:p>
          <a:p>
            <a:pPr>
              <a:spcAft>
                <a:spcPts val="3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zvedají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když dáma vstane.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Naopak,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když se krátce postaví muž, ženy mohou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klidně sedět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Lokty </a:t>
            </a:r>
            <a:r>
              <a:rPr lang="cs-CZ" sz="1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nepatří na stůl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stůl si můžete položit jen ruce, lokty na něm nemají co dělat.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Ubrousek</a:t>
            </a:r>
            <a:endParaRPr lang="cs-CZ" sz="12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Ubrousek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 rozložte nejpozději při podávání prvního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chodu.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Rozložený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 ho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položte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klín.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Když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 ubrouskem během jídla otřete ústa,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vraťte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jej poté přeložený zpět na klín. Při odchodu od stolu položte použitý,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složený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ubrousek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vedle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vlevo.</a:t>
            </a:r>
          </a:p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Pořadí </a:t>
            </a:r>
            <a:r>
              <a:rPr lang="cs-CZ" sz="1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používaných příborů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Stačí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 zapamatovat jednoduché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pravidlo: příbor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položený nejdál od talíře,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používáme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jako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první!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ěhem jídla položte příbor na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talíř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křížem, číšník pozná,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že budete v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jídle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pokračovat.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Příbor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položený na talíři rovnoběžně vedle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sebe znamená, že jsem dojedl.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Konzumace </a:t>
            </a:r>
            <a:r>
              <a:rPr lang="cs-CZ" sz="1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polévky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Lžíci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neplňte až po okraj, talíř nikdy nenaklánějte.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nás se lžíce vkládá do úst špičkou, ale v některých zemích bokem.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Foukat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lžíce s polévkou se nesluší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55051"/>
            <a:ext cx="2520280" cy="189021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40" y="1275606"/>
            <a:ext cx="4132800" cy="2952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179512" y="4496802"/>
            <a:ext cx="260847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LAY THE TABLE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524328" y="4146634"/>
            <a:ext cx="60786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fork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699792" y="690250"/>
            <a:ext cx="142218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essert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plate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05403" y="1203598"/>
            <a:ext cx="12811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oup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spoon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51520" y="2139702"/>
            <a:ext cx="147348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hallow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plate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283968" y="4515966"/>
            <a:ext cx="68480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knife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99592" y="3723878"/>
            <a:ext cx="9348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apkin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1907704" y="2427734"/>
            <a:ext cx="1800200" cy="86409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2123728" y="1491630"/>
            <a:ext cx="2304256" cy="122413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4211960" y="987574"/>
            <a:ext cx="1008112" cy="230425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 flipV="1">
            <a:off x="5868144" y="3795886"/>
            <a:ext cx="1512168" cy="50405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5076056" y="4083918"/>
            <a:ext cx="504056" cy="57606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1979712" y="3579862"/>
            <a:ext cx="2376264" cy="28803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660448" y="627534"/>
            <a:ext cx="151195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essert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spoon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7657261" y="2787774"/>
            <a:ext cx="65915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glass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5868144" y="1059582"/>
            <a:ext cx="720080" cy="201622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6444208" y="2499742"/>
            <a:ext cx="1008112" cy="43204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8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67259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451255"/>
              </p:ext>
            </p:extLst>
          </p:nvPr>
        </p:nvGraphicFramePr>
        <p:xfrm>
          <a:off x="179510" y="1131590"/>
          <a:ext cx="7185180" cy="34220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5841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Při pozdravu podáváme </a:t>
                      </a: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ruku?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levou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pravou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obě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je to jedno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Při podání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ruky?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partnerovu ruku silně stiskneme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partnerovu ruku jemně držíme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partnerovu ruku přiměřeně stiskneme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a díváme se mu do očí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d)      partnerovou rukou mohutně zatřeseme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Když mě někdo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pozdraví?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odpovídat nemusím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musím vždy odpovědět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dělám, 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že neslyším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mám radost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Mé sedadlo v divadle je v řadě uprostřed.  Řadou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procházím?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čelem k sedícím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zády k sedícím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 řady vůbec nemohu vstoupit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 nejrychleji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131590"/>
            <a:ext cx="8640960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http://4.bp.blogspot.com/-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aoGfmQgJ_nk/TafzBjRe4dI/AAAAAAAAAgc/QT_9E0CHFzU/s1600/situace+1+003.jpg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http://1.bp.blogspot.com/-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pqxgc0esWSg/Tafy76ZY3-I/AAAAAAAAAgU/yzJQSF3yekc/s1600/situace+1+001.jpg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1,2)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http://4.bp.blogspot.com/-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pKJDQ87n2ds/Tafy57SsW1I/AAAAAAAAAgQ/iriIP504Nq8/s320/situace+1.jpg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1,2,4)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http://www.ucebne-pomocky.sk/include/nahlad.php?cesta=889/slu__n___spr__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va_49b2c631a10c6.jpg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www.obrazky-citaty.cz/wp-content/uploads/pr0010.jpg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1,3)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nd05.jxs.cz/785/313/2b824b8aab_79906034_o2.jpg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nd04.jxs.cz/045/048/8e7fb4a180_73587232_o2.jpg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1,3)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imb.lide.cz/big/4e39afdd12d3ee05d7250200.jpg?year=2011&amp;month=08&amp;day=0320&amp;id=105233429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www.chovani.eu/web/media_image/645-article-1.jpg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4,5)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media.novinky.cz/374/93742-original-fkiql.jpg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6,7)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www.zastreseno.cz/assets/clanky/2009-06/clanek00834/upload/photo/2696158793_7b96df831a.jpg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1301</Words>
  <Application>Microsoft Office PowerPoint</Application>
  <PresentationFormat>Předvádění na obrazovce (16:9)</PresentationFormat>
  <Paragraphs>208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103.1 Člověk mezi lidmi</vt:lpstr>
      <vt:lpstr>103.2 Co už víš?</vt:lpstr>
      <vt:lpstr>103.3 Jaké si řekneme nové termíny a názvy?</vt:lpstr>
      <vt:lpstr>103.4 Co si řekneme nového?</vt:lpstr>
      <vt:lpstr>103.5 Co si pamatujete?</vt:lpstr>
      <vt:lpstr>103.6 Něco navíc pro šikovné</vt:lpstr>
      <vt:lpstr>103.7 CLIL</vt:lpstr>
      <vt:lpstr>103.8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316</cp:revision>
  <dcterms:created xsi:type="dcterms:W3CDTF">2010-10-18T18:21:56Z</dcterms:created>
  <dcterms:modified xsi:type="dcterms:W3CDTF">2013-05-12T16:24:04Z</dcterms:modified>
</cp:coreProperties>
</file>