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1" r:id="rId2"/>
    <p:sldId id="269" r:id="rId3"/>
    <p:sldId id="259" r:id="rId4"/>
    <p:sldId id="267" r:id="rId5"/>
    <p:sldId id="270" r:id="rId6"/>
    <p:sldId id="261" r:id="rId7"/>
    <p:sldId id="26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prima.cz/sites/default/files/image_crops/image_620x349/9/22323_clovek-v-tisni-logo_image_620x349.jpg" TargetMode="External"/><Relationship Id="rId13" Type="http://schemas.openxmlformats.org/officeDocument/2006/relationships/hyperlink" Target="http://oidnes.cz/10/082/maxi/MBB35353d_zebod.jpg" TargetMode="External"/><Relationship Id="rId3" Type="http://schemas.openxmlformats.org/officeDocument/2006/relationships/hyperlink" Target="http://i3.cn.cz/1219142183_200808190204_EEE_1.jpg" TargetMode="External"/><Relationship Id="rId7" Type="http://schemas.openxmlformats.org/officeDocument/2006/relationships/hyperlink" Target="http://www.pilotpen.cz/UserFiles/image/Recyklace.JPG" TargetMode="External"/><Relationship Id="rId12" Type="http://schemas.openxmlformats.org/officeDocument/2006/relationships/hyperlink" Target="http://www.nazeleno.cz/Files/ResizedImages/FckGallery/Nov%C3%BD%20objekt%20-%20WinRAR%20ZIP%20archiv.zip/RecyclingSymbolGreen_-1x250.jpg" TargetMode="External"/><Relationship Id="rId2" Type="http://schemas.openxmlformats.org/officeDocument/2006/relationships/hyperlink" Target="http://nd01.jxs.cz/957/769/75cec8971c_35953389_o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jihoceske-trideni.cz/matprop/clanky_trideni/ilustracni_fotografie/skladka.jpg" TargetMode="External"/><Relationship Id="rId11" Type="http://schemas.openxmlformats.org/officeDocument/2006/relationships/hyperlink" Target="http://www.toulcuvdvur.cz/images/stories/eko-znaky.jpg" TargetMode="External"/><Relationship Id="rId5" Type="http://schemas.openxmlformats.org/officeDocument/2006/relationships/hyperlink" Target="http://media.novinky.cz/214/92147-top_foto1-evrwm.jpg?1351852201" TargetMode="External"/><Relationship Id="rId10" Type="http://schemas.openxmlformats.org/officeDocument/2006/relationships/hyperlink" Target="http://ekologickadrogerie.cz/obrazky/eko1.jpg" TargetMode="External"/><Relationship Id="rId4" Type="http://schemas.openxmlformats.org/officeDocument/2006/relationships/hyperlink" Target="http://i3.cn.cz/1216068483_FO01131104.jpg" TargetMode="External"/><Relationship Id="rId9" Type="http://schemas.openxmlformats.org/officeDocument/2006/relationships/hyperlink" Target="http://old.clovekvtisni.cz/download/pagePhotos/texts_177.jpg" TargetMode="External"/><Relationship Id="rId14" Type="http://schemas.openxmlformats.org/officeDocument/2006/relationships/hyperlink" Target="http://www.ckrumlov.cz/obr/aktual/region/12816b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13125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102.1 Člověk a planeta Země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horova\AppData\Local\Microsoft\Windows\Temporary Internet Files\Content.IE5\UCNG1NTW\MP90043084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71550"/>
            <a:ext cx="1224000" cy="1668935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rova\AppData\Local\Microsoft\Windows\Temporary Internet Files\Content.IE5\VN1WV965\MP90043084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61266"/>
            <a:ext cx="3924000" cy="287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rova\AppData\Local\Microsoft\Windows\Temporary Internet Files\Content.IE5\WGE9RIO3\MP90044219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7774"/>
            <a:ext cx="2412000" cy="160800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orova\AppData\Local\Microsoft\Windows\Temporary Internet Files\Content.IE5\MWUA3URX\MP90043084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9188"/>
            <a:ext cx="2160000" cy="158457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horova\AppData\Local\Microsoft\Windows\Temporary Internet Files\Content.IE5\VN1WV965\MP90042224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59782"/>
            <a:ext cx="2339351" cy="15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7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225087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056172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Země,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znečištění, přelidnění, humanitární organizace, ochrana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recyklace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problematiku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poškozování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ochrany životního prostředí.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23936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95536" y="1131734"/>
            <a:ext cx="4752528" cy="100796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POTŘEBY LIDÍ SE STÁLE ZVYŠUJÍ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říve bylo např. auto, počítač nebo televize velmi nákladnou věcí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dnes každá rodina tyto předměty běžně užívá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ročně jsou vyrobeny miliony kusů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čím více zboží lidé vyrobí, tím více spotřebují surovin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88024" y="2859782"/>
            <a:ext cx="4176464" cy="213904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SUROVINY, STERÉ NÁM ZEMĚ POSKYTUJE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nerostné suroviny: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ropa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- zemní plyn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uhlí</a:t>
            </a:r>
          </a:p>
          <a:p>
            <a:pPr>
              <a:spcAft>
                <a:spcPts val="300"/>
              </a:spcAft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- rudy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(taví se z nich kovy)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řírodní zdroje: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voda</a:t>
            </a:r>
          </a:p>
          <a:p>
            <a:pPr>
              <a:spcAft>
                <a:spcPts val="600"/>
              </a:spcAft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dřevo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Lidé se k těmto zdrojům chovají velmi nešetrně.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Každá těžba je velkým zásahem do krajiny a přírodní rovnováhy.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Evropě výrazně poklesly zásoby pitné vody.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Obrovské plochy deštných pralesů jsou nenávratně zničeny.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1779662"/>
            <a:ext cx="1404000" cy="974377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699542"/>
            <a:ext cx="1728000" cy="97344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312" y="627534"/>
            <a:ext cx="1400949" cy="105732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2355726"/>
            <a:ext cx="1379370" cy="1008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1779662"/>
            <a:ext cx="1400949" cy="955214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763688" y="2425119"/>
            <a:ext cx="2952328" cy="93871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KAŽDÝ DEN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lidí zemře nedostatkem vody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vyprodukujeme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tun atomového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odpadu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vyhodíme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 umělohmotných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obalů do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moře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vyhyne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rostlinných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živočišných druhů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5576" y="3651870"/>
            <a:ext cx="3312368" cy="114646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POŠKOZOVÁNÍ ŽIVOTNÍHO  PROSTŘEDÍ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ěžba nerostných surovin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nečišťování vod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nečišťování ovzduší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rodukce odpadu z domácností a továren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nehodnocení půd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164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203598"/>
            <a:ext cx="6524543" cy="201593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GLOBÁLNÍ PROBLÉMY = CELOSVĚTOVÉ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Zemi vše souvisí se vším → malý zásah v jedné oblasti může způsobit velké škody jinde</a:t>
            </a:r>
          </a:p>
          <a:p>
            <a:r>
              <a:rPr lang="cs-CZ" sz="1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ovzduší je nejvíce znečišťováno v Evropě a USA → dochází ke zvyšování teploty v  atmosféře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→ na severním a jižním pólu tají ledovce </a:t>
            </a:r>
          </a:p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GLOBÁLNÍCH PROBLÉMŮ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civilizace je založena na  výrobě a spotřebě zboží → lidé produkují přebytek zboží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musíme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přestat plýtvat!!!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ýroba elektrické energie v ekologicky šetrných elektrárnách (sluneční, větrné)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ývoj úsporných strojů či motorů na alternativní pohon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aučit se znovu zpracovávat suroviny (recyklace)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31790"/>
            <a:ext cx="2303815" cy="2052000"/>
          </a:xfrm>
          <a:prstGeom prst="rect">
            <a:avLst/>
          </a:prstGeom>
          <a:ln w="25400">
            <a:solidFill>
              <a:srgbClr val="92D050"/>
            </a:solidFill>
          </a:ln>
        </p:spPr>
      </p:pic>
      <p:sp>
        <p:nvSpPr>
          <p:cNvPr id="15" name="TextovéPole 14"/>
          <p:cNvSpPr txBox="1"/>
          <p:nvPr/>
        </p:nvSpPr>
        <p:spPr>
          <a:xfrm>
            <a:off x="1763688" y="3507854"/>
            <a:ext cx="3745384" cy="120032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ORGANIZACE NA OCHRANU PŘÍRODY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xistuje řada ekologických sdružení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zveřejňují informace o stavu životního prostředí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pomáhají s obnovou lesů a recyklací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provádí ekologickou osvětu</a:t>
            </a:r>
          </a:p>
          <a:p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Hnutí Duha, Děti Země, Greenpeace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(mezinár.org.)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084168" y="1995686"/>
            <a:ext cx="2691763" cy="83099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RECYKLACE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opětovné zužitkování materiálu, který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by se jinak stal odpadem</a:t>
            </a: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plasty, papír, sklo…</a:t>
            </a:r>
          </a:p>
        </p:txBody>
      </p:sp>
      <p:pic>
        <p:nvPicPr>
          <p:cNvPr id="14" name="Picture 3" descr="C:\Users\horova\AppData\Local\Microsoft\Windows\Temporary Internet Files\Content.IE5\UCNG1NTW\MP90043084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7853"/>
            <a:ext cx="1029690" cy="140400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:\Users\horova\AppData\Local\Microsoft\Windows\Temporary Internet Files\Content.IE5\MWUA3URX\MP90043084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99542"/>
            <a:ext cx="1584000" cy="1162018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915566"/>
            <a:ext cx="2886209" cy="162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644008" y="3579862"/>
            <a:ext cx="4395755" cy="138499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POMOC CHUDÝM ZEMÍM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z vyspělých zemí se snaží pomoci prostřednictvím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humanitárních organizací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získávají peníze ze sbírek a darů,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poté nakupují potraviny, léky, šatstvo a  dopraví je potřebným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nejúčinnější je obyvatele chudých zemí vzdělávat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budou schopni své problémy řešit sami bez cizí pomoci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ejznámější česká humanitární společnost –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Člověk v tísni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1275606"/>
            <a:ext cx="273664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Život lidí na planetě Zemi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1779662"/>
            <a:ext cx="4358886" cy="294696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VYSPĚLÉ STÁTY A CHUDÉ ZEMĚ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Zemi žije 6 miliard lidí (přibližně 730 000 000 v Evropě)</a:t>
            </a:r>
          </a:p>
          <a:p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CHUDÉ STÁTY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Afričanů, kteří trpí naprostým nedostatkem potravin, je na Zemi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přibližně stejné množství jako obyvatel v Evropě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řada států ve střední Africe a Asii se potýká s přelidněním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lidé trpí nedostatkem potravin a lékařské péče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šíří se nejrůznější epidemie (např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alárie)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situaci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zhoršují i časté vojenské konflikty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příčiny bývají náboženské a politické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VYSPĚLÉ STÁTY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vyspělém státu funguje školství, zdravotnictví, rozvíjí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se zde obchod a služby, lidé si mohou dovolit  utrácet peníze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za věci, které nejsou nezbytně nutné k život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je zde vysoká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životní úroveň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2067694"/>
            <a:ext cx="1728000" cy="129302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46441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19622"/>
            <a:ext cx="2520000" cy="2244555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5" name="TextovéPole 24"/>
          <p:cNvSpPr txBox="1"/>
          <p:nvPr/>
        </p:nvSpPr>
        <p:spPr>
          <a:xfrm>
            <a:off x="6086289" y="699542"/>
            <a:ext cx="2871299" cy="523220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 pomoci obrázku vysvětli pojem </a:t>
            </a:r>
          </a:p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RECYKLACE.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27584" y="1275606"/>
            <a:ext cx="4605684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se nazývá surovina, ze které se vyrábí nafta a benzin?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195736" y="3651870"/>
            <a:ext cx="3595536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Pohovořte o problematice znečištění planety</a:t>
            </a:r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339752" y="4659982"/>
            <a:ext cx="3507628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Jaké organizace na ochranu přírody znáte?</a:t>
            </a:r>
            <a:endParaRPr lang="cs-CZ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40864" y="4208189"/>
            <a:ext cx="3577775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Vysvětlete pojem GLOBÁLNÍ PROBLÉMY.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211960" y="4136181"/>
            <a:ext cx="4107086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 může každý z nás udělat pro ochranu přírody?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23528" y="1779662"/>
            <a:ext cx="3937168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Pevná nerostná surovina využívána ke spalování.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331640" y="2283718"/>
            <a:ext cx="4892686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podmínka života na 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emi – chemická značka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H</a:t>
            </a:r>
            <a:r>
              <a:rPr lang="cs-CZ" sz="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51520" y="2859782"/>
            <a:ext cx="4017446" cy="523220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Jakým cizím slovem označujeme plošnou nákazu, </a:t>
            </a:r>
          </a:p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která zasáhne velké množství lidí?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75606"/>
            <a:ext cx="4010354" cy="1145815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4860032" y="1707654"/>
            <a:ext cx="3911520" cy="30777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ZJISTĚTE, CO ZNAMENAJÍ TYTO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ZNAČKY.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87774"/>
            <a:ext cx="2016000" cy="201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147814"/>
            <a:ext cx="2016000" cy="1512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787774"/>
            <a:ext cx="2016000" cy="197299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76843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07654"/>
            <a:ext cx="2550000" cy="2340000"/>
          </a:xfrm>
          <a:prstGeom prst="rect">
            <a:avLst/>
          </a:prstGeom>
          <a:ln w="25400">
            <a:solidFill>
              <a:srgbClr val="008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251520" y="4424794"/>
            <a:ext cx="201850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ECOLOGY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55776" y="1059582"/>
            <a:ext cx="126412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aper</a:t>
            </a:r>
            <a:r>
              <a:rPr lang="cs-CZ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bags</a:t>
            </a:r>
            <a:endParaRPr lang="cs-CZ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483768" y="4227934"/>
            <a:ext cx="189026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separation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580112" y="4443958"/>
            <a:ext cx="311303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solar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thermal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station </a:t>
            </a:r>
            <a:endParaRPr lang="cs-CZ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7544" y="2139702"/>
            <a:ext cx="196945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wind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plant </a:t>
            </a:r>
            <a:endParaRPr lang="cs-CZ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403648" y="3219822"/>
            <a:ext cx="10781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recycling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724128" y="1131590"/>
            <a:ext cx="320696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environmentalist</a:t>
            </a:r>
            <a:r>
              <a:rPr lang="cs-CZ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948264" y="2283718"/>
            <a:ext cx="164884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ecycling </a:t>
            </a:r>
            <a:r>
              <a:rPr lang="cs-CZ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lang="cs-CZ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186369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 nepatří mezi nerostné suroviny?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dřevo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ropa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uhlí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zemní plyn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 je humanitární organizace?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organizace pomáhající lidem v tísni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divadelní organizace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organizace na ochranu přírody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organizace na ochranu zvířat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je recyklace?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opětovné zpracování materiálu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proces, při kterém vzniká tornádo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cyklistická disciplína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název nemoci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 z organizací neslouží pro ochranu přírody?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Greenpeace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Hnutí Duha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Děti Země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Člověk v tísni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102.9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nd01.jxs.cz/957/769/75cec8971c_35953389_o2.jpg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i3.cn.cz/1219142183_200808190204_EEE_1.jpg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i3.cn.cz/1216068483_FO01131104.jpg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media.novinky.cz/214/92147-top_foto1-evrwm.jpg?1351852201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www.jihoceske-trideni.cz/matprop/clanky_trideni/ilustracni_fotografie/skladka.jpg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www.pilotpen.cz/UserFiles/image/Recyklace.JPG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3,5)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www.iprima.cz/sites/default/files/image_crops/image_620x349/9/22323_clovek-v-tisni-logo_image_620x349.jpg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old.clovekvtisni.cz/download/pagePhotos/texts_177.jpg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ekologickadrogerie.cz/obrazky/eko1.jpg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www.toulcuvdvur.cz/images/stories/eko-znaky.jpg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http://www.nazeleno.cz/Files/ResizedImages/FckGallery/Nov%C3%BD%20objekt%20-%20WinRAR%20ZIP%20archiv.zip/RecyclingSymbolGreen_-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2"/>
              </a:rPr>
              <a:t>1x250.jpg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3"/>
              </a:rPr>
              <a:t>oidnes.cz/10/082/maxi/MBB35353d_zebod.jpg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4"/>
              </a:rPr>
              <a:t>www.ckrumlov.cz/obr/aktual/region/12816b.jpg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1076</Words>
  <Application>Microsoft Office PowerPoint</Application>
  <PresentationFormat>Předvádění na obrazovce (16:9)</PresentationFormat>
  <Paragraphs>209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102.1 Člověk a planeta Země</vt:lpstr>
      <vt:lpstr>102.2 Co už víš?</vt:lpstr>
      <vt:lpstr>102.3 Jaké si řekneme nové termíny a názvy?</vt:lpstr>
      <vt:lpstr>102.4 Co si řekneme nového?</vt:lpstr>
      <vt:lpstr>102.5 Co si pamatujete?</vt:lpstr>
      <vt:lpstr>102.6 Něco navíc pro šikovné</vt:lpstr>
      <vt:lpstr>102.7 CLIL</vt:lpstr>
      <vt:lpstr>102.8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335</cp:revision>
  <dcterms:created xsi:type="dcterms:W3CDTF">2010-10-18T18:21:56Z</dcterms:created>
  <dcterms:modified xsi:type="dcterms:W3CDTF">2013-05-26T16:35:35Z</dcterms:modified>
</cp:coreProperties>
</file>