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9" r:id="rId3"/>
    <p:sldId id="259" r:id="rId4"/>
    <p:sldId id="267" r:id="rId5"/>
    <p:sldId id="270" r:id="rId6"/>
    <p:sldId id="261" r:id="rId7"/>
    <p:sldId id="262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CCFFCC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0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26.5.2013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youtube.com/watch?v=AWMXaT0QLrQ" TargetMode="External"/><Relationship Id="rId4" Type="http://schemas.openxmlformats.org/officeDocument/2006/relationships/hyperlink" Target="http://www.youtube.com/watch?v=fuQc-U0DJXk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mg.mediacentrum.sk/gallery/200/487846.jpg" TargetMode="External"/><Relationship Id="rId7" Type="http://schemas.openxmlformats.org/officeDocument/2006/relationships/hyperlink" Target="http://www.sporthobby.eu/images/products/strom-ch.jpg" TargetMode="External"/><Relationship Id="rId2" Type="http://schemas.openxmlformats.org/officeDocument/2006/relationships/hyperlink" Target="http://old.pixmac.com/4/royalty-free-stock-pictures-extended-family-relaxing-in-garden-pixmac-69984049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edia.daz.ni.cz/photos/2010/11/11/7-2337-rodokmen-strom_.jpg" TargetMode="External"/><Relationship Id="rId5" Type="http://schemas.openxmlformats.org/officeDocument/2006/relationships/hyperlink" Target="http://www.jogin.cz/images/stories/odpovednost/odpovednost6.jpg" TargetMode="External"/><Relationship Id="rId4" Type="http://schemas.openxmlformats.org/officeDocument/2006/relationships/hyperlink" Target="http://i.idnes.cz/08/103/gal/VES269940_42ONA14a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1983235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101.1 Rodina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horova\AppData\Local\Microsoft\Windows\Temporary Internet Files\Content.IE5\MWUA3URX\MP90044219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771550"/>
            <a:ext cx="3078000" cy="2052000"/>
          </a:xfrm>
          <a:prstGeom prst="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horova\AppData\Local\Microsoft\Windows\Temporary Internet Files\Content.IE5\UCNG1NTW\MP900442266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523950"/>
            <a:ext cx="2772000" cy="1848000"/>
          </a:xfrm>
          <a:prstGeom prst="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horova\AppData\Local\Microsoft\Windows\Temporary Internet Files\Content.IE5\MWUA3URX\MP900442218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03766"/>
            <a:ext cx="1165141" cy="1512000"/>
          </a:xfrm>
          <a:prstGeom prst="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horova\AppData\Local\Microsoft\Windows\Temporary Internet Files\Content.IE5\VN1WV965\MP900448492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03726"/>
            <a:ext cx="2628000" cy="1752000"/>
          </a:xfrm>
          <a:prstGeom prst="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horova\AppData\Local\Microsoft\Windows\Temporary Internet Files\Content.IE5\MWUA3URX\MP900399982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31790"/>
            <a:ext cx="2106837" cy="1404000"/>
          </a:xfrm>
          <a:prstGeom prst="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horova\AppData\Local\Microsoft\Windows\Temporary Internet Files\Content.IE5\WGE9RIO3\MP900308958[2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148" y="3003950"/>
            <a:ext cx="2046884" cy="1368000"/>
          </a:xfrm>
          <a:prstGeom prst="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101.10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825372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Rodina –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úplná, neúplná, rozšířená, manželství, rodiče.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popisující rodinu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239360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101.2 Co už víš?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C:\Users\horova\AppData\Local\Microsoft\Windows\Temporary Internet Files\Content.IE5\MWUA3URX\MP90044219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771550"/>
            <a:ext cx="3078000" cy="2052000"/>
          </a:xfrm>
          <a:prstGeom prst="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ovéPole 23"/>
          <p:cNvSpPr txBox="1"/>
          <p:nvPr/>
        </p:nvSpPr>
        <p:spPr>
          <a:xfrm>
            <a:off x="323528" y="1153220"/>
            <a:ext cx="4752528" cy="1346522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RODINA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odina tvoří základ společnosti lidí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=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 společné domácnosti žijí rodiče a jejich děti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lavním cílem rodiny je výchova dětí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→ úkolem rodičů je vybudovat pro rodinu místo, kde se cítí bezpečně </a:t>
            </a:r>
          </a:p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	→ domov = místo, kde žijeme se svými nejbližšími,</a:t>
            </a:r>
          </a:p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cítíme se bezpečně a vždy najdeme podporu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11960" y="3003798"/>
            <a:ext cx="4752528" cy="1931298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RODINA - rozšířená</a:t>
            </a:r>
          </a:p>
          <a:p>
            <a:pPr marL="171450" indent="-171450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patří sem nejen rodiče a děti, ale také prarodiče (babička, dědeček), teta, strýc, sestřenice, bratranec… </a:t>
            </a:r>
          </a:p>
          <a:p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ZOPAKUJ SI: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maminka mojí maminky je moje…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bratr mého otce je můj…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yn mého strýce je můj…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atínek mojí maminky je můj…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estra mého otce je moje…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cera mé tety je moje…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481" y="2787774"/>
            <a:ext cx="3074157" cy="2052000"/>
          </a:xfrm>
          <a:prstGeom prst="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04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435846"/>
            <a:ext cx="2319108" cy="1548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716428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101.3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0" y="1606029"/>
            <a:ext cx="5214889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RODINA ÚPLNÁ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rodina, ve které ve společné domácnosti žije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matka, otec a nejméně jedno dítě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531" y="2211878"/>
            <a:ext cx="2033685" cy="1512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8" name="TextovéPole 7"/>
          <p:cNvSpPr txBox="1"/>
          <p:nvPr/>
        </p:nvSpPr>
        <p:spPr>
          <a:xfrm>
            <a:off x="3635896" y="3889380"/>
            <a:ext cx="2938112" cy="338554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Přiřaď typy rodin </a:t>
            </a:r>
            <a:r>
              <a:rPr lang="cs-CZ" sz="16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 obrázkům.</a:t>
            </a:r>
            <a:endParaRPr lang="cs-C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456" y="915877"/>
            <a:ext cx="1872000" cy="2808001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3" name="TextovéPole 12"/>
          <p:cNvSpPr txBox="1"/>
          <p:nvPr/>
        </p:nvSpPr>
        <p:spPr>
          <a:xfrm>
            <a:off x="251520" y="2859782"/>
            <a:ext cx="4095608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RODINA ROZŠÍŘENÁ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kromě rodičů a dětí sem patří také prarodiče, tety, strýcové…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838526" y="4445119"/>
            <a:ext cx="5141151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GENERACE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lidé, kteří se narodili přibližně ve stejné době a mají podobné názory a zážitky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51520" y="2211710"/>
            <a:ext cx="372409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RODINA NEÚPLNÁ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rodina, ve které chybí jeden z rodičů (otec nebo matka)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79512" y="1081068"/>
            <a:ext cx="1467453" cy="338554"/>
          </a:xfrm>
          <a:prstGeom prst="rect">
            <a:avLst/>
          </a:prstGeom>
          <a:solidFill>
            <a:schemeClr val="bg1">
              <a:lumMod val="95000"/>
              <a:alpha val="99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TYPY RODIN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101.4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611560" y="1329611"/>
            <a:ext cx="3591048" cy="95410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ROZŠIŘOVÁNÍ A VZNIK RODINY</a:t>
            </a:r>
          </a:p>
          <a:p>
            <a:pPr marL="171450" indent="-171450">
              <a:buFontTx/>
              <a:buChar char="-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Rodina se rozšiřuje tak, že se mladí lidé žení a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vdávají.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novomanželé zakládají svou novou rodinu – mají děti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vzniká nová generace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do své rodiny sňatkem přivedou nové příbuzné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131840" y="2787774"/>
            <a:ext cx="3627916" cy="707886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STROM ŽIVOTA = RODOKMEN</a:t>
            </a:r>
          </a:p>
          <a:p>
            <a:pPr>
              <a:spcAft>
                <a:spcPts val="300"/>
              </a:spcAft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grafické zobrazení připomínající strom, jímž se znázorňují 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300"/>
              </a:spcAft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příbuzenské vztahy mezi jednotlivými členy v rodině</a:t>
            </a:r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20272" y="915566"/>
            <a:ext cx="1728000" cy="2392952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5616" y="2427734"/>
            <a:ext cx="1800016" cy="2484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horova\AppData\Local\Microsoft\Windows\Temporary Internet Files\Content.IE5\WGE9RIO3\MP900448534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99542"/>
            <a:ext cx="1296000" cy="1944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3707904" y="3651870"/>
            <a:ext cx="5319085" cy="1292662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ODPOVĚDNOST RODIČŮ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povinnosti rodičů vůči dětem stanovuje tzv.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Zákon o rodině</a:t>
            </a:r>
          </a:p>
          <a:p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např. </a:t>
            </a: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rodiče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mají dítěti zajistit přístřeší</a:t>
            </a: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lékařskou péči, </a:t>
            </a:r>
          </a:p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fyzickou bezpečnost, potravu, lásku a společenskou výchovu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stanovuje i povinnosti dětí vůči rodičům (mají rodiče ctít a respektovat)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Pokud rodiče svou rodičovskou povinnost nesplňují, soud je zbaví rodičovských práv.</a:t>
            </a:r>
          </a:p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→  Nesmí se o dítě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ani starat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ani se s ním stýkat.</a:t>
            </a:r>
          </a:p>
        </p:txBody>
      </p:sp>
    </p:spTree>
    <p:extLst>
      <p:ext uri="{BB962C8B-B14F-4D97-AF65-F5344CB8AC3E}">
        <p14:creationId xmlns:p14="http://schemas.microsoft.com/office/powerpoint/2010/main" val="22875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464410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101.5 Co si pamatujete?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1" name="TextovéPole 10"/>
          <p:cNvSpPr txBox="1"/>
          <p:nvPr/>
        </p:nvSpPr>
        <p:spPr>
          <a:xfrm>
            <a:off x="7628535" y="3003798"/>
            <a:ext cx="184731" cy="184666"/>
          </a:xfrm>
          <a:prstGeom prst="rect">
            <a:avLst/>
          </a:prstGeom>
        </p:spPr>
        <p:txBody>
          <a:bodyPr wrap="none" tIns="0" rtlCol="0">
            <a:spAutoFit/>
          </a:bodyPr>
          <a:lstStyle/>
          <a:p>
            <a:pPr algn="ctr"/>
            <a:endParaRPr lang="cs-CZ" sz="9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1225084"/>
            <a:ext cx="2259336" cy="338554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Vytvoř správné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dvojice.</a:t>
            </a:r>
            <a:endParaRPr lang="cs-CZ" sz="1600" b="1" dirty="0" smtClean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24128" y="2222743"/>
            <a:ext cx="827471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sestřenice</a:t>
            </a:r>
            <a:endParaRPr lang="cs-CZ" sz="1200" b="1" dirty="0" smtClean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2000" y="2571750"/>
            <a:ext cx="3054041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Maminčina nebo tatínkova sestra je moje…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724128" y="2571750"/>
            <a:ext cx="697627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synovec</a:t>
            </a:r>
            <a:endParaRPr lang="cs-CZ" sz="1200" b="1" dirty="0" smtClean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2000" y="3302863"/>
            <a:ext cx="5424883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Grafické </a:t>
            </a:r>
            <a:r>
              <a:rPr lang="cs-CZ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zobrazení připomínající strom, 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které znázorňuje příbuzenské vztahy...</a:t>
            </a:r>
            <a:endParaRPr lang="cs-CZ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724128" y="3302863"/>
            <a:ext cx="433132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teta</a:t>
            </a:r>
            <a:endParaRPr lang="cs-CZ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52000" y="2211710"/>
            <a:ext cx="2447792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Bratrův syn je můj…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52000" y="2942823"/>
            <a:ext cx="4514826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Skupina lidí, kteří se narodili a dospívali přibližně ve stejné době...</a:t>
            </a:r>
            <a:endParaRPr lang="cs-CZ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731451" y="2931790"/>
            <a:ext cx="856773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rodokmen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52000" y="1851670"/>
            <a:ext cx="2090637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Dcera tety a strýce je moje…</a:t>
            </a:r>
            <a:endParaRPr lang="cs-CZ" sz="1200" b="1" dirty="0" smtClean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724128" y="1851670"/>
            <a:ext cx="768159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generace</a:t>
            </a:r>
          </a:p>
        </p:txBody>
      </p:sp>
      <p:pic>
        <p:nvPicPr>
          <p:cNvPr id="23" name="Obrázek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456" y="1203598"/>
            <a:ext cx="1800000" cy="2700001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5" name="TextovéPole 24"/>
          <p:cNvSpPr txBox="1"/>
          <p:nvPr/>
        </p:nvSpPr>
        <p:spPr>
          <a:xfrm>
            <a:off x="6228184" y="699542"/>
            <a:ext cx="2587504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Jaký typ rodiny je na obrázku?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6024257" y="4587974"/>
            <a:ext cx="2796215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Vysvětli pojem STROM ŽIVOTA.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95536" y="3795886"/>
            <a:ext cx="2962222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Vysvětlete pojem ÚPLNÁ RODINA.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95536" y="4640237"/>
            <a:ext cx="3412666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Vysvětlete pojem ROZŠÍŘENÁ RODINA.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23605" y="4208189"/>
            <a:ext cx="3212291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Vysvětlete pojem NEÚPLNÁ RODINA.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211960" y="4136181"/>
            <a:ext cx="3061992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Popiš, co je hlavním smyslem rodiny?</a:t>
            </a:r>
          </a:p>
        </p:txBody>
      </p:sp>
    </p:spTree>
    <p:extLst>
      <p:ext uri="{BB962C8B-B14F-4D97-AF65-F5344CB8AC3E}">
        <p14:creationId xmlns:p14="http://schemas.microsoft.com/office/powerpoint/2010/main" val="4875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101.6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35646"/>
            <a:ext cx="4010354" cy="3024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1" name="TextovéPole 10"/>
          <p:cNvSpPr txBox="1"/>
          <p:nvPr/>
        </p:nvSpPr>
        <p:spPr>
          <a:xfrm>
            <a:off x="4710306" y="1128395"/>
            <a:ext cx="3966150" cy="72327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STROM ŽIVOTA</a:t>
            </a:r>
          </a:p>
          <a:p>
            <a:pPr>
              <a:spcAft>
                <a:spcPts val="300"/>
              </a:spcAft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grafické zobrazení připomínající strom, jímž se znázorňují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300"/>
              </a:spcAft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příbuzenské vztahy mezi jednotlivými členy v rodině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123728" y="4155926"/>
            <a:ext cx="561372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JÁ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860032" y="4011910"/>
            <a:ext cx="4194995" cy="523220"/>
          </a:xfrm>
          <a:prstGeom prst="rect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Nakresli na čtvrtku formátu A3 vlastní strom života.</a:t>
            </a:r>
          </a:p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Zanes do něj údaje o vlastní rodině.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865419" y="3219822"/>
            <a:ext cx="4095929" cy="523220"/>
          </a:xfrm>
          <a:prstGeom prst="rect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www.youtube.com/watch?v=fuQc-U0DJXk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Podívej se na dokument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„Jak 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vytvořit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rodokmen“.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292080" y="2427734"/>
            <a:ext cx="3648884" cy="492443"/>
          </a:xfrm>
          <a:prstGeom prst="rect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</a:t>
            </a:r>
            <a:r>
              <a:rPr lang="cs-CZ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://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www.youtube.com/watch?v=AWMXaT0QLrQ</a:t>
            </a:r>
            <a:endParaRPr lang="cs-CZ" sz="1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hlédni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pořad „Tajemství rodu“.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101.7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779662"/>
            <a:ext cx="3505625" cy="2340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2" name="TextovéPole 11"/>
          <p:cNvSpPr txBox="1"/>
          <p:nvPr/>
        </p:nvSpPr>
        <p:spPr>
          <a:xfrm>
            <a:off x="290542" y="4299942"/>
            <a:ext cx="1580561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FAMILY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092280" y="3363838"/>
            <a:ext cx="13773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grandfather</a:t>
            </a:r>
            <a:endParaRPr lang="cs-C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920179" y="1923678"/>
            <a:ext cx="149271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grandmother</a:t>
            </a:r>
            <a:endParaRPr lang="cs-C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499992" y="987574"/>
            <a:ext cx="155683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on,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grandson</a:t>
            </a:r>
            <a:endParaRPr lang="cs-C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39552" y="1203598"/>
            <a:ext cx="266419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aughter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granddaughter</a:t>
            </a:r>
            <a:endParaRPr lang="cs-C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716016" y="4443958"/>
            <a:ext cx="90281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mother</a:t>
            </a:r>
            <a:endParaRPr lang="cs-C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331640" y="2931790"/>
            <a:ext cx="78739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father</a:t>
            </a:r>
            <a:endParaRPr lang="cs-C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Přímá spojnice se šipkou 21"/>
          <p:cNvCxnSpPr/>
          <p:nvPr/>
        </p:nvCxnSpPr>
        <p:spPr>
          <a:xfrm>
            <a:off x="2123728" y="1635646"/>
            <a:ext cx="1584176" cy="1656184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>
            <a:off x="5148064" y="1347614"/>
            <a:ext cx="432048" cy="108012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>
            <a:off x="4572000" y="2283718"/>
            <a:ext cx="2808312" cy="115212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 flipV="1">
            <a:off x="4860032" y="2859782"/>
            <a:ext cx="2232248" cy="864096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5436096" y="3579862"/>
            <a:ext cx="360040" cy="864096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stCxn id="21" idx="3"/>
          </p:cNvCxnSpPr>
          <p:nvPr/>
        </p:nvCxnSpPr>
        <p:spPr>
          <a:xfrm>
            <a:off x="2119035" y="3116456"/>
            <a:ext cx="1084813" cy="3135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101.8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513049"/>
              </p:ext>
            </p:extLst>
          </p:nvPr>
        </p:nvGraphicFramePr>
        <p:xfrm>
          <a:off x="179510" y="1131590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Rodina, ve které žijí oba rodiče a </a:t>
                      </a: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děti, </a:t>
                      </a: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je označována jako: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úplná rodina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neúplná rodina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rozšířená rodina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nejedná se o rodinu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Jak se nazývá typ rodiny, do které kromě rodičů a dětí řadíme i další příbuzné?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úplná rodina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neúplná rodina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rozšířená rodina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nejedná se o rodinu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Rodina, ve které žije pouze jeden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rodič a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dítě,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 označována jako: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úplná rodina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neúplná rodina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rozšířená rodina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nejedná se o rodinu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 je rodokmen?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jiné označení pro strýce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jiné označení pro rodný list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kmen mladého stromu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grafické zobrazení rodinných vztahů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101.9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Obrázky z databáze klipart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1,2,4)</a:t>
            </a:r>
          </a:p>
          <a:p>
            <a:pPr marL="342900"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old.pixmac.com/4/royalty-free-stock-pictures-extended-family-relaxing-in-garden-pixmac-69984049.jpg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2,3,7)</a:t>
            </a:r>
          </a:p>
          <a:p>
            <a:pPr marL="342900"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img.mediacentrum.sk/gallery/200/487846.jpg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3,5)</a:t>
            </a:r>
          </a:p>
          <a:p>
            <a:pPr marL="342900"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i.idnes.cz/08/103/gal/VES269940_42ONA14a.jpg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pPr marL="342900"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www.jogin.cz/images/stories/odpovednost/odpovednost6.jpg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marL="342900"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http://media.daz.ni.cz/photos/2010/11/11/7-2337-rodokmen-strom_.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marL="342900" indent="-3429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http://www.sporthobby.eu/images/products/strom-ch.jpg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1038</Words>
  <Application>Microsoft Office PowerPoint</Application>
  <PresentationFormat>Předvádění na obrazovce (16:9)</PresentationFormat>
  <Paragraphs>186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101.1 Rodina</vt:lpstr>
      <vt:lpstr>101.2 Co už víš?</vt:lpstr>
      <vt:lpstr>101.3 Jaké si řekneme nové termíny a názvy?</vt:lpstr>
      <vt:lpstr>101.4 Co si řekneme nového?</vt:lpstr>
      <vt:lpstr>101.5 Co si pamatujete?</vt:lpstr>
      <vt:lpstr>101.6 Něco navíc pro šikovné</vt:lpstr>
      <vt:lpstr>101.7 CLIL</vt:lpstr>
      <vt:lpstr>101.8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303</cp:revision>
  <dcterms:created xsi:type="dcterms:W3CDTF">2010-10-18T18:21:56Z</dcterms:created>
  <dcterms:modified xsi:type="dcterms:W3CDTF">2013-05-26T16:31:20Z</dcterms:modified>
</cp:coreProperties>
</file>