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99FF33"/>
    <a:srgbClr val="33CC33"/>
    <a:srgbClr val="00FF00"/>
    <a:srgbClr val="99CC00"/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552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10.9.2012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10.9.2012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0992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10.9.2012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10.9.2012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10.9.2012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10.9.2012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10.9.2012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10.9.2012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10.9.2012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10.9.2012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10.9.2012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10.9.2012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10.9.2012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10.9.2012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hyperlink" Target="http://www.onlinepohadky.info/byl-jednou-jeden-zivot/byl-jednou-jeden-zivot-26-dil-a-zivot-jde-dal-cast-3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youtube.com/watch?v=ooyUSYbcZxo" TargetMode="External"/><Relationship Id="rId5" Type="http://schemas.openxmlformats.org/officeDocument/2006/relationships/hyperlink" Target="http://www.youtube.com/watch?v=ehaau2_2P-4" TargetMode="Externa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11" Type="http://schemas.openxmlformats.org/officeDocument/2006/relationships/image" Target="../media/image40.jpg"/><Relationship Id="rId5" Type="http://schemas.openxmlformats.org/officeDocument/2006/relationships/image" Target="../media/image35.jpg"/><Relationship Id="rId10" Type="http://schemas.openxmlformats.org/officeDocument/2006/relationships/image" Target="../media/image39.jpeg"/><Relationship Id="rId4" Type="http://schemas.openxmlformats.org/officeDocument/2006/relationships/image" Target="../media/image34.jpg"/><Relationship Id="rId9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i.idnes.cz/07/083/gal/VES1d31bf_34ONA18a.jpg" TargetMode="External"/><Relationship Id="rId13" Type="http://schemas.openxmlformats.org/officeDocument/2006/relationships/hyperlink" Target="http://www.zelenaskola.sk/files/opisovanie-na-pisomke.jpg" TargetMode="External"/><Relationship Id="rId18" Type="http://schemas.openxmlformats.org/officeDocument/2006/relationships/hyperlink" Target="http://4.bp.blogspot.com/-m4jYd66zY7c/TUygNhu2HpI/AAAAAAAAIPQ/FnwYROY5OBE/s1600/grosseltern.jpg" TargetMode="External"/><Relationship Id="rId3" Type="http://schemas.openxmlformats.org/officeDocument/2006/relationships/hyperlink" Target="http://hela.webgarden.cz/image/26452" TargetMode="External"/><Relationship Id="rId7" Type="http://schemas.openxmlformats.org/officeDocument/2006/relationships/hyperlink" Target="http://zsmspteni.cz/galery/fotky_z_materske_skoly_2008_09/DSCN0561.jpg" TargetMode="External"/><Relationship Id="rId12" Type="http://schemas.openxmlformats.org/officeDocument/2006/relationships/hyperlink" Target="http://www.canik.cz/images/clanky/81-svetsenioru.jpg" TargetMode="External"/><Relationship Id="rId17" Type="http://schemas.openxmlformats.org/officeDocument/2006/relationships/hyperlink" Target="http://i.idnes.cz/10/022/cl6/JB313525_Z_shutterstock_3250953.jpg" TargetMode="External"/><Relationship Id="rId2" Type="http://schemas.openxmlformats.org/officeDocument/2006/relationships/notesSlide" Target="../notesSlides/notesSlide9.xml"/><Relationship Id="rId16" Type="http://schemas.openxmlformats.org/officeDocument/2006/relationships/hyperlink" Target="http://skolasivice.cz/images/czmaterska_skola/male/dsc07816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2.mf.cz/063/733/3roky.jpg" TargetMode="External"/><Relationship Id="rId11" Type="http://schemas.openxmlformats.org/officeDocument/2006/relationships/hyperlink" Target="http://www.sildenafilakaviagra.com/wp-content/uploads/2008/09/old-age.jpg" TargetMode="External"/><Relationship Id="rId5" Type="http://schemas.openxmlformats.org/officeDocument/2006/relationships/hyperlink" Target="http://data.gate2biotech.com/editor_images/Image/Eva/Batole.jpg" TargetMode="External"/><Relationship Id="rId15" Type="http://schemas.openxmlformats.org/officeDocument/2006/relationships/hyperlink" Target="http://www.archiv.mediashow.cz/pic/2007-09-30_zamilovany_par.jpg" TargetMode="External"/><Relationship Id="rId10" Type="http://schemas.openxmlformats.org/officeDocument/2006/relationships/hyperlink" Target="http://strongup.cz/firemni/wp-content/uploads/rodina_den_prva_4.jpg" TargetMode="External"/><Relationship Id="rId4" Type="http://schemas.openxmlformats.org/officeDocument/2006/relationships/hyperlink" Target="http://www.ababycare.com/wp-content/uploads/2009/08/Plastic-baby-bottle.jpg" TargetMode="External"/><Relationship Id="rId9" Type="http://schemas.openxmlformats.org/officeDocument/2006/relationships/hyperlink" Target="http://img.ulekare.cz/dbpic/dospivajici_dvojice-f526_290" TargetMode="External"/><Relationship Id="rId14" Type="http://schemas.openxmlformats.org/officeDocument/2006/relationships/hyperlink" Target="http://www.fyzioklinika.cz/images/nohy_dite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44744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100.1 Vývojové etapy člověka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58724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Pavlína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Sirová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58723"/>
            <a:ext cx="3029719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43240"/>
            <a:ext cx="1771851" cy="1644533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57543"/>
            <a:ext cx="1590303" cy="1612588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973675"/>
            <a:ext cx="1206810" cy="1585049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624" y="1257075"/>
            <a:ext cx="1767448" cy="1242472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3"/>
          <a:stretch/>
        </p:blipFill>
        <p:spPr>
          <a:xfrm>
            <a:off x="4703347" y="2973675"/>
            <a:ext cx="1206810" cy="1585048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956" y="628737"/>
            <a:ext cx="1713459" cy="1256676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995686"/>
            <a:ext cx="1599672" cy="1232927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956" y="3363837"/>
            <a:ext cx="1988828" cy="1070989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05" y="2178523"/>
            <a:ext cx="1247351" cy="176138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80026"/>
            <a:ext cx="1441006" cy="1736983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–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smtClean="0">
                <a:latin typeface="Times New Roman" pitchFamily="18" charset="0"/>
                <a:cs typeface="Times New Roman" pitchFamily="18" charset="0"/>
              </a:rPr>
              <a:t>100.10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46026"/>
              </p:ext>
            </p:extLst>
          </p:nvPr>
        </p:nvGraphicFramePr>
        <p:xfrm>
          <a:off x="1043608" y="1275606"/>
          <a:ext cx="7272808" cy="33444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Sirová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Pavlína</a:t>
                      </a:r>
                    </a:p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Vývojové etapy člověka, novorozenec, kojenec, batole, předškolní věk, školní věk, dospívání, dospělost, 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stáří.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vývojové etapy lidského života. 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Příklady a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procvičování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cs-CZ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4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100.2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291183" y="1132460"/>
            <a:ext cx="4464496" cy="259141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Novorozenec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poprvé se samostatně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nadechne.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Kojenec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pije mléko od maminky nebo z kojenecké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lahve.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Batole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začíná sedět, lézt, samostatně jíst a chodit, vysloví první slova, hraje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si.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Předškolák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rozvíjí svou řeč, napodobuje dospělé, učí se udržovat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čistotu.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Školák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 škole se naučí číst, psát a počítat, o světě kolem nás získá mnoho znalostí a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dovedností.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Dospívající -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připravuje se na své budoucí povolání, dozrává duševně i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fyzicky.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Dospělý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vykonává své povolání, zakládá rodinu a stará se o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děti.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Starý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člověk -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odchází do důchodu a užívá si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odpočinku.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avlína\AppData\Local\Microsoft\Windows\Temporary Internet Files\Content.IE5\9CHPSM48\MC90041601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1188">
            <a:off x="4300586" y="3539514"/>
            <a:ext cx="722059" cy="6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9" t="17979" b="13252"/>
          <a:stretch/>
        </p:blipFill>
        <p:spPr>
          <a:xfrm rot="10800000">
            <a:off x="5292080" y="699541"/>
            <a:ext cx="2808312" cy="4176463"/>
          </a:xfrm>
          <a:prstGeom prst="rect">
            <a:avLst/>
          </a:prstGeom>
        </p:spPr>
      </p:pic>
      <p:pic>
        <p:nvPicPr>
          <p:cNvPr id="10" name="Picture 2" descr="C:\Users\Pavlína\AppData\Local\Microsoft\Windows\Temporary Internet Files\Content.IE5\9CHPSM48\MC90041601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77232">
            <a:off x="4270249" y="876504"/>
            <a:ext cx="722059" cy="6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47166" y="4036742"/>
            <a:ext cx="33447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5"/>
              </a:rPr>
              <a:t>http://www.youtube.com/watch?v=ehaau2_2P-4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47166" y="4324194"/>
            <a:ext cx="34887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6"/>
              </a:rPr>
              <a:t>http://www.youtube.com/watch?v=ooyUSYbcZxo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34888" y="4587974"/>
            <a:ext cx="4302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7"/>
              </a:rPr>
              <a:t>http://www.onlinepohadky.info/byl-jednou-jeden-zivot/byl-jednou-jeden-zivot-26-dil-a-zivot-jde-dal-cast-3.html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16216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100.3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323528" y="1203598"/>
            <a:ext cx="4248472" cy="35283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Wingdings" pitchFamily="2" charset="2"/>
              <a:buChar char="v"/>
            </a:pPr>
            <a:r>
              <a:rPr lang="cs-CZ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Novorozenecké </a:t>
            </a:r>
            <a:r>
              <a:rPr lang="cs-CZ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období </a:t>
            </a: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začíná narozením a končí čtvrtým </a:t>
            </a: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týdnem.</a:t>
            </a:r>
            <a:endParaRPr lang="cs-CZ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Kojenecké období </a:t>
            </a: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končí 1</a:t>
            </a: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rokem</a:t>
            </a:r>
            <a:endParaRPr lang="cs-CZ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- rychlý růst, pohybový a duševní  rozvoj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Dětské období </a:t>
            </a: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batolecí období  </a:t>
            </a: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od  jednoho do tří let</a:t>
            </a:r>
          </a:p>
          <a:p>
            <a:r>
              <a:rPr lang="cs-CZ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- pohybové dovednosti</a:t>
            </a:r>
          </a:p>
          <a:p>
            <a:r>
              <a:rPr lang="cs-CZ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- </a:t>
            </a:r>
            <a:r>
              <a:rPr lang="cs-CZ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předškolní věk </a:t>
            </a: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od 3 do 6 let</a:t>
            </a:r>
          </a:p>
          <a:p>
            <a:r>
              <a:rPr lang="cs-CZ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- zvídavost, hravost</a:t>
            </a:r>
          </a:p>
          <a:p>
            <a:r>
              <a:rPr lang="cs-CZ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- </a:t>
            </a:r>
            <a:r>
              <a:rPr lang="cs-CZ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mladší školní věk </a:t>
            </a: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od 6 do 10 let</a:t>
            </a:r>
          </a:p>
          <a:p>
            <a:r>
              <a:rPr lang="cs-CZ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- pohybové </a:t>
            </a: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schopnosti</a:t>
            </a:r>
            <a:endParaRPr lang="cs-CZ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- známky osobnosti, nadání, </a:t>
            </a:r>
          </a:p>
          <a:p>
            <a:r>
              <a:rPr lang="cs-CZ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talentu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Období dospívání  </a:t>
            </a: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od 10 do 18 a 20 let</a:t>
            </a:r>
          </a:p>
          <a:p>
            <a:r>
              <a:rPr lang="cs-CZ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- prudký růst (dívky </a:t>
            </a: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13 -</a:t>
            </a: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let, chlapci </a:t>
            </a: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15 -</a:t>
            </a: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 let)</a:t>
            </a:r>
          </a:p>
          <a:p>
            <a:r>
              <a:rPr lang="cs-CZ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- růst a vývin pohlavních orgánů,</a:t>
            </a:r>
          </a:p>
          <a:p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změny v citech, hledání sebe sama,</a:t>
            </a:r>
          </a:p>
          <a:p>
            <a:r>
              <a:rPr lang="cs-CZ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zamilovanost, utváří se charakter,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Období dospělosti </a:t>
            </a: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přibližně od 20 let</a:t>
            </a:r>
          </a:p>
          <a:p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- zakládání rodiny a výchova dětí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Stáří </a:t>
            </a: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každý člověk pozvolna stárne</a:t>
            </a:r>
          </a:p>
          <a:p>
            <a:r>
              <a:rPr lang="cs-CZ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- ochabování činnosti jednotlivých orgánů a celého</a:t>
            </a:r>
          </a:p>
          <a:p>
            <a:r>
              <a:rPr lang="cs-CZ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organismu</a:t>
            </a:r>
            <a:endParaRPr lang="cs-CZ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5" t="21851" r="10356" b="53704"/>
          <a:stretch/>
        </p:blipFill>
        <p:spPr>
          <a:xfrm>
            <a:off x="4788024" y="2967794"/>
            <a:ext cx="4176464" cy="198022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66" b="38260"/>
          <a:stretch/>
        </p:blipFill>
        <p:spPr>
          <a:xfrm>
            <a:off x="5076056" y="987574"/>
            <a:ext cx="1697732" cy="139102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347614"/>
            <a:ext cx="1995078" cy="1368152"/>
          </a:xfrm>
          <a:prstGeom prst="rect">
            <a:avLst/>
          </a:prstGeom>
        </p:spPr>
      </p:pic>
      <p:pic>
        <p:nvPicPr>
          <p:cNvPr id="8" name="Picture 4" descr="C:\Users\Pavlína\AppData\Local\Microsoft\Windows\Temporary Internet Files\Content.IE5\RZLDW0TX\MP900400305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3500"/>
            <a:ext cx="672092" cy="83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Pavlína\AppData\Local\Microsoft\Windows\Temporary Internet Files\Content.IE5\RZLDW0TX\MP900400305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40757"/>
            <a:ext cx="672092" cy="83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100.4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aoblený obdélník 4"/>
          <p:cNvSpPr/>
          <p:nvPr/>
        </p:nvSpPr>
        <p:spPr>
          <a:xfrm>
            <a:off x="179512" y="1305879"/>
            <a:ext cx="2105942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Novorozenecké období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ítě se přizpůsobuje životním podmínkám mimo tělo matky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elý den spí, budí se pouze, když má hlad                                                                    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34" y="980671"/>
            <a:ext cx="815355" cy="526243"/>
          </a:xfrm>
          <a:prstGeom prst="rect">
            <a:avLst/>
          </a:prstGeom>
        </p:spPr>
      </p:pic>
      <p:sp>
        <p:nvSpPr>
          <p:cNvPr id="8" name="Zaoblený obdélník 7"/>
          <p:cNvSpPr/>
          <p:nvPr/>
        </p:nvSpPr>
        <p:spPr>
          <a:xfrm>
            <a:off x="395536" y="2491370"/>
            <a:ext cx="2376264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Kojenecké období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ítě začíná uchopovat předměty </a:t>
            </a:r>
          </a:p>
          <a:p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a pozorovat je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řetáčí se na bříško, zvedá hlavičku a začíná si sedat, vstávat, lézt po čtyřech a koncem 1. roku i chodit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čí se vyslovovat první slova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187" y="2189676"/>
            <a:ext cx="719013" cy="559321"/>
          </a:xfrm>
          <a:prstGeom prst="rect">
            <a:avLst/>
          </a:prstGeom>
        </p:spPr>
      </p:pic>
      <p:sp>
        <p:nvSpPr>
          <p:cNvPr id="10" name="Zaoblený obdélník 9"/>
          <p:cNvSpPr/>
          <p:nvPr/>
        </p:nvSpPr>
        <p:spPr>
          <a:xfrm>
            <a:off x="2915444" y="1123218"/>
            <a:ext cx="2736304" cy="27363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Dětské období</a:t>
            </a:r>
          </a:p>
          <a:p>
            <a:r>
              <a:rPr lang="cs-CZ" sz="1000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Batolecí </a:t>
            </a:r>
            <a:r>
              <a:rPr lang="cs-CZ" sz="1000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období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čí se mluvit, napodobuje činnosti dospělých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čí se drobným úkonům a základním hygienickým a společenským návykům</a:t>
            </a:r>
          </a:p>
          <a:p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cs-CZ" sz="1000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Předškolní </a:t>
            </a:r>
            <a:r>
              <a:rPr lang="cs-CZ" sz="1000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věk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ezi 5. a 6. rokem se výrazně mění tělesné proporce – je štíhlejší, vytáhlejší, končetiny se prodlužují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ěti jsou hravé a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zvídavé, kladou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otázky týkající se věcí kolem nich</a:t>
            </a:r>
          </a:p>
          <a:p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cs-CZ" sz="1000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Mladší školní věk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stup do školy je výrazným mezníkem v životě dítěte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nové povinnosti a zážitky, noví kamarádi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699542"/>
            <a:ext cx="519311" cy="71288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390" y="926764"/>
            <a:ext cx="723332" cy="64258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568" y="1597720"/>
            <a:ext cx="720452" cy="591956"/>
          </a:xfrm>
          <a:prstGeom prst="rect">
            <a:avLst/>
          </a:prstGeom>
        </p:spPr>
      </p:pic>
      <p:sp>
        <p:nvSpPr>
          <p:cNvPr id="14" name="Zaoblený obdélník 13"/>
          <p:cNvSpPr/>
          <p:nvPr/>
        </p:nvSpPr>
        <p:spPr>
          <a:xfrm>
            <a:off x="6444208" y="926764"/>
            <a:ext cx="2304256" cy="30851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Období dospívání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růst i vývin </a:t>
            </a:r>
            <a:r>
              <a:rPr lang="cs-CZ" sz="1000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pohlavních orgánů </a:t>
            </a:r>
          </a:p>
          <a:p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(v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pohlavních orgánech se </a:t>
            </a:r>
          </a:p>
          <a:p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vytvářejí pohlavní buňky)  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000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000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ruhotné pohlavní znaky-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ochlupení, dívkám rostou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prsa</a:t>
            </a:r>
            <a:endParaRPr lang="cs-CZ" sz="1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áhlé změny v citech ( prudké </a:t>
            </a:r>
          </a:p>
          <a:p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a krátkodobé)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zv. </a:t>
            </a:r>
            <a:r>
              <a:rPr lang="cs-CZ" sz="1000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„hledání sebe sama“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tváří se </a:t>
            </a:r>
            <a:r>
              <a:rPr lang="cs-CZ" sz="1000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charakter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souhrn vlastností ovlivňující způsob chování, myšlení a cítění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bližování duševní, později </a:t>
            </a:r>
          </a:p>
          <a:p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i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tělesné - </a:t>
            </a:r>
            <a:r>
              <a:rPr lang="cs-CZ" sz="1000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první zamilování</a:t>
            </a:r>
          </a:p>
          <a:p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Než partneři zahájí sexuální život, měli by se dobře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znát,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důvěřovat si.</a:t>
            </a:r>
          </a:p>
          <a:p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 pohlavním životem souvisí i pohlavní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nemoci - </a:t>
            </a:r>
            <a:r>
              <a:rPr lang="cs-CZ" sz="1000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kapavka, syfilis, </a:t>
            </a:r>
            <a:r>
              <a:rPr lang="cs-CZ" sz="1000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AIDS.</a:t>
            </a:r>
            <a:endParaRPr lang="cs-CZ" sz="1000" u="sng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cs-CZ" sz="1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587" y="3925989"/>
            <a:ext cx="926356" cy="683146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988" y="557154"/>
            <a:ext cx="1053554" cy="625736"/>
          </a:xfrm>
          <a:prstGeom prst="rect">
            <a:avLst/>
          </a:prstGeom>
        </p:spPr>
      </p:pic>
      <p:sp>
        <p:nvSpPr>
          <p:cNvPr id="18" name="Zaoblený obdélník 17"/>
          <p:cNvSpPr/>
          <p:nvPr/>
        </p:nvSpPr>
        <p:spPr>
          <a:xfrm>
            <a:off x="742898" y="4078485"/>
            <a:ext cx="2532958" cy="9350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Období dospělosti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lověk </a:t>
            </a:r>
            <a:r>
              <a:rPr lang="cs-CZ" sz="1000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zakládá rodinu a vychovává děti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ospělí lidé studují, pracují, věnují se svým koníčkům, cestují, stýkají se s přáteli</a:t>
            </a:r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391" y="3762958"/>
            <a:ext cx="762000" cy="453751"/>
          </a:xfrm>
          <a:prstGeom prst="rect">
            <a:avLst/>
          </a:prstGeom>
        </p:spPr>
      </p:pic>
      <p:sp>
        <p:nvSpPr>
          <p:cNvPr id="20" name="Zaoblený obdélník 19"/>
          <p:cNvSpPr/>
          <p:nvPr/>
        </p:nvSpPr>
        <p:spPr>
          <a:xfrm>
            <a:off x="3696283" y="4062126"/>
            <a:ext cx="2376264" cy="8405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Stáří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rgány a tkáně se zmenšují, snižuje se podíl vody v těle, řídnou kosti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ončí </a:t>
            </a:r>
            <a:r>
              <a:rPr lang="cs-CZ" sz="1000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smrtí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přirozená součást života</a:t>
            </a: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756257"/>
            <a:ext cx="662372" cy="511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4" grpId="0" animBg="1"/>
      <p:bldP spid="18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100.5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539552" y="1149177"/>
            <a:ext cx="5212197" cy="3960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Víte, co to znamená, když se řekne, že miminko „pase koníčky“?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1293751" y="1703673"/>
            <a:ext cx="5692402" cy="3960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Co myslíte, kterým slovem začíná většina otázek dětí předškolního věku?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3145650" y="2249041"/>
            <a:ext cx="5182963" cy="3960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Pokud najdete pohozenou injekční stříkačku, víte, jak se zachovat?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323528" y="2787774"/>
            <a:ext cx="3412057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Pojmenujte jednotlivé období  na obrázku</a:t>
            </a:r>
          </a:p>
          <a:p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podle vývojových</a:t>
            </a: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etap v životě člověka.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99" y="3579863"/>
            <a:ext cx="1502258" cy="1080120"/>
          </a:xfrm>
          <a:prstGeom prst="rect">
            <a:avLst/>
          </a:prstGeom>
        </p:spPr>
      </p:pic>
      <p:pic>
        <p:nvPicPr>
          <p:cNvPr id="2051" name="Picture 3" descr="C:\Users\Pavlína\AppData\Local\Microsoft\Windows\Temporary Internet Files\Content.IE5\9CHPSM48\MC90043577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581" y="3579863"/>
            <a:ext cx="149000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avlína\AppData\Local\Microsoft\Windows\Temporary Internet Files\Content.IE5\AF3C451D\MP900431308[2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79863"/>
            <a:ext cx="1512168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Pavlína\AppData\Local\Microsoft\Windows\Temporary Internet Files\Content.IE5\RZLDW0TX\MP900448407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79863"/>
            <a:ext cx="1512168" cy="10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Pavlína\AppData\Local\Microsoft\Windows\Temporary Internet Files\Content.IE5\9CHPSM48\MP900438735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579863"/>
            <a:ext cx="1512168" cy="11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bdélník 17"/>
          <p:cNvSpPr/>
          <p:nvPr/>
        </p:nvSpPr>
        <p:spPr>
          <a:xfrm>
            <a:off x="821228" y="4708501"/>
            <a:ext cx="914400" cy="258414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ojenec</a:t>
            </a:r>
            <a:endParaRPr lang="cs-CZ" sz="1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2245581" y="4708501"/>
            <a:ext cx="1490004" cy="258414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š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kolní období</a:t>
            </a:r>
            <a:endParaRPr lang="cs-CZ" sz="1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3946092" y="4734845"/>
            <a:ext cx="1490004" cy="258414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dospívání</a:t>
            </a:r>
            <a:endParaRPr lang="cs-CZ" sz="1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5652120" y="4734845"/>
            <a:ext cx="1490004" cy="258414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bdobí dospělosti</a:t>
            </a:r>
            <a:endParaRPr lang="cs-CZ" sz="1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7402476" y="4734845"/>
            <a:ext cx="1490004" cy="258414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táří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100.6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362050" y="1851669"/>
            <a:ext cx="4353966" cy="31164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Zajímavé údaje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05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0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ovorozenecké dítě </a:t>
            </a:r>
            <a:r>
              <a:rPr lang="cs-CZ" sz="105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spí 20 hodin </a:t>
            </a:r>
            <a:r>
              <a:rPr lang="cs-CZ" sz="10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denně.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0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Průměrný novorozenec </a:t>
            </a:r>
            <a:r>
              <a:rPr lang="cs-CZ" sz="105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váží</a:t>
            </a:r>
            <a:r>
              <a:rPr lang="cs-CZ" sz="105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5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kolem 3 400 g a měří 50 cm</a:t>
            </a:r>
            <a:r>
              <a:rPr lang="cs-CZ" sz="10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0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 půl roku se váha dítěte zhruba zdvojnásobí, do roku ztrojnásobí.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0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novorozeneckém období dítě ještě plně nevnímá, projevuje se u něj především </a:t>
            </a:r>
            <a:r>
              <a:rPr lang="cs-CZ" sz="105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sací a úchopový reflex</a:t>
            </a:r>
            <a:r>
              <a:rPr lang="cs-CZ" sz="10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Pláčem reaguje na pocity hladu a nelibosti.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0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Nejčastějšími slabikami malých dětí jsou mama, </a:t>
            </a:r>
            <a:r>
              <a:rPr lang="cs-CZ" sz="105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tata</a:t>
            </a:r>
            <a:r>
              <a:rPr lang="cs-CZ" sz="10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05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nene</a:t>
            </a:r>
            <a:r>
              <a:rPr lang="cs-CZ" sz="10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05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bebe</a:t>
            </a:r>
            <a:r>
              <a:rPr lang="cs-CZ" sz="10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05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tutu</a:t>
            </a:r>
            <a:r>
              <a:rPr lang="cs-CZ" sz="10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ham, </a:t>
            </a:r>
            <a:r>
              <a:rPr lang="cs-CZ" sz="105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gaga</a:t>
            </a:r>
            <a:r>
              <a:rPr lang="cs-CZ" sz="10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0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 konce 3. roku se dítě naučí asi </a:t>
            </a:r>
            <a:r>
              <a:rPr lang="cs-CZ" sz="105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1000 slov</a:t>
            </a:r>
            <a:r>
              <a:rPr lang="cs-CZ" sz="10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0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předškolním věku se také projevuje převaha pravé a levé ruky, pozná se tedy, zda člověk je pravák nebo levák.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0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6 letech ovládá dítě kolem </a:t>
            </a:r>
            <a:r>
              <a:rPr lang="cs-CZ" sz="105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3000 slov</a:t>
            </a:r>
            <a:r>
              <a:rPr lang="cs-CZ" sz="10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0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Dospívání má dvě </a:t>
            </a:r>
            <a:r>
              <a:rPr lang="cs-CZ" sz="10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období - </a:t>
            </a:r>
            <a:r>
              <a:rPr lang="cs-CZ" sz="10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od 10 do 14 let </a:t>
            </a:r>
            <a:r>
              <a:rPr lang="cs-CZ" sz="105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(puberta)</a:t>
            </a:r>
            <a:endParaRPr lang="cs-CZ" sz="105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- od 14 do 18 let (</a:t>
            </a:r>
            <a:r>
              <a:rPr lang="cs-CZ" sz="105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adolescence</a:t>
            </a:r>
            <a:r>
              <a:rPr lang="cs-CZ" sz="10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0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Chlapci v období dospívání </a:t>
            </a:r>
            <a:r>
              <a:rPr lang="cs-CZ" sz="105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mutují </a:t>
            </a:r>
            <a:r>
              <a:rPr lang="cs-CZ" sz="10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0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hlas přeskakuje z vysoké do hluboké polohy.</a:t>
            </a:r>
          </a:p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4427984" y="627534"/>
            <a:ext cx="4320480" cy="27823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Zajímavé údaje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Sexuální styk s osobou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mladší 15 let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 podle našeho zákona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trestný.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Každá dívka, která již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menstruuje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musí počítat s tím, že při pohlavním styku může otěhotnět.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Antikoncepce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je ochrana před otěhotněním. Ženy užívají antikoncepci ve formě pilulek, injekcí nebo náplastí. Muži obvykle užívají prezervativy (kondomy), které zabrání vniknutí spermií do těla ženy.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Jako ochranu před pohlavními nemocemi se doporučuje používat kondomy.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 světě je víc než 30 milionů lidí nakažených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virem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HIV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nejvíce tato choroba doléhá na africký kontinent.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Nebezpečí přenosu viru HIV při injekčním podání drog je velmi vysoké. Je třeba se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vyvarovat užívání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návykových látek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Někteří lidé se cítí sexuálně přitahování osobou stejného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pohlaví -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jsou homosexuální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Takovým mužům se říká gayové a ženám lesbičky.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Průměrná délka života žen v České republice je 78 let, mužů 71 let. </a:t>
            </a:r>
          </a:p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036737"/>
            <a:ext cx="1667991" cy="1130424"/>
          </a:xfrm>
          <a:prstGeom prst="rect">
            <a:avLst/>
          </a:prstGeom>
        </p:spPr>
      </p:pic>
      <p:pic>
        <p:nvPicPr>
          <p:cNvPr id="1030" name="Picture 6" descr="C:\Users\Pavlína\AppData\Local\Microsoft\Windows\Temporary Internet Files\Content.IE5\AF3C451D\MP90030889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86024"/>
            <a:ext cx="1828800" cy="151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Pavlína\AppData\Local\Microsoft\Windows\Temporary Internet Files\Content.IE5\9CHPSM48\MP90032106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95886"/>
            <a:ext cx="1733947" cy="120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100.7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1388502" y="4596438"/>
            <a:ext cx="6363012" cy="5000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ovorozenec, kojenec, batole, předškolní věk, školní věk, dospívání, dospělost, stáří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50290" y="2351058"/>
            <a:ext cx="1302147" cy="3180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newborn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516263" y="2400192"/>
            <a:ext cx="1302147" cy="309802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infant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613286" y="2380646"/>
            <a:ext cx="1302147" cy="3180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toddler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81920" y="4105158"/>
            <a:ext cx="1302147" cy="3180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16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chool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age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516262" y="4098727"/>
            <a:ext cx="1302147" cy="3180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adolescence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697373" y="4106298"/>
            <a:ext cx="1302147" cy="3180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adulthood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6680172" y="4080700"/>
            <a:ext cx="1302147" cy="3180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16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ld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age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68" y="1072385"/>
            <a:ext cx="1601936" cy="1333406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370" y="1072385"/>
            <a:ext cx="1601935" cy="1333406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392" y="1072385"/>
            <a:ext cx="1601936" cy="1333406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67" y="2757995"/>
            <a:ext cx="1563055" cy="1310958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370" y="2757995"/>
            <a:ext cx="1601936" cy="1310958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769" y="2757996"/>
            <a:ext cx="1601936" cy="1310958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757994"/>
            <a:ext cx="1601935" cy="1310959"/>
          </a:xfrm>
          <a:prstGeom prst="rect">
            <a:avLst/>
          </a:prstGeom>
        </p:spPr>
      </p:pic>
      <p:sp>
        <p:nvSpPr>
          <p:cNvPr id="24" name="Obdélník 23"/>
          <p:cNvSpPr/>
          <p:nvPr/>
        </p:nvSpPr>
        <p:spPr>
          <a:xfrm>
            <a:off x="6517938" y="2363660"/>
            <a:ext cx="1626617" cy="3180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16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reschool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age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Obrázek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938" y="1072385"/>
            <a:ext cx="1601936" cy="1333406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100.8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370534"/>
              </p:ext>
            </p:extLst>
          </p:nvPr>
        </p:nvGraphicFramePr>
        <p:xfrm>
          <a:off x="179510" y="1131590"/>
          <a:ext cx="7185180" cy="357444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Jak se nazývá období, které začíná narozením jedince?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a) kojenecké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b) dospívání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c) batolecí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d) novorozenecké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3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 kterém období začíná jedinec sedět, lézt a chodit?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 kojeneckém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 předškolním 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 batolecím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 novorozeneckém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kterém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období lidé zakládají rodinu a vychovávají děti?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 období dospělosti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 období dospívání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 období stáří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když chtějí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Jak se nazývá  období dospívání, kdy dochází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ke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znatelným fyzickým i psychickým změnám jedince?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mutace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puberta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menstruace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stáří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0" y="498603"/>
            <a:ext cx="3975786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100.9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971599" y="1203598"/>
            <a:ext cx="6338595" cy="34624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171450" indent="-171450">
              <a:buFont typeface="Wingdings" pitchFamily="2" charset="2"/>
              <a:buChar char="v"/>
            </a:pPr>
            <a:endParaRPr lang="cs-CZ" sz="9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Člověk </a:t>
            </a:r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a jeho zdraví, </a:t>
            </a:r>
            <a:r>
              <a:rPr lang="cs-CZ" sz="1000" dirty="0" err="1">
                <a:latin typeface="Times New Roman" pitchFamily="18" charset="0"/>
                <a:cs typeface="Times New Roman" pitchFamily="18" charset="0"/>
              </a:rPr>
              <a:t>M.Jančová</a:t>
            </a:r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, M. </a:t>
            </a:r>
            <a:r>
              <a:rPr lang="cs-CZ" sz="1000" dirty="0" err="1">
                <a:latin typeface="Times New Roman" pitchFamily="18" charset="0"/>
                <a:cs typeface="Times New Roman" pitchFamily="18" charset="0"/>
              </a:rPr>
              <a:t>Grigárková</a:t>
            </a:r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 – učebnice pro 4. a 5. ročník ZŠ,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2008.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Já a můj svět, V. Štiková – prvouka pro 3. ročník, nakladatelství Nová škola,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2008.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Obrázky z databáze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klipart.</a:t>
            </a:r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3"/>
              </a:rPr>
              <a:t>http://hela.webgarden.cz/image/26452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www.ababycare.com/wp-content/uploads/2009/08/Plastic-baby-bottle.jpg</a:t>
            </a:r>
            <a:endParaRPr lang="cs-CZ" sz="10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5"/>
              </a:rPr>
              <a:t>http://data.gate2biotech.com/editor_images/Image/Eva/Batole.jpg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6"/>
              </a:rPr>
              <a:t>http://img2.mf.cz/063/733/3roky.jpg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cs-CZ" sz="10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zsmspteni.cz/galery/fotky_z_materske_skoly_2008_09/DSCN0561.jpg</a:t>
            </a:r>
            <a:endParaRPr lang="cs-CZ" sz="10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8"/>
              </a:rPr>
              <a:t>http://i.idnes.cz/07/083/gal/VES1d31bf_34ONA18a.jpg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9"/>
              </a:rPr>
              <a:t>http://img.ulekare.cz/dbpic/dospivajici_dvojice-f526_290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10"/>
              </a:rPr>
              <a:t>http://strongup.cz/firemni/wp-content/uploads//rodina_den_prva_4.jpg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11"/>
              </a:rPr>
              <a:t>http://www.sildenafilakaviagra.com/wp-content/uploads/2008/09/old-age.jpg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</a:t>
            </a:r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12"/>
              </a:rPr>
              <a:t>://www.canik.cz/images/clanky/81-svetsenioru.jpg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13"/>
              </a:rPr>
              <a:t>http://www.zelenaskola.sk/files/opisovanie-na-pisomke.jpg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14"/>
              </a:rPr>
              <a:t>http://www.fyzioklinika.cz/images/nohy_dite.jpg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15"/>
              </a:rPr>
              <a:t>http://</a:t>
            </a:r>
            <a:r>
              <a:rPr lang="cs-CZ" sz="1000" u="sng" dirty="0" smtClean="0">
                <a:latin typeface="Times New Roman" pitchFamily="18" charset="0"/>
                <a:cs typeface="Times New Roman" pitchFamily="18" charset="0"/>
                <a:hlinkClick r:id="rId15"/>
              </a:rPr>
              <a:t>www.archiv.mediashow.cz/pic/2007-09-30_zamilovany_par.jpg</a:t>
            </a:r>
            <a:endParaRPr lang="cs-CZ" sz="10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16"/>
              </a:rPr>
              <a:t>http://skolasivice.cz/images/czmaterska_skola/male/dsc07816.jpg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17"/>
              </a:rPr>
              <a:t>http://</a:t>
            </a:r>
            <a:r>
              <a:rPr lang="cs-CZ" sz="1000" u="sng" dirty="0" smtClean="0">
                <a:latin typeface="Times New Roman" pitchFamily="18" charset="0"/>
                <a:cs typeface="Times New Roman" pitchFamily="18" charset="0"/>
                <a:hlinkClick r:id="rId17"/>
              </a:rPr>
              <a:t>i.idnes.cz/10/022/cl6/JB313525_Z_shutterstock_3250953.jpg</a:t>
            </a:r>
            <a:endParaRPr lang="cs-CZ" sz="10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18"/>
              </a:rPr>
              <a:t>http://4.bp.blogspot.com/-</a:t>
            </a:r>
            <a:r>
              <a:rPr lang="cs-CZ" sz="1000" u="sng" dirty="0" smtClean="0">
                <a:latin typeface="Times New Roman" pitchFamily="18" charset="0"/>
                <a:cs typeface="Times New Roman" pitchFamily="18" charset="0"/>
                <a:hlinkClick r:id="rId18"/>
              </a:rPr>
              <a:t>m4jYd66zY7c/TUygNhu2HpI/AAAAAAAAIPQ/FnwYROY5OBE/s1600/grosseltern.jpg</a:t>
            </a:r>
            <a:endParaRPr lang="cs-CZ" sz="1000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2007</TotalTime>
  <Words>1607</Words>
  <Application>Microsoft Office PowerPoint</Application>
  <PresentationFormat>Předvádění na obrazovce (16:9)</PresentationFormat>
  <Paragraphs>210</Paragraphs>
  <Slides>10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100.1 Vývojové etapy člověka</vt:lpstr>
      <vt:lpstr>100.2 Co už víš? </vt:lpstr>
      <vt:lpstr>100.3 Jaké si řekneme nové termíny a názvy?</vt:lpstr>
      <vt:lpstr>100.4 Co si řekneme nového?</vt:lpstr>
      <vt:lpstr>100.5 Procvičení a příklady</vt:lpstr>
      <vt:lpstr>100.6 Něco navíc pro šikovné</vt:lpstr>
      <vt:lpstr>100.7 CLIL</vt:lpstr>
      <vt:lpstr>100.8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Zuzka</cp:lastModifiedBy>
  <cp:revision>202</cp:revision>
  <dcterms:created xsi:type="dcterms:W3CDTF">2010-10-18T18:21:56Z</dcterms:created>
  <dcterms:modified xsi:type="dcterms:W3CDTF">2012-09-10T17:49:37Z</dcterms:modified>
</cp:coreProperties>
</file>