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A6FCBA"/>
    <a:srgbClr val="308406"/>
    <a:srgbClr val="FFFF00"/>
    <a:srgbClr val="CCFF33"/>
    <a:srgbClr val="813763"/>
    <a:srgbClr val="FF7C80"/>
    <a:srgbClr val="00FFFF"/>
    <a:srgbClr val="EAEAEA"/>
    <a:srgbClr val="C4D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2" autoAdjust="0"/>
    <p:restoredTop sz="98017" autoAdjust="0"/>
  </p:normalViewPr>
  <p:slideViewPr>
    <p:cSldViewPr>
      <p:cViewPr>
        <p:scale>
          <a:sx n="100" d="100"/>
          <a:sy n="100" d="100"/>
        </p:scale>
        <p:origin x="-444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11.6.2014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11.6.2014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11.6.2014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genetics+of+human+blood+types&amp;source=images&amp;cd=&amp;cad=rja&amp;docid=zb43Ls7pICMVWM&amp;tbnid=6TnsCMAyn8BbwM:&amp;ved=0CAUQjRw&amp;url=http://sandwalk.blogspot.com/2007/02/genetics-of-eye-color.html&amp;ei=w7X3UcStDIjotQbg8YH4CA&amp;bvm=bv.49967636,d.Yms&amp;psig=AFQjCNEdalxOhsdXf8FhsFqizz8qx2MTlg&amp;ust=13752747937409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genetics+of+human+blood+types&amp;source=images&amp;cd=&amp;docid=2p5g5FJTk3V6XM&amp;tbnid=yyVLljgdgGQ5yM:&amp;ved=0CAUQjRw&amp;url=http://speakeasies.biz/stickups.html&amp;ei=htL8UYXDNc3HtAa-jIDABw&amp;bvm=bv.49967636,d.Yms&amp;psig=AFQjCNEdalxOhsdXf8FhsFqizz8qx2MTlg&amp;ust=13752747937409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://www.google.cz/url?sa=i&amp;rct=j&amp;q=genetics+eye+color&amp;source=images&amp;cd=&amp;docid=OXXjNQVqZD26FM&amp;tbnid=qzjR_UY9wJD9aM:&amp;ved=0CAUQjRw&amp;url=http://www.infohow.org/science/biology-ecology/eye-color-genetics/&amp;ei=xdj8UbDaO4iQtQb7mIG4Bg&amp;bvm=bv.50165853,d.Yms&amp;psig=AFQjCNFhOLzgRm5a509sLvcBeTV21Eu_wQ&amp;ust=137561145884356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d/df/Human_male_karyotpe_high_resolution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genetics+of+human+blood+types&amp;source=images&amp;cd=&amp;docid=GtLWfMSRGuYT2M&amp;tbnid=BRHeiZiG8xaxCM:&amp;ved=0CAUQjRw&amp;url=http://rhesusnegativebloodgroup.com/&amp;ei=JtH8UZaDB8KUtAbjl4DICA&amp;bvm=bv.49967636,d.Yms&amp;psig=AFQjCNEdalxOhsdXf8FhsFqizz8qx2MTlg&amp;ust=137527479374095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hesusnegativebloodgroup.com/2012/03/09/blood-typing-facts/" TargetMode="External"/><Relationship Id="rId2" Type="http://schemas.openxmlformats.org/officeDocument/2006/relationships/hyperlink" Target="http://sandwalk.blogspot.cz/2007/02/genetics-of-eye-color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Human_male_karyotpe_high_resolution.jpg" TargetMode="External"/><Relationship Id="rId5" Type="http://schemas.openxmlformats.org/officeDocument/2006/relationships/hyperlink" Target="http://www.infohow.org/science/biology-ecology/eye-color-genetics/" TargetMode="External"/><Relationship Id="rId4" Type="http://schemas.openxmlformats.org/officeDocument/2006/relationships/hyperlink" Target="http://www.2dayblog.com/2012/05/14/genetic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33223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54.1 Genetika - člověk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Michal Burian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99592" y="1248246"/>
            <a:ext cx="5676154" cy="40011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Jak je tomu s dědičností krevních skupin?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35696" y="1995686"/>
            <a:ext cx="6912768" cy="40011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Mohou mít rodiče s hnědýma očima potomka s očima modrýma? </a:t>
            </a:r>
          </a:p>
        </p:txBody>
      </p:sp>
      <p:pic>
        <p:nvPicPr>
          <p:cNvPr id="3" name="Picture 2" descr="http://1.bp.blogspot.com/_DZH2cmCoois/ReI0xe4z8QI/AAAAAAAABFY/xLmAu4Br9Gs/s400/eye_colors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65"/>
          <a:stretch/>
        </p:blipFill>
        <p:spPr bwMode="auto">
          <a:xfrm>
            <a:off x="611560" y="2571750"/>
            <a:ext cx="2790825" cy="1861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635897" y="2787774"/>
            <a:ext cx="5328592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Opravdu existuje gen pro plešatost mužů?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068794" y="3563893"/>
            <a:ext cx="4462797" cy="40011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jak je to s levorukostí a pravorukostí?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1652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Michal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Burian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Chromozom, polygenní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znak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dominantní znak,…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se zabývá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stručně základy genetiky člověka, popisuje pár vybraných znaků i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v příkladech.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117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39049" y="1275606"/>
            <a:ext cx="8363756" cy="156966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Problémy genetiky člověka a jejího výzkumu: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Na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člověku nelze z etických důvodů provádět některé experimenty 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selekci.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Člověk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má většinou za život velmi malé množství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potomků.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Fenotyp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je do velké míry ovlivňován vnějším prostředím (sociální podmínky) - polygenní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znaky.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Generační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doba člověka je velmi dlouhá. Genetik může sledovat maximálně 4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generace.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Složitost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lidského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genomu.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42169" y="3075806"/>
            <a:ext cx="8360636" cy="156966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Známe 4 základní krevní skupiny člověka – A, B, AB a 0.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Víme, že v genech existují alely dominantní a recesivní. Někdy ovšem není ani jedna schopná se podřídit té druhé a výsledkem je kompromis (např. – červená a žlutá barva květu – po zkřížení vznikne oranžová – kompromis). Podobně je tomu i u krevních skupin.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Existují 3 alely – dominantní 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 a recesivní 0. Při setkání A s 0 nebo B s 0 je to jednoduché, vzniká krevní skupina A nebo B. Ale při setkání alel 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B vzniká skupina AB.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75700"/>
            <a:ext cx="47488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54.3 Jaké nové věci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dozvíme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251520" y="1059582"/>
            <a:ext cx="3270378" cy="1477328"/>
          </a:xfrm>
          <a:prstGeom prst="rect">
            <a:avLst/>
          </a:prstGeom>
          <a:solidFill>
            <a:srgbClr val="FFC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Krevní skupiny: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kr.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A má zápis: AA, nebo A0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B má zápis: BB, nebo B0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kr.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AB má zápis: AB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kr.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0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má zápis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00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707904" y="1059582"/>
            <a:ext cx="5340380" cy="1477328"/>
          </a:xfrm>
          <a:prstGeom prst="rect">
            <a:avLst/>
          </a:prstGeom>
          <a:solidFill>
            <a:srgbClr val="FFFF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Př.- Jaké krevní skupiny může mít potomek rodičů s krevní skupinou A? (matka A0, otec A0)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            Možné jsou pouze dvě  		            varianty: 75% krevní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A, 		            25% krevní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0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460984"/>
              </p:ext>
            </p:extLst>
          </p:nvPr>
        </p:nvGraphicFramePr>
        <p:xfrm>
          <a:off x="3779912" y="1707654"/>
          <a:ext cx="2336150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750"/>
                <a:gridCol w="774700"/>
                <a:gridCol w="774700"/>
              </a:tblGrid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A0 </a:t>
                      </a:r>
                      <a:r>
                        <a:rPr lang="cs-CZ" sz="1600" u="none" strike="noStrike" dirty="0">
                          <a:effectLst/>
                        </a:rPr>
                        <a:t>x </a:t>
                      </a:r>
                      <a:r>
                        <a:rPr lang="cs-CZ" sz="1600" u="none" strike="noStrike" dirty="0" smtClean="0">
                          <a:effectLst/>
                        </a:rPr>
                        <a:t>A0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A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AA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A0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A0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028" name="Picture 4" descr="http://speakeasies.biz/graphics/abo_a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23071"/>
            <a:ext cx="2526035" cy="250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059832" y="2787774"/>
            <a:ext cx="5904657" cy="23083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Plešatost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7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Plešatost je ovlivněna pohlavím, takže </a:t>
            </a:r>
          </a:p>
          <a:p>
            <a:r>
              <a:rPr lang="cs-CZ" sz="17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 žen funguje jinak než u mužů.</a:t>
            </a:r>
          </a:p>
          <a:p>
            <a:r>
              <a:rPr lang="cs-CZ" sz="17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Plešatost mužů je složitý proces ovlivněný genem na chromozomu X a množstvím pohlavních hormonů.</a:t>
            </a:r>
          </a:p>
          <a:p>
            <a:r>
              <a:rPr lang="cs-CZ" sz="17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Otec nemůže svému synovi předat tento gen, protože ten je na chromozomu X a muž synovi předává gen Y, takže předpoklad pro plešatost předává synovi matka </a:t>
            </a:r>
            <a:r>
              <a:rPr lang="cs-CZ" sz="17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cs-CZ" sz="17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burian\AppData\Local\Microsoft\Windows\Temporary Internet Files\Content.IE5\WBWG1MW5\MC900440370[1]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7" t="8334" r="23610" b="20486"/>
          <a:stretch/>
        </p:blipFill>
        <p:spPr bwMode="auto">
          <a:xfrm>
            <a:off x="7913065" y="2623070"/>
            <a:ext cx="1135219" cy="1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1840"/>
            <a:ext cx="399593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54.4 Co dalšího se dozvíme?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40363" y="1017478"/>
            <a:ext cx="8320069" cy="1554272"/>
          </a:xfrm>
          <a:prstGeom prst="rect">
            <a:avLst/>
          </a:prstGeom>
          <a:solidFill>
            <a:srgbClr val="308406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Barva očí: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trošku složitější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je to tzv. polygenní znak </a:t>
            </a:r>
          </a:p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existují dvě alely, jež ovlivňují barvu očí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lela B - hnědá barva - je dominantní nad modrou barvou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</a:p>
          <a:p>
            <a:pPr marL="342900" indent="-342900"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lela G - zelená barva, popř. světle hnědá, dominantní nad světlými barvami (g)</a:t>
            </a:r>
          </a:p>
          <a:p>
            <a:r>
              <a:rPr lang="cs-CZ" sz="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cs-C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  B je dominantní nad G</a:t>
            </a:r>
          </a:p>
        </p:txBody>
      </p:sp>
      <p:pic>
        <p:nvPicPr>
          <p:cNvPr id="20" name="Picture 2" descr="http://3.bp.blogspot.com/_DZH2cmCoois/ReMC0u4z8TI/AAAAAAAABF8/X0v46On2zRE/s1600/Eye_Genes_Punnett_square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t="3650"/>
          <a:stretch/>
        </p:blipFill>
        <p:spPr bwMode="auto">
          <a:xfrm>
            <a:off x="323528" y="2545110"/>
            <a:ext cx="4104076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infohow.org/wp-content/uploads/2012/11/Eye-Color-Genetics.pn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1" t="12334" r="4229" b="4332"/>
          <a:stretch/>
        </p:blipFill>
        <p:spPr bwMode="auto">
          <a:xfrm>
            <a:off x="5148064" y="2227724"/>
            <a:ext cx="3567422" cy="288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08007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95536" y="1131590"/>
            <a:ext cx="3024336" cy="4320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Vyřeš následující úlohy.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95536" y="1740366"/>
            <a:ext cx="691276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Je možné, aby dva modroocí rodiče měli potomka s hnědýma očima? 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Svou odpověď vysvětli.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93973" y="2715766"/>
            <a:ext cx="691276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Jakou krevní skupinu musí mít otec, pokud dítě má krevní skupinu AB a matka krevní skupinu A?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95536" y="3723878"/>
            <a:ext cx="691276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Jaké oči může mít potomek dvou hnědookých rodičů, když víme, že jeden z rodičů je úplně v barvě očí zcela dominantní?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5012"/>
            <a:ext cx="33427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54.6 Něco dalšího navíc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5609" y="1419622"/>
            <a:ext cx="4452342" cy="1015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Člověk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má 23 párů chromozomů, v nichž má zapsané všechny předpoklady svých vlastností, vzhledu, schopností, atd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5559" y="2787774"/>
            <a:ext cx="4434383" cy="1015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párů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chromozomů jsou chromozomy nepohlavní, 23. pár je pohlavní a odlišuje muže od ženy.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5609" y="4097327"/>
            <a:ext cx="9013998" cy="1015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Muži mají chromozomy XY a ženy XX. Zjednodušeně se dá říct, že muž je tím, kdo určuje pohlaví svého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potomka. Oni totiž svému potomku mohou předat buďto chromozom X, nebo chromozom Y.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ile:Human male karyotpe high resolut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26526"/>
            <a:ext cx="4507607" cy="352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83568" y="1347614"/>
            <a:ext cx="3024336" cy="52322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Genetics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human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rhesusnegativebloodgroup.files.wordpress.com/2011/12/blood-type-chart.jpg?w=400&amp;h=261&amp;crop=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50" y="2234183"/>
            <a:ext cx="381000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neti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92442"/>
            <a:ext cx="3755459" cy="465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 rot="20176939">
            <a:off x="3810014" y="723017"/>
            <a:ext cx="1096204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dirty="0" err="1" smtClean="0">
                <a:latin typeface="Times New Roman" pitchFamily="18" charset="0"/>
                <a:cs typeface="Times New Roman" pitchFamily="18" charset="0"/>
              </a:rPr>
              <a:t>Joke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6277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995686"/>
            <a:ext cx="1640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1781" y="2427734"/>
            <a:ext cx="439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57426"/>
              </p:ext>
            </p:extLst>
          </p:nvPr>
        </p:nvGraphicFramePr>
        <p:xfrm>
          <a:off x="2555776" y="627534"/>
          <a:ext cx="64087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Jak</a:t>
                      </a:r>
                      <a:r>
                        <a:rPr lang="cs-CZ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nazývá znak ovlivněný více alelami</a:t>
                      </a:r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polyalelový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polygenní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polygrupní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</a:t>
                      </a:r>
                      <a:r>
                        <a:rPr lang="cs-CZ" sz="13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vícealelový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 z níže uvedeného platí pro znak barvy očí?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Modrá barva je dominantní nad hnědou.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Hnědá barva je dominantní nad modrou.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Světle hnědá je dominantní nad zelenou.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Zelená barva je dominantní nad hnědou.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Může mít modrooký pár hnědooké dítě</a:t>
                      </a:r>
                      <a:r>
                        <a:rPr lang="cs-CZ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3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ano, vždy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ano, někdy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ne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nelze určit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Která z alel určující krevní skupiny je recesivní?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A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0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Ani jedna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54.9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491630"/>
            <a:ext cx="8064896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sandwalk.blogspot.cz/2007/02/genetics-of-eye-color.html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http://rhesusnegativebloodgroup.com/2012/03/09/blood-typing-facts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http://www.2dayblog.com/2012/05/14/genetics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7)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http://www.infohow.org/science/biology-ecology/eye-color-genetics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commons.wikimedia.org/wiki/File:Human_male_karyotpe_high_resolution.jpg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14638</TotalTime>
  <Words>1136</Words>
  <Application>Microsoft Office PowerPoint</Application>
  <PresentationFormat>Předvádění na obrazovce (16:9)</PresentationFormat>
  <Paragraphs>131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54.1 Genetika - člověk</vt:lpstr>
      <vt:lpstr>54.2 Co už víš? </vt:lpstr>
      <vt:lpstr>54.3 Jaké nové věci se dozvíme?</vt:lpstr>
      <vt:lpstr>54.4 Co dalšího se dozvíme?</vt:lpstr>
      <vt:lpstr>54.5 Procvičení a příklady</vt:lpstr>
      <vt:lpstr>54.6 Něco dalšího navíc</vt:lpstr>
      <vt:lpstr>54.7 CLIL</vt:lpstr>
      <vt:lpstr>54.8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621</cp:revision>
  <dcterms:created xsi:type="dcterms:W3CDTF">2010-10-18T18:21:56Z</dcterms:created>
  <dcterms:modified xsi:type="dcterms:W3CDTF">2014-06-11T08:32:52Z</dcterms:modified>
</cp:coreProperties>
</file>