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A6FCBA"/>
    <a:srgbClr val="308406"/>
    <a:srgbClr val="FFFF00"/>
    <a:srgbClr val="CCFF33"/>
    <a:srgbClr val="813763"/>
    <a:srgbClr val="FF7C80"/>
    <a:srgbClr val="00FFFF"/>
    <a:srgbClr val="EAEAEA"/>
    <a:srgbClr val="C4D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2" autoAdjust="0"/>
    <p:restoredTop sz="98017" autoAdjust="0"/>
  </p:normalViewPr>
  <p:slideViewPr>
    <p:cSldViewPr>
      <p:cViewPr>
        <p:scale>
          <a:sx n="100" d="100"/>
          <a:sy n="100" d="100"/>
        </p:scale>
        <p:origin x="-444" y="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4.bp.blogspot.com/-ng3pBkysZDw/US3v_u_kJhI/AAAAAAAAAGA/GSRRrk_LlJg/s1600/genetics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d/d3/Gregor_Mendel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hyperlink" Target="http://www.google.cz/url?sa=i&amp;rct=j&amp;q=genetics+jokes&amp;source=images&amp;cd=&amp;cad=rja&amp;docid=k2FyhW8CZzro3M&amp;tbnid=c_S0ZJaKHYlNkM:&amp;ved=0CAUQjRw&amp;url=http://danger-close.tumblr.com/post/17727863040&amp;ei=7X_3UcmeKsTTsga_qYDIDQ&amp;bvm=bv.49967636,d.Yms&amp;psig=AFQjCNFjGacV1ovc2c-ARlZkkxTW1kntyA&amp;ust=1375260945747735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4/4c/Drosophila_melanogaster_-_side_(aka).jpg" TargetMode="External"/><Relationship Id="rId2" Type="http://schemas.openxmlformats.org/officeDocument/2006/relationships/hyperlink" Target="http://commons.wikimedia.org/wiki/File:Gregor_Mendel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anger-close.tumblr.com/post/1772786304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317834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53.1 Obecná genetika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Michal Burian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burian\AppData\Local\Microsoft\Windows\Temporary Internet Files\Content.IE5\NY0J6YXO\MC90037039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622" y="1203598"/>
            <a:ext cx="1944216" cy="268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burian\AppData\Local\Microsoft\Windows\Temporary Internet Files\Content.IE5\Q2A7UHYE\MP900398761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843558"/>
            <a:ext cx="2557044" cy="357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burian\AppData\Local\Microsoft\Windows\Temporary Internet Files\Content.IE5\NY0J6YXO\MC9001863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79411"/>
            <a:ext cx="1944216" cy="274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156574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Michal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Burian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Genetika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, DNA,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Mendel, křížení, alela,…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zabývající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základy genetiky, popisuje stručně její vznik a vývoj.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53.10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4117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53.2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013001" y="1262283"/>
            <a:ext cx="5676154" cy="40011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Víme, že geny jsou předávány z rodičů na potomky.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3006762" y="2071833"/>
            <a:ext cx="5688632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 genech jsou zapsány informace o tom, jak potomci budou vypadat a jaké budou mít vlastnosti.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002469" y="3163492"/>
            <a:ext cx="5697216" cy="40011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 rámci genetiky se setkáváme s KLONOVÁNÍM. 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2999350" y="4032875"/>
            <a:ext cx="570345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Známe pojmy jako DNA, gen, chromozom, atd.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4.bp.blogspot.com/-ng3pBkysZDw/US3v_u_kJhI/AAAAAAAAAGA/GSRRrk_LlJg/s400/genetic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85009"/>
            <a:ext cx="2626016" cy="318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4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75700"/>
            <a:ext cx="47488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53.3 Jaké nové věci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dozvíme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ovéPole 69"/>
          <p:cNvSpPr txBox="1"/>
          <p:nvPr/>
        </p:nvSpPr>
        <p:spPr>
          <a:xfrm>
            <a:off x="149494" y="1059582"/>
            <a:ext cx="8529194" cy="369332"/>
          </a:xfrm>
          <a:prstGeom prst="rect">
            <a:avLst/>
          </a:prstGeom>
          <a:solidFill>
            <a:srgbClr val="FFC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- Genetika je věda, která se zabývá dědičností a proměnlivostí živých organismů.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65492" y="1707654"/>
            <a:ext cx="8654979" cy="646331"/>
          </a:xfrm>
          <a:prstGeom prst="rect">
            <a:avLst/>
          </a:prstGeom>
          <a:solidFill>
            <a:srgbClr val="FFFF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Genetika patří mezi mladé biologické vědy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Její počátky spadají do 19. století, k velkému rozvoji pak došlo ve 2. pol. 20. století a k velmi rychlému vývoji pak na začátku 21. století.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65493" y="2499742"/>
            <a:ext cx="8529194" cy="1754326"/>
          </a:xfrm>
          <a:prstGeom prst="rect">
            <a:avLst/>
          </a:prstGeom>
          <a:solidFill>
            <a:srgbClr val="308406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akladatelem genetiky - </a:t>
            </a: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Johan Gregor Mendel (1822 – 1884)</a:t>
            </a:r>
          </a:p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mnich v brněnském klášteře, vášnivý botanik</a:t>
            </a:r>
          </a:p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dělal pokusy s pěstováním a křížením hrachu – sledoval 7 znaků                                                 - zjistil, že se nedědí samotné znaky, ale předpoklady (vlohy) pro ně                                               </a:t>
            </a:r>
          </a:p>
          <a:p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=&gt; položil základy genetiky </a:t>
            </a:r>
          </a:p>
          <a:p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– dodnes platí tzv. Mendelovy zákony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49493" y="4441817"/>
            <a:ext cx="6582747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1944 - objev DNA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1953 -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objev struktury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DNA (dvoušroubovice)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ile:Gregor Mendel.pn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98"/>
          <a:stretch/>
        </p:blipFill>
        <p:spPr bwMode="auto">
          <a:xfrm>
            <a:off x="6811389" y="2260532"/>
            <a:ext cx="2216138" cy="2481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burian\AppData\Local\Microsoft\Windows\Temporary Internet Files\Content.IE5\NY0J6YXO\MC90039819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72417">
            <a:off x="5275441" y="4180475"/>
            <a:ext cx="901549" cy="112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41" grpId="0" animBg="1"/>
      <p:bldP spid="17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1840"/>
            <a:ext cx="399593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53.4 Co dalšího se dozvíme?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252982" y="564178"/>
            <a:ext cx="4351466" cy="52322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Genotyp - soubor genů v oplozeném vajíčku (zygotě)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           - tvoří genetickou výbavu v okamžiku oplození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41530" y="1275606"/>
            <a:ext cx="3096344" cy="738664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Vloha = gen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zastoupen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2 alelami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(jednou od „otce“, druhou od „matky“)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25506" y="3651870"/>
            <a:ext cx="3528392" cy="132343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sz="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AA – dominantní homozygot – znak se projeví</a:t>
            </a: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– heterozygot – znak se projeví</a:t>
            </a: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– recesivní homozygot – znak se neprojeví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71500" y="2132490"/>
            <a:ext cx="3636404" cy="1384995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alela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= různá forma téhož genu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jedna alela může být vládnoucí -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dominantní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druhá je pak potlačená –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recesivní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To znamená, že pokud se setkají v genu dominantní alela s recesivní, projeví se daný znak, jež alela nese.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252982" y="1128444"/>
            <a:ext cx="4351466" cy="30777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Fenotyp - soubor projevených znaků na základě genotypu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054532" y="1570162"/>
            <a:ext cx="5044395" cy="353943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Tabulk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707681"/>
              </p:ext>
            </p:extLst>
          </p:nvPr>
        </p:nvGraphicFramePr>
        <p:xfrm>
          <a:off x="4714503" y="2906867"/>
          <a:ext cx="2336150" cy="94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750"/>
                <a:gridCol w="774700"/>
                <a:gridCol w="774700"/>
              </a:tblGrid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AA x </a:t>
                      </a:r>
                      <a:r>
                        <a:rPr lang="cs-CZ" sz="1600" u="none" strike="noStrike" dirty="0" err="1">
                          <a:effectLst/>
                        </a:rPr>
                        <a:t>aa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cs-CZ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err="1">
                          <a:effectLst/>
                        </a:rPr>
                        <a:t>Aa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err="1">
                          <a:effectLst/>
                        </a:rPr>
                        <a:t>Aa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cs-CZ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Aa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err="1">
                          <a:effectLst/>
                        </a:rPr>
                        <a:t>Aa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7" name="Zaoblený obdélník 36"/>
          <p:cNvSpPr/>
          <p:nvPr/>
        </p:nvSpPr>
        <p:spPr>
          <a:xfrm>
            <a:off x="6136253" y="2107565"/>
            <a:ext cx="914400" cy="673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endParaRPr lang="cs-CZ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Zaoblený obdélník 38"/>
          <p:cNvSpPr/>
          <p:nvPr/>
        </p:nvSpPr>
        <p:spPr>
          <a:xfrm>
            <a:off x="4608354" y="2107566"/>
            <a:ext cx="914400" cy="67726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endParaRPr lang="cs-CZ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5647452" y="2061478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cs-CZ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252982" y="1672887"/>
            <a:ext cx="4351466" cy="307777"/>
          </a:xfrm>
          <a:prstGeom prst="rect">
            <a:avLst/>
          </a:prstGeom>
          <a:solidFill>
            <a:srgbClr val="A6FCBA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1. Mendelův zákon o uniformitě F1 generace…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995936" y="2195865"/>
            <a:ext cx="57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P: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3995937" y="4021201"/>
            <a:ext cx="728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3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Zaoblený obdélník 51"/>
          <p:cNvSpPr/>
          <p:nvPr/>
        </p:nvSpPr>
        <p:spPr>
          <a:xfrm>
            <a:off x="4713128" y="4083918"/>
            <a:ext cx="3830747" cy="69796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Všichni potomci stejní  - </a:t>
            </a:r>
            <a:r>
              <a:rPr lang="cs-C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endParaRPr lang="cs-CZ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Stejný genotyp (</a:t>
            </a:r>
            <a:r>
              <a:rPr lang="cs-CZ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i fenotyp (červená barva)</a:t>
            </a:r>
          </a:p>
          <a:p>
            <a:r>
              <a:rPr lang="cs-C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7164288" y="2488252"/>
            <a:ext cx="1880862" cy="95410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první rodičovské - parentální (P) generaci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křížíme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červenokvětý hrách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bělokvětým.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9" grpId="0" animBg="1"/>
      <p:bldP spid="36" grpId="0" animBg="1"/>
      <p:bldP spid="28" grpId="0" animBg="1"/>
      <p:bldP spid="34" grpId="0" animBg="1"/>
      <p:bldP spid="37" grpId="0" animBg="1"/>
      <p:bldP spid="39" grpId="0" animBg="1"/>
      <p:bldP spid="40" grpId="0"/>
      <p:bldP spid="41" grpId="0" animBg="1"/>
      <p:bldP spid="50" grpId="0"/>
      <p:bldP spid="51" grpId="0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08007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53.5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3186454" y="1131590"/>
            <a:ext cx="3024336" cy="43204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Pospojuj dvojice.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244673" y="3483041"/>
            <a:ext cx="2431782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 smtClean="0">
                <a:latin typeface="Times New Roman" pitchFamily="18" charset="0"/>
                <a:cs typeface="Times New Roman" pitchFamily="18" charset="0"/>
              </a:rPr>
              <a:t>vloha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1116435" y="4070805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heterozygot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248891" y="2906319"/>
            <a:ext cx="2427564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cs-CZ" sz="16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115616" y="3537404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homozygot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250009" y="3973616"/>
            <a:ext cx="2426446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b="1" i="1" u="sng" dirty="0" smtClean="0">
                <a:latin typeface="Times New Roman" pitchFamily="18" charset="0"/>
                <a:cs typeface="Times New Roman" pitchFamily="18" charset="0"/>
              </a:rPr>
              <a:t>ápis genu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15616" y="2892941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fenotyp 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257598" y="4508010"/>
            <a:ext cx="2418857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b="1" i="1" u="sng" dirty="0" smtClean="0">
                <a:latin typeface="Times New Roman" pitchFamily="18" charset="0"/>
                <a:cs typeface="Times New Roman" pitchFamily="18" charset="0"/>
              </a:rPr>
              <a:t>oubor všech předpokladů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115616" y="2316219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genotyp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6248892" y="2316468"/>
            <a:ext cx="2427563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cs-CZ" sz="16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1115616" y="1740368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gen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6250009" y="1736840"/>
            <a:ext cx="2426446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b="1" i="1" u="sng" dirty="0" smtClean="0">
                <a:latin typeface="Times New Roman" pitchFamily="18" charset="0"/>
                <a:cs typeface="Times New Roman" pitchFamily="18" charset="0"/>
              </a:rPr>
              <a:t>oubor projevů genů</a:t>
            </a:r>
            <a:endParaRPr lang="cs-CZ" sz="16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1115616" y="4549789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alela</a:t>
            </a:r>
          </a:p>
        </p:txBody>
      </p:sp>
      <p:cxnSp>
        <p:nvCxnSpPr>
          <p:cNvPr id="5" name="Přímá spojnice 4"/>
          <p:cNvCxnSpPr>
            <a:stCxn id="42" idx="3"/>
            <a:endCxn id="35" idx="1"/>
          </p:cNvCxnSpPr>
          <p:nvPr/>
        </p:nvCxnSpPr>
        <p:spPr>
          <a:xfrm>
            <a:off x="3915509" y="1925034"/>
            <a:ext cx="2329164" cy="17272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>
            <a:stCxn id="40" idx="3"/>
            <a:endCxn id="39" idx="1"/>
          </p:cNvCxnSpPr>
          <p:nvPr/>
        </p:nvCxnSpPr>
        <p:spPr>
          <a:xfrm>
            <a:off x="3915509" y="2500885"/>
            <a:ext cx="2342089" cy="21764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>
            <a:stCxn id="38" idx="3"/>
            <a:endCxn id="43" idx="1"/>
          </p:cNvCxnSpPr>
          <p:nvPr/>
        </p:nvCxnSpPr>
        <p:spPr>
          <a:xfrm flipV="1">
            <a:off x="3915509" y="1906117"/>
            <a:ext cx="2334500" cy="11714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>
            <a:stCxn id="36" idx="3"/>
            <a:endCxn id="41" idx="1"/>
          </p:cNvCxnSpPr>
          <p:nvPr/>
        </p:nvCxnSpPr>
        <p:spPr>
          <a:xfrm flipV="1">
            <a:off x="3915509" y="2485745"/>
            <a:ext cx="2333383" cy="123632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>
            <a:stCxn id="74" idx="3"/>
            <a:endCxn id="29" idx="1"/>
          </p:cNvCxnSpPr>
          <p:nvPr/>
        </p:nvCxnSpPr>
        <p:spPr>
          <a:xfrm flipV="1">
            <a:off x="3916328" y="3075596"/>
            <a:ext cx="2332563" cy="11798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>
            <a:stCxn id="45" idx="3"/>
            <a:endCxn id="37" idx="1"/>
          </p:cNvCxnSpPr>
          <p:nvPr/>
        </p:nvCxnSpPr>
        <p:spPr>
          <a:xfrm flipV="1">
            <a:off x="3915509" y="4142893"/>
            <a:ext cx="2334500" cy="59156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5012"/>
            <a:ext cx="334270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53.6 Něco dalšího navíc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499992" y="619185"/>
            <a:ext cx="4590750" cy="4524315"/>
          </a:xfrm>
          <a:prstGeom prst="rect">
            <a:avLst/>
          </a:prstGeom>
          <a:gradFill flip="none" rotWithShape="1">
            <a:gsLst>
              <a:gs pos="0">
                <a:srgbClr val="308406">
                  <a:shade val="30000"/>
                  <a:satMod val="115000"/>
                </a:srgbClr>
              </a:gs>
              <a:gs pos="50000">
                <a:srgbClr val="308406">
                  <a:shade val="67500"/>
                  <a:satMod val="115000"/>
                </a:srgbClr>
              </a:gs>
              <a:gs pos="100000">
                <a:srgbClr val="30840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cs-C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4168" y="1073824"/>
            <a:ext cx="4353815" cy="403187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48805" y="1079078"/>
            <a:ext cx="4279178" cy="338554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Mendelův zákon o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libovolném použití alel…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48806" y="1539021"/>
            <a:ext cx="728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32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877268" y="1492775"/>
            <a:ext cx="914400" cy="67726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endParaRPr lang="cs-CZ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822793" y="1439733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cs-CZ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2254841" y="1503530"/>
            <a:ext cx="914400" cy="67726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endParaRPr lang="cs-CZ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653128"/>
              </p:ext>
            </p:extLst>
          </p:nvPr>
        </p:nvGraphicFramePr>
        <p:xfrm>
          <a:off x="881857" y="2279718"/>
          <a:ext cx="2336150" cy="94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750"/>
                <a:gridCol w="774700"/>
                <a:gridCol w="774700"/>
              </a:tblGrid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err="1" smtClean="0">
                          <a:effectLst/>
                        </a:rPr>
                        <a:t>Aa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cs-CZ" sz="1600" u="none" strike="noStrike" dirty="0">
                          <a:effectLst/>
                        </a:rPr>
                        <a:t>x 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Aa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cs-CZ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</a:rPr>
                        <a:t>AA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err="1">
                          <a:effectLst/>
                        </a:rPr>
                        <a:t>Aa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cs-CZ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err="1">
                          <a:effectLst/>
                        </a:rPr>
                        <a:t>Aa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err="1" smtClean="0">
                          <a:effectLst/>
                        </a:rPr>
                        <a:t>aa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135687" y="3492442"/>
            <a:ext cx="728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3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877268" y="3435846"/>
            <a:ext cx="2593180" cy="697968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Genotyp – poměr 1:2:1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Fenotyp – poměr 3:1 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48806" y="4291300"/>
            <a:ext cx="4099198" cy="73866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Při křížení dvou červenokvětých hrachů lze v 25% získat bělokvětý hrách, a to díky setkání dvou recesivních alel.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682642" y="740524"/>
            <a:ext cx="4099198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Křížit lze i dva znaky najednou – dihybridy.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371612"/>
              </p:ext>
            </p:extLst>
          </p:nvPr>
        </p:nvGraphicFramePr>
        <p:xfrm>
          <a:off x="4940251" y="2578042"/>
          <a:ext cx="3619500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cs-CZ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cs-CZ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cs-CZ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cs-CZ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cs-CZ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cs-CZ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cs-CZ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cs-CZ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9" name="Zaoblený obdélník 18"/>
          <p:cNvSpPr/>
          <p:nvPr/>
        </p:nvSpPr>
        <p:spPr>
          <a:xfrm>
            <a:off x="7504894" y="1800109"/>
            <a:ext cx="936104" cy="673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aabb</a:t>
            </a:r>
            <a:endParaRPr lang="cs-CZ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370505" y="1800110"/>
            <a:ext cx="1410573" cy="67726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AABB</a:t>
            </a:r>
            <a:endParaRPr lang="cs-CZ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856822" y="1767505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cs-CZ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758088" y="1888409"/>
            <a:ext cx="576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P: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605689" y="4190580"/>
            <a:ext cx="728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32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5220072" y="4133984"/>
            <a:ext cx="3744415" cy="697968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Genotyp – poměr 1:2:2:1:4:1:2:2:1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Fenotyp – poměr 9:3:3:1 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572000" y="1178123"/>
            <a:ext cx="4392487" cy="52322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P-generaci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křížíme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červenokvětý (A) hrách s velkými plody (B)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bělokvětým (a) s malými plody (b).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9" grpId="0" animBg="1"/>
      <p:bldP spid="11" grpId="0"/>
      <p:bldP spid="12" grpId="0" animBg="1"/>
      <p:bldP spid="13" grpId="0"/>
      <p:bldP spid="15" grpId="0" animBg="1"/>
      <p:bldP spid="18" grpId="0"/>
      <p:bldP spid="20" grpId="0" animBg="1"/>
      <p:bldP spid="21" grpId="0" animBg="1"/>
      <p:bldP spid="22" grpId="0" animBg="1"/>
      <p:bldP spid="19" grpId="0" animBg="1"/>
      <p:bldP spid="23" grpId="0" animBg="1"/>
      <p:bldP spid="25" grpId="0"/>
      <p:bldP spid="27" grpId="0"/>
      <p:bldP spid="28" grpId="0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53.7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Biology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upload.wikimedia.org/wikipedia/commons/4/4c/Drosophila_melanogaster_-_side_%28aka%2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0" t="6442" r="4352" b="26105"/>
          <a:stretch/>
        </p:blipFill>
        <p:spPr bwMode="auto">
          <a:xfrm>
            <a:off x="219522" y="1226443"/>
            <a:ext cx="4320480" cy="261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147920" y="3912468"/>
            <a:ext cx="4463684" cy="58477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fruit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fly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Drosophila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melanogaster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popular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model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organism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genetics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707904" y="564178"/>
            <a:ext cx="1728192" cy="52322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Genetics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://25.media.tumblr.com/tumblr_lzi9z3D6UK1qebvnjo1_500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347614"/>
            <a:ext cx="4248472" cy="3313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6277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53.8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995686"/>
            <a:ext cx="1640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1781" y="2427734"/>
            <a:ext cx="4398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696797"/>
              </p:ext>
            </p:extLst>
          </p:nvPr>
        </p:nvGraphicFramePr>
        <p:xfrm>
          <a:off x="2555776" y="627534"/>
          <a:ext cx="640871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Na jaké rostlině sledoval Mendel genetické znaky?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fazole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čočka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hrách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jablka</a:t>
                      </a:r>
                    </a:p>
                  </a:txBody>
                  <a:tcPr>
                    <a:solidFill>
                      <a:srgbClr val="CCFF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Konkrétní projev znaku nazýváme…</a:t>
                      </a:r>
                      <a:endParaRPr lang="cs-CZ" sz="140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genotyp</a:t>
                      </a:r>
                    </a:p>
                    <a:p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</a:t>
                      </a:r>
                      <a:r>
                        <a:rPr lang="cs-CZ" sz="1300" b="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denotyp</a:t>
                      </a:r>
                      <a:endParaRPr lang="cs-CZ" sz="1300" b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fenotyp</a:t>
                      </a:r>
                    </a:p>
                    <a:p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</a:t>
                      </a:r>
                      <a:r>
                        <a:rPr lang="cs-CZ" sz="1300" b="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kenotyp</a:t>
                      </a:r>
                      <a:endParaRPr lang="cs-CZ" sz="13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Který ze zápisů nelze</a:t>
                      </a:r>
                      <a:r>
                        <a:rPr lang="cs-CZ" sz="14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nazvat homozygotem?</a:t>
                      </a:r>
                      <a:endParaRPr lang="cs-CZ" sz="13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lang="cs-CZ" sz="13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aa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</a:t>
                      </a:r>
                      <a:r>
                        <a:rPr lang="cs-CZ" sz="13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</a:t>
                      </a:r>
                      <a:r>
                        <a:rPr lang="cs-CZ" sz="13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bb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</a:t>
                      </a:r>
                      <a:r>
                        <a:rPr lang="cs-CZ" sz="13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Aabb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Jaký je poměr fenotypu při křížení </a:t>
                      </a:r>
                      <a:r>
                        <a:rPr lang="cs-CZ" sz="1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Aa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X </a:t>
                      </a:r>
                      <a:r>
                        <a:rPr lang="cs-CZ" sz="1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Aa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?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2:2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3:1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4:1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1:5</a:t>
                      </a:r>
                      <a:endParaRPr lang="cs-CZ" sz="13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0150" y="498603"/>
            <a:ext cx="4407833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53.9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491630"/>
            <a:ext cx="806489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commons.wikimedia.org/wiki/File:Gregor_Mendel.png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http://upload.wikimedia.org/wikipedia/commons/4/4c/Drosophila_melanogaster_-_side_%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28aka%29.jpg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danger-close.tumblr.com/post/17727863040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7)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28260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dirty="0" smtClean="0"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13885</TotalTime>
  <Words>1032</Words>
  <Application>Microsoft Office PowerPoint</Application>
  <PresentationFormat>Předvádění na obrazovce (16:9)</PresentationFormat>
  <Paragraphs>236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53.1 Obecná genetika</vt:lpstr>
      <vt:lpstr>53.2 Co už víš? </vt:lpstr>
      <vt:lpstr>53.3 Jaké nové věci se dozvíme?</vt:lpstr>
      <vt:lpstr>53.4 Co dalšího se dozvíme?</vt:lpstr>
      <vt:lpstr>53.5 Procvičení a příklady</vt:lpstr>
      <vt:lpstr>53.6 Něco dalšího navíc</vt:lpstr>
      <vt:lpstr>53.7 CLIL</vt:lpstr>
      <vt:lpstr>53.8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Petra Křivánková</cp:lastModifiedBy>
  <cp:revision>600</cp:revision>
  <dcterms:created xsi:type="dcterms:W3CDTF">2010-10-18T18:21:56Z</dcterms:created>
  <dcterms:modified xsi:type="dcterms:W3CDTF">2014-06-04T08:44:58Z</dcterms:modified>
</cp:coreProperties>
</file>