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hyperlink" Target="http://fotoblog.in/galerie/index.php?album=pavoukovci-arachnoide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zwWWQMyhs1A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0LmyyXcE6rw&amp;feature=related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9.1 Vím, kdo jsou pavoukovci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0HOFINEP\MP9004015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33" y="2631879"/>
            <a:ext cx="2447938" cy="163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4L8V0563\MP90043935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18844"/>
            <a:ext cx="2336304" cy="151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lačítko akce: Video 2">
            <a:hlinkClick r:id="rId6" highlightClick="1"/>
          </p:cNvPr>
          <p:cNvSpPr/>
          <p:nvPr/>
        </p:nvSpPr>
        <p:spPr>
          <a:xfrm>
            <a:off x="7516347" y="3402295"/>
            <a:ext cx="592025" cy="407591"/>
          </a:xfrm>
          <a:prstGeom prst="actionButtonMovi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446435" y="4065428"/>
            <a:ext cx="946093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Pavoukovci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Ští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15522"/>
            <a:ext cx="24574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řižák obecný s vosou útočno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35" y="646637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káč rohatý Phalangium opili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46" y="662289"/>
            <a:ext cx="21431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87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3491880" y="2067694"/>
            <a:ext cx="2016224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Pavoukovci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6598865" y="569937"/>
            <a:ext cx="2160240" cy="1368152"/>
          </a:xfrm>
          <a:prstGeom prst="cloudCallout">
            <a:avLst>
              <a:gd name="adj1" fmla="val -101206"/>
              <a:gd name="adj2" fmla="val 785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Štíři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sklípkani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jsou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smrtelně nebezpeční pro člověka.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láček 9"/>
          <p:cNvSpPr/>
          <p:nvPr/>
        </p:nvSpPr>
        <p:spPr>
          <a:xfrm>
            <a:off x="651828" y="1203598"/>
            <a:ext cx="1853158" cy="1193932"/>
          </a:xfrm>
          <a:prstGeom prst="cloudCallout">
            <a:avLst>
              <a:gd name="adj1" fmla="val 104903"/>
              <a:gd name="adj2" fmla="val 434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Většina pavouků tká pavučiny.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láček 10"/>
          <p:cNvSpPr/>
          <p:nvPr/>
        </p:nvSpPr>
        <p:spPr>
          <a:xfrm>
            <a:off x="4139952" y="3672772"/>
            <a:ext cx="1853158" cy="1193932"/>
          </a:xfrm>
          <a:prstGeom prst="cloudCallout">
            <a:avLst>
              <a:gd name="adj1" fmla="val -21024"/>
              <a:gd name="adj2" fmla="val -1049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Mají osm končetin.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d/db/Spider_web_Belgium_Luc_Viatour.jpg/220px-Spider_web_Belgium_Luc_Viat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6" y="2643758"/>
            <a:ext cx="2095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krivankova.UNBCHEM\Local Settings\Temporary Internet Files\Content.IE5\Y7SRUDI5\MP9004069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74" y="713701"/>
            <a:ext cx="1639652" cy="109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4L8V0563\MP90040697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91" y="2352365"/>
            <a:ext cx="2126234" cy="14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4L8V0563\MC9004366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7701">
            <a:off x="7631285" y="3939902"/>
            <a:ext cx="860414" cy="108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3491880" y="2067694"/>
            <a:ext cx="2016224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Pavoukovci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606277" y="1054931"/>
            <a:ext cx="1893426" cy="1141677"/>
          </a:xfrm>
          <a:prstGeom prst="cloudCallout">
            <a:avLst>
              <a:gd name="adj1" fmla="val 108927"/>
              <a:gd name="adj2" fmla="val 619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 skupiny:</a:t>
            </a:r>
          </a:p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pavouci</a:t>
            </a:r>
          </a:p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ekáči</a:t>
            </a:r>
          </a:p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oztoči</a:t>
            </a:r>
          </a:p>
        </p:txBody>
      </p:sp>
      <p:sp>
        <p:nvSpPr>
          <p:cNvPr id="7" name="Obláček 6"/>
          <p:cNvSpPr/>
          <p:nvPr/>
        </p:nvSpPr>
        <p:spPr>
          <a:xfrm>
            <a:off x="3491880" y="1054931"/>
            <a:ext cx="2016224" cy="627170"/>
          </a:xfrm>
          <a:prstGeom prst="cloudCallout">
            <a:avLst>
              <a:gd name="adj1" fmla="val -5170"/>
              <a:gd name="adj2" fmla="val 1082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8 jednoduchých oček</a:t>
            </a:r>
          </a:p>
        </p:txBody>
      </p:sp>
      <p:sp>
        <p:nvSpPr>
          <p:cNvPr id="8" name="Obláček 7"/>
          <p:cNvSpPr/>
          <p:nvPr/>
        </p:nvSpPr>
        <p:spPr>
          <a:xfrm>
            <a:off x="6012160" y="936468"/>
            <a:ext cx="2304256" cy="864096"/>
          </a:xfrm>
          <a:prstGeom prst="cloudCallout">
            <a:avLst>
              <a:gd name="adj1" fmla="val -78066"/>
              <a:gd name="adj2" fmla="val 978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čelisti – jedové žlázy</a:t>
            </a:r>
          </a:p>
        </p:txBody>
      </p:sp>
      <p:sp>
        <p:nvSpPr>
          <p:cNvPr id="9" name="Obláček 8"/>
          <p:cNvSpPr/>
          <p:nvPr/>
        </p:nvSpPr>
        <p:spPr>
          <a:xfrm>
            <a:off x="6372200" y="2071142"/>
            <a:ext cx="2448272" cy="910952"/>
          </a:xfrm>
          <a:prstGeom prst="cloudCallout">
            <a:avLst>
              <a:gd name="adj1" fmla="val -83918"/>
              <a:gd name="adj2" fmla="val 30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končetiny členěné, 4 páry, na konci hřebínky</a:t>
            </a:r>
          </a:p>
        </p:txBody>
      </p:sp>
      <p:sp>
        <p:nvSpPr>
          <p:cNvPr id="10" name="Obláček 9"/>
          <p:cNvSpPr/>
          <p:nvPr/>
        </p:nvSpPr>
        <p:spPr>
          <a:xfrm>
            <a:off x="6012160" y="3435846"/>
            <a:ext cx="2880320" cy="1193932"/>
          </a:xfrm>
          <a:prstGeom prst="cloudCallout">
            <a:avLst>
              <a:gd name="adj1" fmla="val -77572"/>
              <a:gd name="adj2" fmla="val -977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novací bradavky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(zadeček) – snovací žlázy – vlákno, na vzduchu tuhne</a:t>
            </a:r>
          </a:p>
        </p:txBody>
      </p:sp>
      <p:sp>
        <p:nvSpPr>
          <p:cNvPr id="11" name="Obláček 10"/>
          <p:cNvSpPr/>
          <p:nvPr/>
        </p:nvSpPr>
        <p:spPr>
          <a:xfrm>
            <a:off x="3851920" y="4032812"/>
            <a:ext cx="1853158" cy="882402"/>
          </a:xfrm>
          <a:prstGeom prst="cloudCallout">
            <a:avLst>
              <a:gd name="adj1" fmla="val -9717"/>
              <a:gd name="adj2" fmla="val -1624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licní vaky      v zadečku</a:t>
            </a:r>
          </a:p>
        </p:txBody>
      </p:sp>
      <p:sp>
        <p:nvSpPr>
          <p:cNvPr id="12" name="Obláček 11"/>
          <p:cNvSpPr/>
          <p:nvPr/>
        </p:nvSpPr>
        <p:spPr>
          <a:xfrm>
            <a:off x="128489" y="4032812"/>
            <a:ext cx="2583596" cy="648072"/>
          </a:xfrm>
          <a:prstGeom prst="cloudCallout">
            <a:avLst>
              <a:gd name="adj1" fmla="val 92055"/>
              <a:gd name="adj2" fmla="val -2236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ameček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‹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samička</a:t>
            </a:r>
          </a:p>
        </p:txBody>
      </p:sp>
      <p:sp>
        <p:nvSpPr>
          <p:cNvPr id="13" name="Obláček 12"/>
          <p:cNvSpPr/>
          <p:nvPr/>
        </p:nvSpPr>
        <p:spPr>
          <a:xfrm>
            <a:off x="47636" y="2529946"/>
            <a:ext cx="2448272" cy="905900"/>
          </a:xfrm>
          <a:prstGeom prst="cloudCallout">
            <a:avLst>
              <a:gd name="adj1" fmla="val 90509"/>
              <a:gd name="adj2" fmla="val -385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okon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–vajíčka obalená pavučinou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Documents and Settings\krivankova.UNBCHEM\Local Settings\Temporary Internet Files\Content.IE5\Y7SRUDI5\MM900303337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922" y="816521"/>
            <a:ext cx="4191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krivankova.UNBCHEM\Local Settings\Temporary Internet Files\Content.IE5\0HOFINEP\MC900436254[2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68" y="287506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Documents and Settings\krivankova.UNBCHEM\Local Settings\Temporary Internet Files\Content.IE5\4L8V0563\MP9004069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40793"/>
            <a:ext cx="5263837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7301780" y="2689895"/>
            <a:ext cx="1584176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hlavohruď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7273577" y="1563638"/>
            <a:ext cx="1584176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zadeček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7273577" y="3829025"/>
            <a:ext cx="1584176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ončetiny (8)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155898" y="1563638"/>
            <a:ext cx="1584176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oči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77391" y="3829025"/>
            <a:ext cx="1741190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lepítko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(jedová žláza)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191766" y="2689895"/>
            <a:ext cx="1584176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makadla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39622" y="771550"/>
            <a:ext cx="3162226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Stavba těla pavoukovců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740074" y="1815666"/>
            <a:ext cx="3047950" cy="1378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1775942" y="2954796"/>
            <a:ext cx="2796058" cy="553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3" idx="6"/>
          </p:cNvCxnSpPr>
          <p:nvPr/>
        </p:nvCxnSpPr>
        <p:spPr>
          <a:xfrm flipV="1">
            <a:off x="1818581" y="3579862"/>
            <a:ext cx="3041451" cy="50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5292080" y="1815666"/>
            <a:ext cx="1981498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3" idx="2"/>
          </p:cNvCxnSpPr>
          <p:nvPr/>
        </p:nvCxnSpPr>
        <p:spPr>
          <a:xfrm flipH="1" flipV="1">
            <a:off x="5076056" y="2787774"/>
            <a:ext cx="2225724" cy="154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11" idx="2"/>
          </p:cNvCxnSpPr>
          <p:nvPr/>
        </p:nvCxnSpPr>
        <p:spPr>
          <a:xfrm flipH="1" flipV="1">
            <a:off x="6012160" y="3507854"/>
            <a:ext cx="1261417" cy="573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klíště Ixodes scapula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36567"/>
            <a:ext cx="873274" cy="105266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267097" y="1477904"/>
            <a:ext cx="1584176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sekáči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251520" y="2478112"/>
            <a:ext cx="1584176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roztoči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239738" y="3468736"/>
            <a:ext cx="1584176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pavouci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7157379" y="3528367"/>
            <a:ext cx="1872208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líště obecné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7157379" y="4299942"/>
            <a:ext cx="1872208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řižák obecný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6877731" y="1336567"/>
            <a:ext cx="215185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okoutník domácí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7328903" y="2067694"/>
            <a:ext cx="1700683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ekáč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7157379" y="2707555"/>
            <a:ext cx="1872208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melík kuří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851920" y="680542"/>
            <a:ext cx="504056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Přiřaď správné termíny k obrázkům.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řižák obecn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74" y="1359546"/>
            <a:ext cx="1269318" cy="1269319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koutník domácí (Tegenaria domestica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05" y="2735448"/>
            <a:ext cx="1019200" cy="1208819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ál 16"/>
          <p:cNvSpPr/>
          <p:nvPr/>
        </p:nvSpPr>
        <p:spPr>
          <a:xfrm>
            <a:off x="5243251" y="4443958"/>
            <a:ext cx="1656184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sklípkan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Phalangium opilio 3 (Nemo557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36" y="1793055"/>
            <a:ext cx="1217529" cy="91450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kudci.com/files/imagecache/295x160/files/cmelik-kuri-teas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30" y="4219115"/>
            <a:ext cx="1277423" cy="692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klípkan Brachypelma smith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55" y="3115952"/>
            <a:ext cx="1244219" cy="978979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ál 19"/>
          <p:cNvSpPr/>
          <p:nvPr/>
        </p:nvSpPr>
        <p:spPr>
          <a:xfrm>
            <a:off x="251223" y="4313507"/>
            <a:ext cx="1584176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štíři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8" name="Picture 12" descr="http://upload.wikimedia.org/wikipedia/commons/thumb/8/8d/Asian_forest_scorpion_in_Khao_Yai_National_Park.JPG/220px-Asian_forest_scorpion_in_Khao_Yai_National_Par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76" y="3024085"/>
            <a:ext cx="799108" cy="119503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se šipkou 13"/>
          <p:cNvCxnSpPr>
            <a:stCxn id="17" idx="1"/>
            <a:endCxn id="4106" idx="2"/>
          </p:cNvCxnSpPr>
          <p:nvPr/>
        </p:nvCxnSpPr>
        <p:spPr>
          <a:xfrm flipH="1" flipV="1">
            <a:off x="4828265" y="4094931"/>
            <a:ext cx="657529" cy="422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 flipV="1">
            <a:off x="6719692" y="2628865"/>
            <a:ext cx="766452" cy="1733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3357041" y="2389235"/>
            <a:ext cx="4178220" cy="1173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10" idx="4"/>
            <a:endCxn id="4100" idx="3"/>
          </p:cNvCxnSpPr>
          <p:nvPr/>
        </p:nvCxnSpPr>
        <p:spPr>
          <a:xfrm flipH="1">
            <a:off x="3430005" y="1840623"/>
            <a:ext cx="4523654" cy="1499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12" idx="3"/>
            <a:endCxn id="4104" idx="3"/>
          </p:cNvCxnSpPr>
          <p:nvPr/>
        </p:nvCxnSpPr>
        <p:spPr>
          <a:xfrm flipH="1">
            <a:off x="3995753" y="3137794"/>
            <a:ext cx="3435805" cy="1427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11" idx="3"/>
            <a:endCxn id="4102" idx="3"/>
          </p:cNvCxnSpPr>
          <p:nvPr/>
        </p:nvCxnSpPr>
        <p:spPr>
          <a:xfrm flipH="1" flipV="1">
            <a:off x="5164765" y="2250305"/>
            <a:ext cx="2413197" cy="247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Ovál 29"/>
          <p:cNvSpPr/>
          <p:nvPr/>
        </p:nvSpPr>
        <p:spPr>
          <a:xfrm>
            <a:off x="2314600" y="1139654"/>
            <a:ext cx="241176" cy="2690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ál 38"/>
          <p:cNvSpPr/>
          <p:nvPr/>
        </p:nvSpPr>
        <p:spPr>
          <a:xfrm>
            <a:off x="2679229" y="4094931"/>
            <a:ext cx="241176" cy="2690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ál 39"/>
          <p:cNvSpPr/>
          <p:nvPr/>
        </p:nvSpPr>
        <p:spPr>
          <a:xfrm>
            <a:off x="2339963" y="2628865"/>
            <a:ext cx="241176" cy="2690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ál 40"/>
          <p:cNvSpPr/>
          <p:nvPr/>
        </p:nvSpPr>
        <p:spPr>
          <a:xfrm>
            <a:off x="4085567" y="2982168"/>
            <a:ext cx="241176" cy="2690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ál 41"/>
          <p:cNvSpPr/>
          <p:nvPr/>
        </p:nvSpPr>
        <p:spPr>
          <a:xfrm>
            <a:off x="5365206" y="1288907"/>
            <a:ext cx="241176" cy="2690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ál 42"/>
          <p:cNvSpPr/>
          <p:nvPr/>
        </p:nvSpPr>
        <p:spPr>
          <a:xfrm>
            <a:off x="3826648" y="1693868"/>
            <a:ext cx="241176" cy="2690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Ovál 43"/>
          <p:cNvSpPr/>
          <p:nvPr/>
        </p:nvSpPr>
        <p:spPr>
          <a:xfrm>
            <a:off x="5887488" y="2915768"/>
            <a:ext cx="241176" cy="2690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323528" y="1059582"/>
            <a:ext cx="2016224" cy="1080120"/>
          </a:xfrm>
          <a:prstGeom prst="cloudCallout">
            <a:avLst>
              <a:gd name="adj1" fmla="val 83867"/>
              <a:gd name="adj2" fmla="val 274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Tkaní pavučin –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instinktivní, nevědomá činnost.</a:t>
            </a:r>
          </a:p>
        </p:txBody>
      </p:sp>
      <p:sp>
        <p:nvSpPr>
          <p:cNvPr id="5" name="Obláček 4"/>
          <p:cNvSpPr/>
          <p:nvPr/>
        </p:nvSpPr>
        <p:spPr>
          <a:xfrm>
            <a:off x="5354563" y="627989"/>
            <a:ext cx="3672408" cy="1986020"/>
          </a:xfrm>
          <a:prstGeom prst="cloudCallout">
            <a:avLst>
              <a:gd name="adj1" fmla="val -73800"/>
              <a:gd name="adj2" fmla="val 295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Trávení: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kořist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chytne do pavučiny – pavouk ji kousne – vstříkne do ní jed – kořist se rozloží uvnitř pomocí enzymů v jedu – pak ji vysaje a vstřebá potřebné látky – trávení mimo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tělo.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6892126" y="3756464"/>
            <a:ext cx="2134845" cy="1281042"/>
          </a:xfrm>
          <a:prstGeom prst="cloudCallout">
            <a:avLst>
              <a:gd name="adj1" fmla="val -76985"/>
              <a:gd name="adj2" fmla="val -583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Sekáči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hlavohruď a zadeček – jeden celek, odtrhávají se končetiny.</a:t>
            </a:r>
          </a:p>
        </p:txBody>
      </p:sp>
      <p:sp>
        <p:nvSpPr>
          <p:cNvPr id="7" name="Obláček 6"/>
          <p:cNvSpPr/>
          <p:nvPr/>
        </p:nvSpPr>
        <p:spPr>
          <a:xfrm>
            <a:off x="148283" y="2643758"/>
            <a:ext cx="2736304" cy="1753227"/>
          </a:xfrm>
          <a:prstGeom prst="cloudCallout">
            <a:avLst>
              <a:gd name="adj1" fmla="val 68660"/>
              <a:gd name="adj2" fmla="val 611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Roztoči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cizopasníci, hlavohruď splývá se zadečkem,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kousavé nebo bodavě-savé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ústrojí,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přenašeči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chorob.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krivankova.UNBCHEM\Local Settings\Temporary Internet Files\Content.IE5\KTMJIXSP\MC900436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5958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ekáč domácí, Olympus UZ 720, čas 1/30 s, clona 3.40, ISO 100, ohn. vzdálenost 15.6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3" t="15714" r="10707" b="19499"/>
          <a:stretch/>
        </p:blipFill>
        <p:spPr bwMode="auto">
          <a:xfrm>
            <a:off x="4355326" y="2817888"/>
            <a:ext cx="1898405" cy="11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áhled obrázk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67164"/>
            <a:ext cx="12192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krivankova.UNBCHEM\Local Settings\Temporary Internet Files\Content.IE5\CC1YRX92\MM900336479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95686"/>
            <a:ext cx="571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krivankova.UNBCHEM\Local Settings\Temporary Internet Files\Content.IE5\J6EZ5ATM\MC90043668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1756">
            <a:off x="4010106" y="968681"/>
            <a:ext cx="965529" cy="121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krivankova.UNBCHEM\Local Settings\Temporary Internet Files\Content.IE5\KTMJIXSP\MP90040697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08" y="1275521"/>
            <a:ext cx="4582849" cy="3054039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krivankova.UNBCHEM\Local Settings\Temporary Internet Files\Content.IE5\4L8V0563\MP90040152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3" y="1275521"/>
            <a:ext cx="1980219" cy="1319631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lačítko akce: Video 2">
            <a:hlinkClick r:id="rId6" highlightClick="1"/>
          </p:cNvPr>
          <p:cNvSpPr/>
          <p:nvPr/>
        </p:nvSpPr>
        <p:spPr>
          <a:xfrm>
            <a:off x="467544" y="4366949"/>
            <a:ext cx="521208" cy="394344"/>
          </a:xfrm>
          <a:prstGeom prst="actionButtonMovi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 descr="náhled obrázk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93624"/>
            <a:ext cx="1219200" cy="914401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1754375" y="4610740"/>
            <a:ext cx="1394792" cy="3011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Spiderman 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KTMJIXSP\MC90043756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77382"/>
            <a:ext cx="1512168" cy="99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1754375" y="2687992"/>
            <a:ext cx="1872208" cy="3011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Red-kneed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tarantula 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235012" y="684709"/>
            <a:ext cx="2505340" cy="3011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spider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904345" y="1136366"/>
            <a:ext cx="1243719" cy="3011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abdomen 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326312" y="1940792"/>
            <a:ext cx="1394792" cy="3011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cephalothorax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707904" y="4179007"/>
            <a:ext cx="1224136" cy="3011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alking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leg 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7118920" y="4561181"/>
            <a:ext cx="1125488" cy="3011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fang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5299137" y="4564121"/>
            <a:ext cx="1217079" cy="3011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pedipalp 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7668344" y="1631292"/>
            <a:ext cx="1152128" cy="3011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eye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Přímá spojnice se šipkou 5"/>
          <p:cNvCxnSpPr>
            <a:stCxn id="14" idx="3"/>
          </p:cNvCxnSpPr>
          <p:nvPr/>
        </p:nvCxnSpPr>
        <p:spPr>
          <a:xfrm>
            <a:off x="5148064" y="1286919"/>
            <a:ext cx="1872208" cy="49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4721104" y="2091344"/>
            <a:ext cx="1872208" cy="49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4932040" y="3579862"/>
            <a:ext cx="725168" cy="749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19" idx="0"/>
          </p:cNvCxnSpPr>
          <p:nvPr/>
        </p:nvCxnSpPr>
        <p:spPr>
          <a:xfrm flipV="1">
            <a:off x="5907677" y="3147814"/>
            <a:ext cx="536531" cy="1416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8" idx="0"/>
          </p:cNvCxnSpPr>
          <p:nvPr/>
        </p:nvCxnSpPr>
        <p:spPr>
          <a:xfrm flipH="1" flipV="1">
            <a:off x="6593312" y="3147814"/>
            <a:ext cx="1088352" cy="1413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20" idx="1"/>
          </p:cNvCxnSpPr>
          <p:nvPr/>
        </p:nvCxnSpPr>
        <p:spPr>
          <a:xfrm flipH="1">
            <a:off x="6732240" y="1781845"/>
            <a:ext cx="936104" cy="1020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924788"/>
              </p:ext>
            </p:extLst>
          </p:nvPr>
        </p:nvGraphicFramePr>
        <p:xfrm>
          <a:off x="179510" y="1131590"/>
          <a:ext cx="7185180" cy="369636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672410"/>
                <a:gridCol w="351277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 jakých částí je tvořeno tělo pavoukovců?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hlava,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hruď, zadeček, 3 páry končetin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hlavohruď, zadeček, 8 končetin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hlava, zadeček, klepeta, makadla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oči, jedová žláza, křídla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 čemu slouží snovací bradavky?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 zachycení kořisti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 trávení potravy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    k tkaní pavučin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    k vylučování tělních tekutin</a:t>
                      </a:r>
                    </a:p>
                    <a:p>
                      <a:pPr marL="0" indent="0" algn="l">
                        <a:buNone/>
                      </a:pP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je mimotělní trávení?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spolknutí celé kořisti a následné vyvržení zbytků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trávení  kořisti pomocí enzymů mimo tělo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trávení mimo tělo pomocí kvašení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trávení kořisti  pomocí tuků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Kteří pavoukovci jsou parazité?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roztoči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štíři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pavouci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sekáči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967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628</Words>
  <Application>Microsoft Office PowerPoint</Application>
  <PresentationFormat>Předvádění na obrazovce (16:9)</PresentationFormat>
  <Paragraphs>129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9.1 Vím, kdo jsou pavoukovci</vt:lpstr>
      <vt:lpstr>9.2 Co už víš? </vt:lpstr>
      <vt:lpstr>9.3 Jaké si řekneme nové termíny a názvy?</vt:lpstr>
      <vt:lpstr>9.4 Co si řekneme nového?</vt:lpstr>
      <vt:lpstr>9.5 Procvičení a příklady</vt:lpstr>
      <vt:lpstr>9.6 Něco navíc pro šikovné</vt:lpstr>
      <vt:lpstr>9.7 CLIL</vt:lpstr>
      <vt:lpstr>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190</cp:revision>
  <dcterms:created xsi:type="dcterms:W3CDTF">2010-10-18T18:21:56Z</dcterms:created>
  <dcterms:modified xsi:type="dcterms:W3CDTF">2012-01-03T08:27:49Z</dcterms:modified>
</cp:coreProperties>
</file>