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5" autoAdjust="0"/>
  </p:normalViewPr>
  <p:slideViewPr>
    <p:cSldViewPr>
      <p:cViewPr>
        <p:scale>
          <a:sx n="100" d="100"/>
          <a:sy n="100" d="100"/>
        </p:scale>
        <p:origin x="-510" y="-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Hlavono%C5%BEci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cs.wikipedia.org/wiki/Ml%C5%BE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Pl%C5%BEi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hyperlink" Target="http://www.youtube.com/watch?v=p9A-oxUMAy8&amp;feature=related" TargetMode="External"/><Relationship Id="rId5" Type="http://schemas.openxmlformats.org/officeDocument/2006/relationships/image" Target="../media/image15.wmf"/><Relationship Id="rId10" Type="http://schemas.openxmlformats.org/officeDocument/2006/relationships/hyperlink" Target="http://www.youtube.com/watch?v=0iS_xwmCeYs&amp;feature=related" TargetMode="External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9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hubblesite.org/" TargetMode="External"/><Relationship Id="rId7" Type="http://schemas.microsoft.com/office/2007/relationships/hdphoto" Target="../media/hdphoto10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a/a1/Museo_Nacional_de_Ciencias_Naturales_(Madrid)-Architeuthis.jpg/800px-Museo_Nacional_de_Ciencias_Naturales_(Madrid)-Architeuthis.jpg" TargetMode="External"/><Relationship Id="rId3" Type="http://schemas.openxmlformats.org/officeDocument/2006/relationships/hyperlink" Target="http://media4.picsearch.com/is?ipylWAIJVeatgJO0lHfXcBau-iod4jjNWUVZKoPEK20" TargetMode="External"/><Relationship Id="rId7" Type="http://schemas.openxmlformats.org/officeDocument/2006/relationships/hyperlink" Target="http://setsail.com/images/stories/dashew/giant_squid_mag_bay__3375.jpg" TargetMode="External"/><Relationship Id="rId2" Type="http://schemas.openxmlformats.org/officeDocument/2006/relationships/hyperlink" Target="http://upload.wikimedia.org/wikipedia/commons/2/25/Spitzschlammschneck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d03.jxs.cz/123/151/daa9889723_62177645_o2.jpg" TargetMode="External"/><Relationship Id="rId5" Type="http://schemas.openxmlformats.org/officeDocument/2006/relationships/hyperlink" Target="http://www.biolib.cz/IMG/GAL/10235.jpg" TargetMode="External"/><Relationship Id="rId10" Type="http://schemas.openxmlformats.org/officeDocument/2006/relationships/hyperlink" Target="http://www.ucmp.berkeley.edu/images/taxa/inverts/snailrad600.jpg" TargetMode="External"/><Relationship Id="rId4" Type="http://schemas.openxmlformats.org/officeDocument/2006/relationships/hyperlink" Target="http://www.simonaart.cz/img/mid/47/hlemyzd-zahradni--helix-pomatia-.jpg" TargetMode="External"/><Relationship Id="rId9" Type="http://schemas.openxmlformats.org/officeDocument/2006/relationships/hyperlink" Target="http://www.osel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Měkkýši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endParaRPr lang="cs-CZ" sz="1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987574"/>
            <a:ext cx="6353086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Určitě jste již všichni viděli tyto živočichy. Víte, jak se jmenují?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79258" y="3291830"/>
            <a:ext cx="96853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Hlemýžď</a:t>
            </a:r>
          </a:p>
        </p:txBody>
      </p:sp>
      <p:pic>
        <p:nvPicPr>
          <p:cNvPr id="1026" name="Picture 2" descr="C:\Documents and Settings\krivankova.UNBCHEM\Local Settings\Temporary Internet Files\Content.IE5\4L8V0563\MP9004065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5" y="1707655"/>
            <a:ext cx="2069543" cy="13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KTMJIXSP\MP90042310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65" y="1457983"/>
            <a:ext cx="3607870" cy="24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005979" y="3936453"/>
            <a:ext cx="113204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Chobotnice</a:t>
            </a:r>
          </a:p>
        </p:txBody>
      </p:sp>
      <p:pic>
        <p:nvPicPr>
          <p:cNvPr id="1037" name="Picture 13" descr="http://www.wallpaper.cz/primo/ir2/skeble--400x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41" y="2209056"/>
            <a:ext cx="2177753" cy="16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7447704" y="1798517"/>
            <a:ext cx="76655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Škeble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656256" y="4001457"/>
            <a:ext cx="434734" cy="27699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Plži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295043" y="4001456"/>
            <a:ext cx="486030" cy="27699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  <a:hlinkClick r:id="rId7"/>
              </a:rPr>
              <a:t>M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lži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987487" y="4001457"/>
            <a:ext cx="922047" cy="27699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Hlavonožci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lastura.cz/obr_original/lastur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26" b="89655" l="9688" r="926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99542"/>
            <a:ext cx="1427889" cy="9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0" y="4497169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Petra Křivánková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Obrázek 17" descr="http://www.iqrs.cz/storage/201003191207_loga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60" y="4565987"/>
            <a:ext cx="2596240" cy="57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34843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Ulita, lastura,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gonochoristé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vnější cizopasník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stavbu těla měkkýšů, zástupci, jejich význam.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8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00734" y="1203598"/>
            <a:ext cx="1848583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Hlemýžď zahradní</a:t>
            </a:r>
          </a:p>
        </p:txBody>
      </p:sp>
      <p:pic>
        <p:nvPicPr>
          <p:cNvPr id="1026" name="Picture 2" descr="http://www.snailfarmhab.estranky.cz/img/picture/201/sov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6" y="1779662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89083" y="3939900"/>
            <a:ext cx="209223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Ulita 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tvrdá, schová se do ní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případě ohrožení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84762" y="4186122"/>
            <a:ext cx="177644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Býložravec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živí se rostlinami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187624" y="3003798"/>
            <a:ext cx="0" cy="936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2381322" y="3219822"/>
            <a:ext cx="534494" cy="1135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www.zabaci.cz/obrazky/chobotnic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17" y="1856821"/>
            <a:ext cx="2715702" cy="20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082889" y="1403668"/>
            <a:ext cx="1188146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Chobotnice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793310" y="4063010"/>
            <a:ext cx="181652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Hlava a chapadla, 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žije v moři</a:t>
            </a:r>
          </a:p>
        </p:txBody>
      </p:sp>
      <p:pic>
        <p:nvPicPr>
          <p:cNvPr id="1030" name="Picture 6" descr="http://www.lesba.cz/pohledy/data/media/46/musle_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13424"/>
            <a:ext cx="1874912" cy="2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183280" y="771625"/>
            <a:ext cx="1212191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„Mušličky“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665946" y="3862506"/>
            <a:ext cx="145905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ořské pobřeží</a:t>
            </a:r>
          </a:p>
        </p:txBody>
      </p:sp>
      <p:pic>
        <p:nvPicPr>
          <p:cNvPr id="1034" name="Picture 10" descr="http://www.tomecar.sk/lastur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4965">
            <a:off x="6078934" y="772040"/>
            <a:ext cx="14287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710611" y="699542"/>
            <a:ext cx="2016224" cy="11010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Gonochoristé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živočichové 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odděleným pohlavím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710611" y="2081411"/>
            <a:ext cx="2016224" cy="11010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Trávicí enzymy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látky, které umožňují trávení potravy</a:t>
            </a:r>
          </a:p>
        </p:txBody>
      </p:sp>
      <p:pic>
        <p:nvPicPr>
          <p:cNvPr id="1026" name="Picture 2" descr="http://www.simonaart.cz/img/mid/47/hlemyzd-zahradni--helix-pomatia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75" b="92464" l="2174" r="99783">
                        <a14:foregroundMark x1="79565" y1="59420" x2="79565" y2="59420"/>
                        <a14:foregroundMark x1="81739" y1="56232" x2="81739" y2="56232"/>
                        <a14:foregroundMark x1="83261" y1="68696" x2="83261" y2="68696"/>
                        <a14:foregroundMark x1="86087" y1="68696" x2="86087" y2="68696"/>
                        <a14:foregroundMark x1="89130" y1="68986" x2="89130" y2="68986"/>
                        <a14:foregroundMark x1="96522" y1="71304" x2="96522" y2="71304"/>
                        <a14:foregroundMark x1="80652" y1="77391" x2="80652" y2="7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6" y="2189924"/>
            <a:ext cx="2946441" cy="220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846590" y="3640737"/>
            <a:ext cx="2016224" cy="11010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Vnější cizopasník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organismus parazitující na těle jiného organismu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03170" y="1131590"/>
            <a:ext cx="1358064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Stavba těla: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7595" y="1827980"/>
            <a:ext cx="184858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Hlemýžď zahradní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61234" y="2631918"/>
            <a:ext cx="5100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Ulita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57595" y="4191244"/>
            <a:ext cx="111921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Svalnatá noha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881807" y="3156340"/>
            <a:ext cx="5790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Hlava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29765" y="3294840"/>
            <a:ext cx="9685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Zatažitelná 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tykadla</a:t>
            </a:r>
          </a:p>
        </p:txBody>
      </p:sp>
      <p:pic>
        <p:nvPicPr>
          <p:cNvPr id="1028" name="Picture 4" descr="Anodonta cygnea - škeble rybničná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6" b="89858" l="0" r="99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34" y="1037955"/>
            <a:ext cx="2311508" cy="17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430882" y="1080772"/>
            <a:ext cx="16049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Škeble rybničná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803084" y="2817786"/>
            <a:ext cx="201529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Chobotnice pobřežní</a:t>
            </a:r>
          </a:p>
        </p:txBody>
      </p:sp>
      <p:pic>
        <p:nvPicPr>
          <p:cNvPr id="1030" name="Picture 6" descr="http://static.howstuffworks.com/gif/willow/octopus-info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41" b="92353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06" y="3165563"/>
            <a:ext cx="2315836" cy="196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5181009" y="1142327"/>
            <a:ext cx="70564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Lastura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730468" y="2370837"/>
            <a:ext cx="111921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Svalnatá noha</a:t>
            </a:r>
          </a:p>
        </p:txBody>
      </p:sp>
      <p:cxnSp>
        <p:nvCxnSpPr>
          <p:cNvPr id="10" name="Přímá spojnice se šipkou 9"/>
          <p:cNvCxnSpPr>
            <a:stCxn id="20" idx="3"/>
          </p:cNvCxnSpPr>
          <p:nvPr/>
        </p:nvCxnSpPr>
        <p:spPr>
          <a:xfrm flipV="1">
            <a:off x="4849685" y="2166534"/>
            <a:ext cx="442395" cy="342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635896" y="1627001"/>
            <a:ext cx="53893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Plášť</a:t>
            </a:r>
          </a:p>
        </p:txBody>
      </p:sp>
      <p:cxnSp>
        <p:nvCxnSpPr>
          <p:cNvPr id="17" name="Přímá spojnice se šipkou 16"/>
          <p:cNvCxnSpPr>
            <a:stCxn id="22" idx="2"/>
          </p:cNvCxnSpPr>
          <p:nvPr/>
        </p:nvCxnSpPr>
        <p:spPr>
          <a:xfrm>
            <a:off x="3905361" y="1904000"/>
            <a:ext cx="269465" cy="93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254602" y="3258845"/>
            <a:ext cx="5790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Hlava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883181" y="4261256"/>
            <a:ext cx="82426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Chapadla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419850" y="2888564"/>
            <a:ext cx="46679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Oko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563931" y="4741752"/>
            <a:ext cx="76655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řísavky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07504" y="1059582"/>
            <a:ext cx="2880320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Plži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tělo: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hlava, svalnatá noha, plášť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lita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v ní útrobní vak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azýček – drsný, strouhá potravu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rávicí enzymy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trávení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jednoduché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plíce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vodní - žábra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ervová soustava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uzlinová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mysly: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- chuť – kolem úst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- hmat – zatažitelná tykadla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- zrak – světločivné buňky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hermafrodité, vodní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gonochoristé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31840" y="1059581"/>
            <a:ext cx="288032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lži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vodní živočichové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ělo: noha a útrobní vak rytý pláštěm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ělo kryto dvěma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lasturami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otravu a vodu přijímají ústním otvorem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dýchají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žábrami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ývoj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nepřímý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přes larvu (cizopasník na těle ryb)</a:t>
            </a:r>
          </a:p>
          <a:p>
            <a:pPr marL="285750" indent="-285750">
              <a:buFontTx/>
              <a:buChar char="-"/>
            </a:pP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onochoristé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85248" y="1059580"/>
            <a:ext cx="2880320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Hlavonožci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tělo: hlava oddělena od trupu, 8 - 10 chapadel s přísavkami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ělo obaleno pláštěm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ohyb –plavání, lezení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ořští predátoři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chopnost regenerace (chapadla při ztrátě dorostou)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ři ohrožení vypouštějí inkoustový oblak 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krivankova.UNBCHEM\Local Settings\Temporary Internet Files\Content.IE5\Y7SRUDI5\MP9004331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89956" l="10000" r="97333">
                        <a14:foregroundMark x1="77714" y1="71935" x2="77714" y2="71935"/>
                        <a14:foregroundMark x1="70762" y1="79468" x2="70762" y2="79468"/>
                        <a14:foregroundMark x1="92476" y1="76514" x2="92476" y2="76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25" y="3147814"/>
            <a:ext cx="1375491" cy="8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krivankova.UNBCHEM\Local Settings\Temporary Internet Files\Content.IE5\KTMJIXSP\MC9003086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5904"/>
            <a:ext cx="833617" cy="7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Soubor:Miesmuscheln Mytilus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5" b="89547" l="5875" r="94375">
                        <a14:foregroundMark x1="76750" y1="39547" x2="76750" y2="39547"/>
                        <a14:foregroundMark x1="77875" y1="44251" x2="77875" y2="44251"/>
                        <a14:foregroundMark x1="80750" y1="37805" x2="80750" y2="3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1714"/>
            <a:ext cx="1677378" cy="12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osaic.pro/images/products/detail/OctopusPORCOP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71" b="99855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43796"/>
            <a:ext cx="1799601" cy="15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lačítko akce: Video 2">
            <a:hlinkClick r:id="rId10" highlightClick="1"/>
          </p:cNvPr>
          <p:cNvSpPr/>
          <p:nvPr/>
        </p:nvSpPr>
        <p:spPr>
          <a:xfrm>
            <a:off x="2339752" y="4587974"/>
            <a:ext cx="521208" cy="394344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Video 3">
            <a:hlinkClick r:id="rId11" highlightClick="1"/>
          </p:cNvPr>
          <p:cNvSpPr/>
          <p:nvPr/>
        </p:nvSpPr>
        <p:spPr>
          <a:xfrm>
            <a:off x="6434508" y="4447107"/>
            <a:ext cx="595461" cy="398126"/>
          </a:xfrm>
          <a:prstGeom prst="actionButtonMovi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C:\Documents and Settings\krivankova.UNBCHEM\Local Settings\Temporary Internet Files\Content.IE5\Y7SRUDI5\MP9004017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055" y="3740923"/>
            <a:ext cx="1136159" cy="9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376530" y="3530811"/>
            <a:ext cx="90281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Loděnka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37927" y="2352843"/>
            <a:ext cx="108715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Perlorodka</a:t>
            </a:r>
          </a:p>
        </p:txBody>
      </p:sp>
      <p:pic>
        <p:nvPicPr>
          <p:cNvPr id="2050" name="Picture 2" descr="http://upload.wikimedia.org/wikipedia/commons/thumb/4/4b/Sepia_officinalis_%28aquarium%29.jpg/220px-Sepia_officinalis_%28aquarium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0" y="3409574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912202" y="2230509"/>
            <a:ext cx="13195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Sépie obecná</a:t>
            </a:r>
          </a:p>
        </p:txBody>
      </p:sp>
      <p:pic>
        <p:nvPicPr>
          <p:cNvPr id="2052" name="Picture 4" descr="http://www.ireceptar.cz/res/data/065/0079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57" y="857537"/>
            <a:ext cx="1819079" cy="1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602272" y="2361048"/>
            <a:ext cx="152798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Slimák zahradní</a:t>
            </a:r>
          </a:p>
        </p:txBody>
      </p:sp>
      <p:pic>
        <p:nvPicPr>
          <p:cNvPr id="2056" name="Picture 8" descr="Soubor:Spitzschlammschnec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20290"/>
            <a:ext cx="1304496" cy="97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523725" y="2982453"/>
            <a:ext cx="160653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Plovatka bahenní</a:t>
            </a:r>
          </a:p>
        </p:txBody>
      </p:sp>
      <p:pic>
        <p:nvPicPr>
          <p:cNvPr id="2058" name="Picture 10" descr="http://media4.picsearch.com/is?ipylWAIJVeatgJO0lHfXcBau-iod4jjNWUVZKoPEK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72" y="3999285"/>
            <a:ext cx="1323000" cy="9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631181" y="1722210"/>
            <a:ext cx="167385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Bahenka živorodá</a:t>
            </a:r>
          </a:p>
        </p:txBody>
      </p:sp>
      <p:pic>
        <p:nvPicPr>
          <p:cNvPr id="2060" name="Picture 12" descr="http://www.akvarko.cz/images/akvaria/64/obr64253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63" y="3981894"/>
            <a:ext cx="1406884" cy="10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lži - Srdcovka jedlá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4" y="1777165"/>
            <a:ext cx="1592887" cy="14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091739" y="2977705"/>
            <a:ext cx="96051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Srdcovka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981259" y="2985174"/>
            <a:ext cx="151515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Škeble rybničná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227170" y="3498396"/>
            <a:ext cx="190308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Chobotnice pobřežní</a:t>
            </a:r>
          </a:p>
        </p:txBody>
      </p:sp>
      <p:pic>
        <p:nvPicPr>
          <p:cNvPr id="2066" name="Picture 18" descr="http://jednicka.skauting.cz/prirodopis/chobotnic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215" y="857537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332611" y="1082376"/>
            <a:ext cx="3695307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 obrázkům přiřaď správné názvy.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468109" y="2691397"/>
            <a:ext cx="4128227" cy="168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Zakřivená spojnice 10"/>
          <p:cNvCxnSpPr>
            <a:stCxn id="23" idx="3"/>
          </p:cNvCxnSpPr>
          <p:nvPr/>
        </p:nvCxnSpPr>
        <p:spPr>
          <a:xfrm flipV="1">
            <a:off x="7130255" y="2114839"/>
            <a:ext cx="322065" cy="155283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Zakřivená spojnice 13"/>
          <p:cNvCxnSpPr>
            <a:stCxn id="20" idx="1"/>
          </p:cNvCxnSpPr>
          <p:nvPr/>
        </p:nvCxnSpPr>
        <p:spPr>
          <a:xfrm rot="10800000">
            <a:off x="1795963" y="2775592"/>
            <a:ext cx="2295776" cy="371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Zakřivená spojnice 21"/>
          <p:cNvCxnSpPr/>
          <p:nvPr/>
        </p:nvCxnSpPr>
        <p:spPr>
          <a:xfrm>
            <a:off x="3541302" y="3316259"/>
            <a:ext cx="2405261" cy="767659"/>
          </a:xfrm>
          <a:prstGeom prst="curvedConnector3">
            <a:avLst>
              <a:gd name="adj1" fmla="val 61088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49" name="Přímá spojnice se šipkou 2048"/>
          <p:cNvCxnSpPr/>
          <p:nvPr/>
        </p:nvCxnSpPr>
        <p:spPr>
          <a:xfrm>
            <a:off x="4307394" y="3836950"/>
            <a:ext cx="3449662" cy="162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3" name="Zakřivená spojnice 2052"/>
          <p:cNvCxnSpPr/>
          <p:nvPr/>
        </p:nvCxnSpPr>
        <p:spPr>
          <a:xfrm rot="10800000" flipV="1">
            <a:off x="2268140" y="2569062"/>
            <a:ext cx="1795546" cy="1131025"/>
          </a:xfrm>
          <a:prstGeom prst="curvedConnector3">
            <a:avLst>
              <a:gd name="adj1" fmla="val 18171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7" name="Zakřivená spojnice 2056"/>
          <p:cNvCxnSpPr>
            <a:stCxn id="15" idx="1"/>
            <a:endCxn id="2056" idx="0"/>
          </p:cNvCxnSpPr>
          <p:nvPr/>
        </p:nvCxnSpPr>
        <p:spPr>
          <a:xfrm rot="10800000" flipV="1">
            <a:off x="4864209" y="3151730"/>
            <a:ext cx="659517" cy="86856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1" name="Přímá spojnice se šipkou 2060"/>
          <p:cNvCxnSpPr>
            <a:endCxn id="2052" idx="2"/>
          </p:cNvCxnSpPr>
          <p:nvPr/>
        </p:nvCxnSpPr>
        <p:spPr>
          <a:xfrm flipH="1" flipV="1">
            <a:off x="5810997" y="2060764"/>
            <a:ext cx="273171" cy="300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4" name="Zakřivená spojnice 2063"/>
          <p:cNvCxnSpPr>
            <a:endCxn id="2058" idx="0"/>
          </p:cNvCxnSpPr>
          <p:nvPr/>
        </p:nvCxnSpPr>
        <p:spPr>
          <a:xfrm rot="5400000">
            <a:off x="2409324" y="2772712"/>
            <a:ext cx="1938521" cy="514624"/>
          </a:xfrm>
          <a:prstGeom prst="curvedConnector3">
            <a:avLst>
              <a:gd name="adj1" fmla="val 6965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http://mobiologie.wz.cz/MO13/perlotvork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78" y="2443948"/>
            <a:ext cx="1488514" cy="8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31590"/>
            <a:ext cx="3769878" cy="38164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Homolice</a:t>
            </a:r>
          </a:p>
          <a:p>
            <a:pPr algn="ctr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Toxiny jedovatých vodních hlemýžďů rodu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homolice mohou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nabídnout nové a dokonalejší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400" smtClean="0">
                <a:latin typeface="Times New Roman" pitchFamily="18" charset="0"/>
                <a:cs typeface="Times New Roman" pitchFamily="18" charset="0"/>
              </a:rPr>
              <a:t>lternativy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anestezie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léků na potlačování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bolesti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léčbu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cukrovky či Alzheimerovy choroby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tyden.cz/obrazek/homolice-4815c2f8bafc3_275x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3" y="278777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593704" y="695417"/>
            <a:ext cx="3897221" cy="1938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Hlavonožci</a:t>
            </a:r>
          </a:p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 hlavě mají ústní otvor se zobákovitými čelistmi,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ár dokonalých očí. K vyhynulým hlavonožcům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patří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amoniti 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spirálovitě stočené schránky,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dnes v Tichém oceánu žijí z této skupiny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loděnky.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166582" y="2787774"/>
            <a:ext cx="4751493" cy="218521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Tvorba perel</a:t>
            </a:r>
          </a:p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Perlotvorka mořská – v Japonsku se chovají na farmách,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velmi cenné, vpravují do nich zrnka (úlomky) perleti s </a:t>
            </a:r>
          </a:p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strými hranami a perlotvorky je opracovávají. V moři se mezi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dvě lastury musí dostat zrnko písku, které se  obaluje perletí.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erlotvorka mořsk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19500"/>
            <a:ext cx="996702" cy="7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rly.czechjewels.com/cerna-per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03767"/>
            <a:ext cx="1276871" cy="8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hells.webz.cz/nautilus_pompili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95417"/>
            <a:ext cx="1061779" cy="9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simonaart.cz/img/mid/47/hlemyzd-zahradni--helix-pomatia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75" b="92464" l="2174" r="99783">
                        <a14:foregroundMark x1="79565" y1="59420" x2="79565" y2="59420"/>
                        <a14:foregroundMark x1="81739" y1="56232" x2="81739" y2="56232"/>
                        <a14:foregroundMark x1="83261" y1="68696" x2="83261" y2="68696"/>
                        <a14:foregroundMark x1="86087" y1="68696" x2="86087" y2="68696"/>
                        <a14:foregroundMark x1="89130" y1="68986" x2="89130" y2="68986"/>
                        <a14:foregroundMark x1="96522" y1="71304" x2="96522" y2="71304"/>
                        <a14:foregroundMark x1="80652" y1="77391" x2="80652" y2="7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0" y="1794712"/>
            <a:ext cx="2946441" cy="2209832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TextovéPole 5"/>
          <p:cNvSpPr txBox="1"/>
          <p:nvPr/>
        </p:nvSpPr>
        <p:spPr>
          <a:xfrm>
            <a:off x="2164646" y="586086"/>
            <a:ext cx="5371983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Molluscs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invertebrate animals without a backbone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96186" y="1232736"/>
            <a:ext cx="210826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snail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52732" y="2165462"/>
            <a:ext cx="4844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shell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96230" y="2819236"/>
            <a:ext cx="50045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702487" y="2524008"/>
            <a:ext cx="39946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eye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36194" y="3593679"/>
            <a:ext cx="44114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foot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227248" y="3610565"/>
            <a:ext cx="61106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mouth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2507576" y="3480652"/>
            <a:ext cx="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433863" y="1131590"/>
            <a:ext cx="248337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octopus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www.csi.ucd.ie/files/octopus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4" b="89695" l="1527" r="96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69" y="1564265"/>
            <a:ext cx="2495550" cy="24955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8" name="TextovéPole 17"/>
          <p:cNvSpPr txBox="1"/>
          <p:nvPr/>
        </p:nvSpPr>
        <p:spPr>
          <a:xfrm>
            <a:off x="7870054" y="1748515"/>
            <a:ext cx="50045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102538" y="1770065"/>
            <a:ext cx="39946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eye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152391" y="3529149"/>
            <a:ext cx="69923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tentacle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7399" y="3415406"/>
            <a:ext cx="62068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sucker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Přímá spojnice se šipkou 15"/>
          <p:cNvCxnSpPr>
            <a:stCxn id="19" idx="2"/>
          </p:cNvCxnSpPr>
          <p:nvPr/>
        </p:nvCxnSpPr>
        <p:spPr>
          <a:xfrm>
            <a:off x="7302272" y="2047064"/>
            <a:ext cx="302071" cy="230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21" idx="0"/>
          </p:cNvCxnSpPr>
          <p:nvPr/>
        </p:nvCxnSpPr>
        <p:spPr>
          <a:xfrm flipH="1" flipV="1">
            <a:off x="8443611" y="2899628"/>
            <a:ext cx="144130" cy="515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20" idx="0"/>
          </p:cNvCxnSpPr>
          <p:nvPr/>
        </p:nvCxnSpPr>
        <p:spPr>
          <a:xfrm flipH="1" flipV="1">
            <a:off x="7259605" y="3309427"/>
            <a:ext cx="242401" cy="219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0" idx="0"/>
          </p:cNvCxnSpPr>
          <p:nvPr/>
        </p:nvCxnSpPr>
        <p:spPr>
          <a:xfrm flipH="1" flipV="1">
            <a:off x="6827557" y="3237418"/>
            <a:ext cx="674449" cy="291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3757049" y="1451596"/>
            <a:ext cx="209704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shell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img1.rajce.idnes.cz/d0103/1/1553/1553430_9ec52d36b6acdb1d9b456bbc328f58b5/images/023-srdcovka_jedla_s_noho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54" y="2048693"/>
            <a:ext cx="2619375" cy="1704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2" name="TextovéPole 31"/>
          <p:cNvSpPr txBox="1"/>
          <p:nvPr/>
        </p:nvSpPr>
        <p:spPr>
          <a:xfrm>
            <a:off x="3653793" y="2316575"/>
            <a:ext cx="4844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shell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292080" y="2593574"/>
            <a:ext cx="44114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foot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757049" y="3270313"/>
            <a:ext cx="63831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mantle</a:t>
            </a:r>
          </a:p>
        </p:txBody>
      </p:sp>
      <p:cxnSp>
        <p:nvCxnSpPr>
          <p:cNvPr id="35" name="Přímá spojnice se šipkou 34"/>
          <p:cNvCxnSpPr>
            <a:stCxn id="32" idx="3"/>
          </p:cNvCxnSpPr>
          <p:nvPr/>
        </p:nvCxnSpPr>
        <p:spPr>
          <a:xfrm>
            <a:off x="4138221" y="2455075"/>
            <a:ext cx="186507" cy="171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stCxn id="33" idx="2"/>
          </p:cNvCxnSpPr>
          <p:nvPr/>
        </p:nvCxnSpPr>
        <p:spPr>
          <a:xfrm>
            <a:off x="5512653" y="2870573"/>
            <a:ext cx="0" cy="146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34" idx="3"/>
          </p:cNvCxnSpPr>
          <p:nvPr/>
        </p:nvCxnSpPr>
        <p:spPr>
          <a:xfrm flipV="1">
            <a:off x="4395365" y="3257921"/>
            <a:ext cx="0" cy="150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457112" y="4226858"/>
            <a:ext cx="240161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snails live in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garden,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they eat leaves.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551039" y="4036548"/>
            <a:ext cx="23936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shells live in a pond,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they eat microorganisms.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394969" y="4215167"/>
            <a:ext cx="25875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octopuses live in a sea,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they are predators.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415808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17116"/>
              </p:ext>
            </p:extLst>
          </p:nvPr>
        </p:nvGraphicFramePr>
        <p:xfrm>
          <a:off x="179510" y="1131590"/>
          <a:ext cx="7272810" cy="38404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72410"/>
                <a:gridCol w="360040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je nepřímý vývoj?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způsob nepohlavního rozmnožování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vývoj mlžů přes larvu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buněčné dělení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vývoj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plžů přes larvu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 jakých částí je tvořeno tělo hlemýždě zahradního?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ulita, hlava, svalnatá noha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lastura, zatažitelná tykadla, hlava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hlava, svalnatá noha, lastura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ulita, plášť, chapadla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 jsou trávicí enzymy?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látky, které napomáhají trávení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látky, které umožňují fotosyntézu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látky, které ovlivňují nervovou soustavu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látky, které jsou v plicích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Mezi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mlže patří tito živočichové?</a:t>
                      </a:r>
                      <a:endParaRPr lang="cs-CZ" sz="16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chobotnice, sépie, škeble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škeble, hlemýžď, slimák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škeble, srdcovka, perlotvorka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bahenka, slimák, loděnka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119801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1563638"/>
            <a:ext cx="7920880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upload.wikimedia.org/wikipedia/commons/2/25/Spitzschlammschnecke.jpg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http://media4.picsearch.com/is?ipylWAIJVeatgJO0lHfXcBau-iod4jjNWUVZKoPEK20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http://www.simonaart.cz/img/mid/47/hlemyzd-zahradni--helix-pomatia-.jpg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http://www.biolib.cz/IMG/GAL/10235.jpg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http://nd03.jxs.cz/123/151/daa9889723_62177645_o2.jpg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http://setsail.com/images/stories/dashew/giant_squid_mag_bay__3375.jpg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http://upload.wikimedia.org/wikipedia/commons/thumb/a/a1/Museo_Nacional_de_Ciencias_Naturales_(Madrid)-Architeuthis.jpg/800px-Museo_Nacional_de_Ciencias_Naturales_(Madrid)-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Architeuthis.jpg</a:t>
            </a:r>
            <a:endParaRPr lang="cs-CZ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www.osel.cz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www.ucmp.berkeley.edu/images/taxa/inverts/snailrad600.jpg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898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979</Words>
  <Application>Microsoft Office PowerPoint</Application>
  <PresentationFormat>Předvádění na obrazovce (16:9)</PresentationFormat>
  <Paragraphs>224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7.1 Měkkýši</vt:lpstr>
      <vt:lpstr>7.2 Co už víš? </vt:lpstr>
      <vt:lpstr>7.3 Jaké si řekneme nové termíny a názvy?</vt:lpstr>
      <vt:lpstr>7.4 Co si řekneme nového?</vt:lpstr>
      <vt:lpstr>7.5 Procvičení a příklady</vt:lpstr>
      <vt:lpstr>7.6 Něco navíc pro šikovné</vt:lpstr>
      <vt:lpstr>7.7 CLIL</vt:lpstr>
      <vt:lpstr>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201</cp:revision>
  <dcterms:created xsi:type="dcterms:W3CDTF">2010-10-18T18:21:56Z</dcterms:created>
  <dcterms:modified xsi:type="dcterms:W3CDTF">2012-01-31T19:40:56Z</dcterms:modified>
</cp:coreProperties>
</file>