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66" r:id="rId3"/>
    <p:sldId id="267" r:id="rId4"/>
    <p:sldId id="268" r:id="rId5"/>
    <p:sldId id="275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8" r:id="rId22"/>
    <p:sldId id="289" r:id="rId23"/>
    <p:sldId id="290" r:id="rId24"/>
    <p:sldId id="291" r:id="rId25"/>
    <p:sldId id="293" r:id="rId26"/>
    <p:sldId id="299" r:id="rId27"/>
    <p:sldId id="298" r:id="rId28"/>
    <p:sldId id="296" r:id="rId29"/>
    <p:sldId id="294" r:id="rId30"/>
    <p:sldId id="295" r:id="rId31"/>
    <p:sldId id="292" r:id="rId32"/>
    <p:sldId id="297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76" autoAdjust="0"/>
  </p:normalViewPr>
  <p:slideViewPr>
    <p:cSldViewPr>
      <p:cViewPr>
        <p:scale>
          <a:sx n="100" d="100"/>
          <a:sy n="100" d="100"/>
        </p:scale>
        <p:origin x="-49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11438" y="996296"/>
            <a:ext cx="3888432" cy="272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2811438" y="1066284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63. RISK</a:t>
            </a:r>
          </a:p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VÝTRUSNÉ ROSTLINY</a:t>
            </a:r>
            <a:endParaRPr lang="cs-CZ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krivankova.UNBCHEM\Local Settings\Temporary Internet Files\Content.IE5\FAAHKHSB\MP9003900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36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krivankova.UNBCHEM\Local Settings\Temporary Internet Files\Content.IE5\2KCXME00\MP90040695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9782"/>
            <a:ext cx="1951112" cy="13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DO68RGW8\MP90043402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65870"/>
            <a:ext cx="1566558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23528" y="303610"/>
            <a:ext cx="8496622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 význam má rašeliník?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339752" y="1347614"/>
            <a:ext cx="64373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vrchu 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roste, zespoda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odumírá 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-› vytváří se rašelina - místa výskytu – rašeliniště  - využití v lázeňství (léčebné účely)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65188" y="139685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Picture 16" descr="http://www.naturfoto.cz/fotografie/ostatni/raselinik-3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4881" r="4284" b="10904"/>
          <a:stretch/>
        </p:blipFill>
        <p:spPr bwMode="auto">
          <a:xfrm>
            <a:off x="611560" y="3159691"/>
            <a:ext cx="2073424" cy="13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54088" y="339502"/>
            <a:ext cx="805036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Popiš rozmnožovací cyklus mechů.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19467" y="4569619"/>
            <a:ext cx="969962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54088" y="149163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6150" name="Picture 6" descr="http://upload.wikimedia.org/wikipedia/commons/thumb/f/f1/Lifecycle_moss_svg_diagram_ces.svg/220px-Lifecycle_moss_svg_diagram_c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4" y="2164753"/>
            <a:ext cx="1872208" cy="28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11760" y="1162213"/>
            <a:ext cx="61926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jaro – vyrůstá štět s tobolkou</a:t>
            </a:r>
            <a:endParaRPr lang="cs-CZ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léto – dozrají výtrusy, za sucha odpadá čepička, tobolka se otevře a výtrusy vysypou do okolí – ve vlhku z výtrusu vyklíčí vlákno – nové mechové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rostlinky</a:t>
            </a:r>
            <a:endParaRPr lang="cs-CZ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02618" y="303610"/>
            <a:ext cx="8569647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Urči druh mechové rostlinky na obrázku?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23456" y="1851670"/>
            <a:ext cx="4248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játrovka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1008062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78446" y="1851670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" name="Picture 2" descr="Stélky játrovky Marchan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81" y="2867025"/>
            <a:ext cx="2457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55576" y="250032"/>
            <a:ext cx="770572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je oddenek?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36424" y="1925419"/>
            <a:ext cx="4680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odzemní stonek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4" y="4569619"/>
            <a:ext cx="935037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67544" y="173712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Picture 6" descr="http://t3.gstatic.com/images?q=tbn:ANd9GcSJs4pt7mWWYmpJy_f_imHmYWYs-zW3P0rjzA73s-2OlYeYyxnR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37" y="2394338"/>
            <a:ext cx="1800200" cy="23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1520" y="303610"/>
            <a:ext cx="8712968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Kde jsou umístěny výtrusy u kapradin?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43808" y="2007880"/>
            <a:ext cx="4536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espod na listu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898525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80492" y="191128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Picture 8" descr="http://t1.gstatic.com/images?q=tbn:ANd9GcRm2yrGBq3Io84XGdDzxHsDunvmCcEk9BqPeWcFH7PW4NBDrOwH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73551"/>
            <a:ext cx="2130832" cy="15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23528" y="141685"/>
            <a:ext cx="8568059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 černé uhlí obnovitelným zdrojem energie?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298414" y="2283718"/>
            <a:ext cx="5257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35038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552550" y="199568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026" name="Picture 2" descr="C:\Documents and Settings\krivankova.UNBCHEM\Local Settings\Temporary Internet Files\Content.IE5\DO68RGW8\MM90033684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9" y="3219822"/>
            <a:ext cx="8096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FAAHKHSB\MC9003074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3" y="2822695"/>
            <a:ext cx="1830309" cy="15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79512" y="250032"/>
            <a:ext cx="8675564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vzniklo černé uhlí?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411760" y="1444779"/>
            <a:ext cx="612090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Stromovité formy kapraďorostů v minulosti po uhynutí zapadly do bahna a bez přístupu kyslíku zuhelnatěly.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624388"/>
            <a:ext cx="898525" cy="350044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91655" y="1554211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27511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11188" y="303610"/>
            <a:ext cx="8064500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skupiny kapraďorostů rozlišujeme?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267744" y="1923678"/>
            <a:ext cx="5473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apradiny, přesličky, plavuně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4569619"/>
            <a:ext cx="863600" cy="41076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68313" y="199760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Picture 8" descr="http://upload.wikimedia.org/wikipedia/commons/thumb/1/13/LycopodiellaInundata.jpg/220px-LycopodiellaInun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31790"/>
            <a:ext cx="100801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apraď samec (Dryopteris filix-ma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83632"/>
            <a:ext cx="2005254" cy="15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pload.wikimedia.org/wikipedia/commons/thumb/2/2f/Equisetum.sylvaticum.jpg/220px-Equisetum.sylvatic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25770"/>
            <a:ext cx="1281875" cy="19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55650" y="434252"/>
            <a:ext cx="7848600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Které kapraďorosty jsou zákonem chráněné?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12108" y="1984225"/>
            <a:ext cx="27356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plavuně</a:t>
            </a:r>
          </a:p>
        </p:txBody>
      </p:sp>
      <p:sp>
        <p:nvSpPr>
          <p:cNvPr id="2048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936625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55650" y="198958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Picture 8" descr="http://upload.wikimedia.org/wikipedia/commons/thumb/1/13/LycopodiellaInundata.jpg/220px-LycopodiellaInun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69" y="2931790"/>
            <a:ext cx="1332161" cy="200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11560" y="411510"/>
            <a:ext cx="7830765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 je rozdíl mezi jarní a letní lodyhou přesličky?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555776" y="1975942"/>
            <a:ext cx="46805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arní – článkovaná nezelená, nese klas letní – zelená s množstvím lístků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11560" y="1942257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026" name="Picture 2" descr="preslicka_lesni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11710"/>
            <a:ext cx="1323454" cy="17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řeslička rol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2" y="2931790"/>
            <a:ext cx="2160240" cy="13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250032"/>
            <a:ext cx="1296988" cy="702469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5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62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1059657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63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250032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64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65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1059657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66" name="AutoShape 1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1059657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67" name="AutoShape 1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1059657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068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1059657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</p:txBody>
      </p:sp>
      <p:sp>
        <p:nvSpPr>
          <p:cNvPr id="2069" name="AutoShape 2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186928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70" name="AutoShape 2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1869281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71" name="AutoShape 2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1869281"/>
            <a:ext cx="1296987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072" name="AutoShape 2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1869281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73" name="AutoShape 2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1869281"/>
            <a:ext cx="1331912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74" name="AutoShape 2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2680098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75" name="AutoShape 2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2680098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76" name="AutoShape 2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2680098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77" name="AutoShape 2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2680098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078" name="AutoShape 3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2680098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</p:txBody>
      </p:sp>
      <p:sp>
        <p:nvSpPr>
          <p:cNvPr id="2079" name="AutoShape 31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3489723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80" name="AutoShape 32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3489723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81" name="AutoShape 33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3489723"/>
            <a:ext cx="1296987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082" name="AutoShape 34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3489723"/>
            <a:ext cx="1295400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83" name="AutoShape 3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3489723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2084" name="AutoShape 3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4300538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</a:p>
        </p:txBody>
      </p:sp>
      <p:sp>
        <p:nvSpPr>
          <p:cNvPr id="2085" name="AutoShape 3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21162" y="4300537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2086" name="AutoShape 38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6" y="4300537"/>
            <a:ext cx="1296987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087" name="AutoShape 39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887" y="4300537"/>
            <a:ext cx="1295400" cy="70127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3104" name="Rectangle 72"/>
          <p:cNvSpPr>
            <a:spLocks noChangeArrowheads="1"/>
          </p:cNvSpPr>
          <p:nvPr/>
        </p:nvSpPr>
        <p:spPr bwMode="auto">
          <a:xfrm>
            <a:off x="179388" y="250032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MECHO-</a:t>
            </a:r>
          </a:p>
          <a:p>
            <a:pPr algn="ctr"/>
            <a:r>
              <a:rPr lang="cs-CZ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ROSTY</a:t>
            </a:r>
          </a:p>
        </p:txBody>
      </p:sp>
      <p:sp>
        <p:nvSpPr>
          <p:cNvPr id="3105" name="Rectangle 74"/>
          <p:cNvSpPr>
            <a:spLocks noChangeArrowheads="1"/>
          </p:cNvSpPr>
          <p:nvPr/>
        </p:nvSpPr>
        <p:spPr bwMode="auto">
          <a:xfrm>
            <a:off x="179388" y="1869282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KAPRA-</a:t>
            </a:r>
          </a:p>
          <a:p>
            <a:pPr algn="ctr"/>
            <a:r>
              <a:rPr lang="cs-CZ" sz="2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ĎOROSTY</a:t>
            </a:r>
          </a:p>
        </p:txBody>
      </p:sp>
      <p:sp>
        <p:nvSpPr>
          <p:cNvPr id="3106" name="Rectangle 75"/>
          <p:cNvSpPr>
            <a:spLocks noChangeArrowheads="1"/>
          </p:cNvSpPr>
          <p:nvPr/>
        </p:nvSpPr>
        <p:spPr bwMode="auto">
          <a:xfrm>
            <a:off x="179388" y="3489723"/>
            <a:ext cx="1619250" cy="15120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PLETIVA</a:t>
            </a:r>
            <a:endParaRPr lang="cs-CZ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35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750" y="4300538"/>
            <a:ext cx="1331912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endParaRPr lang="cs-CZ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1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1025" y="250032"/>
            <a:ext cx="1296988" cy="702469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8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cs-CZ" sz="28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1767322" y="249238"/>
            <a:ext cx="5976664" cy="70788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prvoklíček</a:t>
            </a: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569619"/>
            <a:ext cx="898525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95536" y="180663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27784" y="1419622"/>
            <a:ext cx="59766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Lupenitý útvar, srdcovitého tvaru, vzniká z něj nová rostlina.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data:image/jpg;base64,/9j/4AAQSkZJRgABAQAAAQABAAD/2wCEAAkGBhQSERMTExQVFRUWGRwXFxgYFxseGBsYGhcaHBwYGxogHCYeGBsjGRgYIC8gJCcpLCwsHB8xNTAqNSYrLCkBCQoKDgwOGg8PGikkHx8sKSwsLCkpKSkpLCkpKSwsLCkpKSksLCkpKSwsKSkpKSkpKSksKSwpKSwpKSwpLCkpLP/AABEIAJwAyAMBIgACEQEDEQH/xAAbAAACAgMBAAAAAAAAAAAAAAADBAIFAAEGB//EADYQAAECBAQEBAYCAQUBAQAAAAECEQADITEEEkFRBSJhcROBkaEGMkKxwfDR4fEUFSNSYhYH/8QAGQEAAwEBAQAAAAAAAAAAAAAAAQIDAAQF/8QAJBEAAgICAgICAgMAAAAAAAAAAAECESExEkEDUSJxE2EykbH/2gAMAwEAAhEDEQA/APMZq322p9xD3DMXkUxZSSK3oB7awjLQNQ+wtDsvDKZ1JyuHBIZw9WHePLmlVHKXvGPhxCpQmScuYpdYp8n/AGY69usc1h8M4WKUBI7j+ni9kzFyUyynnS6nDXSrQ1t+RGpuGleI6HCDViKhxvR7mIx8nFVsLforpNWSo0s+lA8HwuJUH53DWNQenQw7NlJ5EjKwHuQSX2L/AGhLKgmxQroQx37QtqQLHRx5BylSDT/0ans8T4qRMliZZwzpanQ6xUqCXFGq/wDHvBZWJLKD2DANdyAQdheF4ZuJuViWSwL0qGgYAApd/UNaLDESH5UvQA+1fKFlYUpKXQWVUFqEdDF1IUihiKkhTMmlD3g2DwxmAjMRlDmjltWGsWKfhaYsCZKoKEBRDHsp2J7tFRKVMkTbkKBZQPW4Mbawx+NbITFJbKCb6hidBTo5bvAEJ5qQziiFTFKU9a0oQ2oh3/dJbKKJCM98yi/tQaQ94MkhKRmIUwJo9BbUk9LwJM1iCQP5hxXFVrZClMkkvlDAjZv28V6esavZhjELSQGBD77QvJDOa9ockYnPLCFJcAkJ3/XgIlF71s3aAsYC0g2Hl5nLU/EOGQoS86S6QKqFQBsWtFdNLkjUhqbRKWmWOU8hNlE0b+4XjeQpJgJhdQIParN1iz8aZMy+IcyHpmLtZ66aPvCSeGqKm5a7qAHvpC+IOQkBVbftYqsqkUSotuJTwEply0vLuSkNmUbhxdtolK+EFMqaohKA7As5LWyitHqbQpg8TNmTUy5a8j8pKQwYXWRu20Gx2L8ZIw+GzZUv4i1qAznVSiSwFKCFqSxf2FV2QxHApyQFAEkM+X/0SA2zl4yHsEv/AE0tSVqSCbjNnzDZIFi71jIXnL1YaRTzMGUkOWqAYtEYg50iYolAokm7as9+ghbGZFqDFkpuQS2bWNYhAUkFKwoD6a0HneFbtZOdqngf/wBIuYPpSgfKpaglwDsTQ9IFNEtAYrCi1MpJAI02MJuZksjMS1UpPvTeA4drkGF4mdDy+fuANo1iTnUcuho9NPSJ4DCZyQkE11t3gczCZXJOYVFDQN/UKqQtEJrMAS+bR6+28DMnOTlFOn794VMxy/o+0WfDsImYhOU5VJVlXUupCjdrUtFWqVjJC9U5a1CQSNswh/A45RSJa6yyWbZTXTtpSBzlpVPVcgkJHQaMIsfBlhDqSaLHexFtKivlE5S/Rqp2LHiU2QRKGYy1Bi5cNq20JcWTmmlTANS9wBQ+kbxONzOA9m9fzBuH4EzkEFTEEaPcVdtGaAnXyYbcviinml626RqWg0owVb+PtDvEJAkzVIqpILJzUJpRTbG7RDB8PXNBCGKmKgCQKAB2e56R0J4FprAlNWzMWI9j+YJJFFKb5WfzLfeJSsEqrp1atC/nGYZJ5rDT3gtqjVQKdPSwABFdd4LnYV/TEZ8zmDNy69d4nh0FakAhgDzFusB1QdkJRIJ9C+jxay+GpnpKZZSVJD0Zy1+rtCXxBm8ZQdJBJUGDBjT8Rrg3Ef8ATzgoWPKp9tYzjatbG0RxuBUxSXBSqjmrWgWH4Sos7cxbSg36RZ8fQZcwoLs7oU75gWIPoQIS44oGZ/xEhAoNy1CfWNGUsDljh8L4SFNlSpVMxNgdjpR6QHHYiUmWmXJbKo8x+o6VMV+JxQUtNOTKykm5699YCCCvK1BGhB7bDY/hcNmOaWpIWCUgKo4ZswNrUjITxmKBPKkI6DQD9d43FKkAfl4SUQVMUpcDKou518hAMTJKVkGjVDW6N0hvFY9C/DQDlA1axNz+7RPCYfOhgoLYsUqoQLAg7PSIJvZFqxDCrKFZnD1994dmcXls0uXmLcyljXoNoSmISFM713oR3gmAwQWtSBQ5SU9wCW9oLSeWBehmRxpYALg5bAgNmPSzC/pBTJmGW2WinqGYuL0vWKoSCEZ9HynoY6n4K4LMUvOotLsUVdROwehYX6wHDGB1bYY/B5mplpBICQkZjq9SANak3h7hPwXLkrJdSyzEFgGNfWO6OHYBQSwpp+7QUpSupDEs58qmLR8eKZWkc3L4OlBDIA8hp5RPF8JRMDKD9QGL9Y6NGFRegCaV/esRTPQyqFnYuKnqNGFYZxjRqPGviDhCpExgCUq+Ut7HqIWwGO8MFVi1Bv3jsfjjGylp8PKQoVruLRwcyWTlcDqTSn68czUZYRL+MsA1zlzJhUrmUo3+370hnh/CpiihSgoJdszG/eFqi1Lf0YY8UlJ5iGLhLli+t/KHfpAvJbY7EJVKcOpLgKD8wA13vWNYjhoCEJQQoqdeYXOYhkkdANOpiokFZJWBQEPtXQ+/pF5wzGmW5SBZzttTrEePDFjt3sp58iYk/IQ1+T3NINK4ytAKUrd2oQCKbx1I+K0kBs1WuaAa2vE5PC8LPJmKS6iLjlPTp5xWk9GjH0zjOLcXWtWUpTlOjPlO4VeKsHZz/EdjxH4BWVKXJWlQNkm/rHOnAlOYWUn5xs9u/wDcVWEgyTNY+eZnhklsiQlju7P2ZoTmEh333hjFSqpAIJKQTSgO0Dxj5qkkkAl2u0ZUDZLDgHmo53/iITJKgXLigPfaJSZbl9oanKJysBQMH9fzA5UwIRlozmlC3r1JNIyGChwSHqGez7hzGQ6kOLie7lng8hdnJZqdehO0FwikIUpKvkJDnUdYxSAgnKykn5SaexhG7wiJilNYXZh2L+8Gk4ghaVgFHMKgWFi0a8YMGZ6MaiM/1pe57NQdh6mJWxbLVfCkhSVA0mB1I71Deeuh6GPTcBg/DSAKZWuzknU7nUx5bw3E5p8hkWICm1r++kej4jjKVWcEdNev6YEZJbLQdoeRjgtRALNUObMWr3u0MYnisuWR9Q1bcilbaft45rMTUlnIqL19otpGIllhlzF9RrYk1q3tGj5GUNox5WQ6SK0ILAkDlfQi0QxXGZchRCyCF1zJoQDVmFQH+0PDEyUvnIHLcm3Sgu21aRzHEeA+ISsTkF3bMdtH6D7RVqVWsmEuIoRPmqFGd0mhLM19Y5/inACDyEEAmj10/uOl4T8LKWokzEtah6ioL7fpiv4vgpiJqwElOU1qCACHFe1Wjj/F5Y/Nf0Ta7KHh/CZiM6iklLsdrawNfCVZ05ASP2kXEniazJKCtkvmI/7dIssPMlmUkIzZ8zqpYd4ZzlsVIe4X8OImSyCgJdI8QAlKSQRlDaMHc9Yzi3A0SUABDp1YkEgt9WrNFhh+OolymDKO5Ddx29IW4j8QpVLNDU0B1J0T5RfwJOPydsrQHE/CaFoT4SUOGBAfMRd9wS40hL/bxJVll53diGqx37fvSw4BxNAmOCASWZq2aj8zPpuBFljMWUTDLORSQS5rqKkF8z1P6Ys4x3/hkhPBSlhKS3QctG3fQ1ij/wD0LhoBTORyhsimFSCHBV1dhHWDDKGUUKbvUbRWcdR4kqahjzIJa9akdbtDtKhujycnnNH/ALfSD4eVrlfd3+8QmYdT5rPteDykKKb2sD+Ik36JBsPh6Bk+b086BoiFczECtLRBNn0dm7/pjb82jatSzWidZsKQ8J6cvy3uCzgdSY3ChxCTu/la/eMjZHNymlrFErIvmqkjYj2gGPxgUaIQGuEu3kDCCpjF3evr3hpBcGZlGU+nakPxrLIkpenvBpsoApUS6Vaj0faInG6ZU0atYmlAUaKFbhTt3hH7E7Oz+G/h7w0CcTUWc7n5m2Zobnrd1P6D3gS5ShLQGplDEOzgB/KI/wC1TUkKOwN/SISeMItrQXDYtwQuuo8/taLOVNABqW97/wCYTlYE3Ul9DQd/tEJ+JOUpHNWlqdGtWFSa2OA4pxROZQQS5BYHXo0cxihOmqWpOZn5qEJFquYv5WB/4zNYHKQ6fM1+wZ4Rw+HmzllKphQhVegeg6nsKx3QjhGYzwYzgGPMpVab2ALWezjpDcqUFZkKSQoGxU4DsXzPUxP4fwapBIKkqSaAuQTzAWNQNWv3ip+IU5VKS+VSVEJIsoNcGnNbu8VnH4gZYf8Az8tFVqCBfSsNp45h5CClBzHYC/ntHCpnKUrnUSR/2Ne0XWA4WlZlgGqiNf3pHA4UsC/RaommewEtKaczOM3lpFfxad4aEhgFyzkUCGLEkpJ31D9o7/gvAkykqYF21vYFo5n45wwyIWwzZsrsxZT37NGj4pQXJjrRW/DswZwejjYODq1PKOrnzmCS6crh2FH21dhFL8PhCEK8TIkgNUlxQlwNXIa+sJcS4+6zlCUpcFVyS21xT3jojNKOQLB3eLlgi9a0FAQB72irW9D7e/68UEj4zsDlCRSzaM/5iafjOSHBdiLi/wDQiv5ISQeSOY+LEpkzCgUzHMlLUSFMT5X9YrRN5RuDfyhz404vLnTpOQggAuXFOajnWhirxL0IcW794nOGhWg+KQ+UDuVAVfrAsLOUjMxCswYvYv38oCmdlISQTDdE/MCW+YDYfaogU1gKdC61E1N3LMB62jInNUlR0YB3Goa7NG4f7DYhJBIpU9oZylIKSza7O3tE5akMWenZq6bxvEqSkMAagE1cPuOkBuyTAypR5QKk7m0WWIw8uVldedRAJCQwfat4q5Uzy7XH8wVa6liD1Lkt+IWStgO9kfGSFJKEpKOq2bsP4g85OIUSstlobAD/ADHnUqYrMFZi4r0oY6NPxdOYJIYexeJSh+xk/Z0knjUxDBT0oCAHqG+0Tl4uWaBV9SLVcN5xz4+IlJAzJBJ6mgBLv1NPIQdEvxMqpYYmrPcWp5g+kRp9ux0Wa8QmWSCk0NQGBoXcbxVf/VJzZfDQa/NdQruTeLAY0uHSCbElje9bNHK8T4aSVqDulgzMCdK6x1+OVqkM/wBHYTONpCKVOX5qHtXoSadY5Xi+P8WgUTRy7OVH6QWoze0V6cUoDKpLUcvfud7xBZKi7nqANDr5xZyfYrYuFqzPdo7X4KxKfERn+mw1vXvqIoZHBSoAsKXNKh2D+8O4eURMBSeajlqGlg3UxGcW1aNR68ZoCXSCAbPqbxzXxHLEyURR3Dd32bvF7iZzy0A0ZIcdSBWOQnygvEFAULUc0Br12hpywojMreOKzLShAAyDLmFM/WgaERwpXhE0Glas2nasdMngxQsyyog/T/1IJu4t3iHgZSt6U9xEnBbYKRyCuAKJAJActe39fzDMrhyJUidMmByEEVsSRT1eLdcxkHN8pBcnZIqev+I5HFY1M1T/AEJbIguXNKrqBXpDQS6NxSKfCcNBTmJLi4AqOp6awyFn5SXF1Emndz5QfF4RLlcyaSTdCA6ramw7RXzAgghLp0TmPMfSgjotTMW/+mQUpAruWqNmhXF4RkZnAJGvncaml4qJ+IWCElVR1fV77wyeIKUhIIpX17aMIMfG0YZws8yyUEgpUwfTWu7V0jISw89QdW9AToPuCwjIWUcmJzFAfn92iCpmjwOaouRT02iCUP8AusMkINJUwp3gyHJ6QLCyVKOUV6CLocIVlC1BwKHoBRniM2kK0KIlAmlqaV6j7wTE4weGpIAZwajmpsdoJPShNCXFwzi7b31hRBCjlanS4H8RLeWL2ZMxpMsVqKUDUO+8PcB4uJSmVZQbcgdHoC8V2Pw4SrKkuGDPSBSyXy7/AI6w3FND3R6InJkBQKtXU5qlho1POF8ekKQkhuUvlsC+pZqilYosPxdkNVwRbZrHeFMRj1rrVhcaekRVp4H5IupspMwqzpt8p+oClC/e/SD4DhyEHMoOmuVwGNBb+hFbgsaUKQonlNGe3+d4vcPihlr8hqAWsP8Ar1u1XMdUJ8lkZZF8VOYZQ5OrM16PT36xXyAtMzMkpFflV8vubReZ5awS5Y6WNWIrrFViChUwJ1+oV6N5EwPLhWYtOLfFipqEy5YyqIZTGuzDRoS4Vg1BbBiSCXJcA/kxRYhTLOUsQSOjaD8R0Xw9xWXlKVZUm76vSlY5ctptiXZ2MqVmlguXBAD3a19A8J4nD/MU1CaLBu9jo+3vDEnEpLl+VJdnua+qvbWK/H4+WgKKl5SQHFATsG1Jjowx7OR+IeIKKTh0oUwU6laZXsPNn7RQYmWkpCGBJLvQM933guO4tNnzlKXRLsAwsDbqYRxM4BQTU1PywYxqkI2BXIylWpsKmnXaIzZBYFRD3fXYbQ+lfd2rzM0JYyaVUHoPZtjF4tsJnhglNA+maxpTs0DmoWwKgGdid9RTRod4fJ5s01JyguUm7/w8OS8MliLu1SSVDbpY+0aXkUcBKcJyyySDmdk9gLxkWOMXmsBG4VTT6CIFAZ94xGGcsD56esMzvmS4b0/bQVEoAEij9/3yifKkSHeEpKNXA28n6tFjxbi3/ElFXYimUULEP9T1ilyEcwUAFCjHQEio+m2sA8IuQfz994lWbMyE0u1yw8o0nFFmBbNQ0027RIyyHBAIp1cntAlyWqxbQ9T1iiFo2FKUwcFhB8KxLKv6H1NIDnYGgoDX8xGYh67sbb/xGqwBVz2UUjcdL0eCrmiz0f16womVzORRq+YhrwE5eU2Y12EBpDJBUKU6WoWY1pSLjh0sp+ZuaxKTlBY1rcdoqsPhn5ixKS5BNx0hmZiFq5XdL0S+1B94RutFE6LxS0CXlUvMVFqPYG9bVcQrjkhBUoMSMqQxdhcFxQmkUylgvmWE/kRGfiE1ykXoX0hJOUzXZqUvmtmIu7M/5gc8MVEgIVdOUu5eNBJS5LKBsQaf5iCiCz1JqCHeHSyTssv97mpQjKtQB00Zz+XgGGUJk0FThyK3be+sJKWQbf42g2GBCk0Zy/v+1gVQLZGcCrRzYUqw2gCJZTzCoe9XBp/Ih2cshRy0LkU72iM2awNhVy24b7GkNCTQU6I+F9Uwgm/rv/EaShH01UaGjsNv8wjOUol7j8PpBZam0o1S2rlg+7HraLJe2OmFk05uhFbOej+cFJqHNQGZ/wB3hfKslnbK9WGoLDrEVTkhLgtYE9eo1guNjDMmSV8wIACquKB9+nWMjETglSirMxTykFn20qIyMEyaxvcW6fyIOGFBfr7NG0KSVClt9YMrCpQXBYq9gescjfTJNApbEod6llAbWB7xmNlco61p/MCnTQCG/W1gSplyRav9dmgpOxtkZALENfVtNWMaWoKLD5QKdWFIFPVQMTbTr0gkvDmzVLBtX66CKtditAZqS9K6X0gknmob7t6OBD+M4dky1vcbGtPaFZSwghixN9/La8BStANElITmF219IkZuYAEuHs1n87QGbiwVHY1rpApa60fpDJPYYui6MpDJLEOL0DkbbiBSShM1P/lWbzBBvFWZimBJ1LB7G9to3KnEA5tY2R+RbTsPK8QhOuZQ6Xp3gJ4ckOVH0sO5/iFEKrykuxr32gYmKtWzBzSCpOzKVlst0hOVWXKaEAdah7QpMwmViz6u25vG8NPpzBz3I8ojPmKWaKPQEnS8S7oV5YzPIWxSSSAzN79bClIFOqsOwDXG8DSvlGZwXYfu0ZiDcHza8K1kSSIzZYar794miqACOWpcvGFTqzE5ab6AMABraCTVpUHBowauoDP509IJkLY0imVrNQabE6wjMRlLVrWLHD5smVKQWPznS/pAlSw1Qc24NG/MVTrYUKmYRoQCQTqf7jRyq01fy2hkYQMrxFFJHyhncs4BjJMsKTUNSjBvPtFOXocIMhAY5coZiSRXYaXsIyAEAAks3v5RkLbDyL8qT4XhlNcz5wKjz70hbEYQhf05QIPijlS41APtCBJIU5McyTugPAFWGJcvf9MCmKIDE00HkzxtFUDqYZnYcM+tR6RW6MhJRy2PV9/LSD4aeSzBj+/mF0JDjrQxGVMZZGx+0UatBGjnJJY0ubwvOTVjQCMOKVzB27d4KuiXF8w/mAsAaFpSM5brBsTKyjKw9YalFl+X9RPESgSl9TX2hXP5UCiqVLYtXrBwapBctaNhACj0MH4ekeKCQ9dYaTAlbLHBcHJTmA1qW/nXVoem8KlpUkqDjVqE+1DF/hUugy/pQXT0pFdxWcQkEfUzjQ0f7iOJ+RtncoRoV4xwiWqSlcpRd2KXcEHUapI1HeKfD4RykJGUnW5atW7VjZxajMSQctqJoKvpDuFxBRzBnyHTvFnJ0D8achLi0sgS0lgylJCmvl6XaohPxNLkDr77RDiU5RUkEksNepgappAyigVVQ3ItFUk0jl8ruQSXq9dIiVlyAyAasdo1hZpIIfWNzRR+v4EbTomalgl8qqXO2zwfGcVJICUgZQA/3I8misUo7+WmkO4VDsTWhPSKcVtjo3/pipIckKNUg/U9Kfb1gqVIs1qvr+sIAtVEjo0TlynJ0obQrfRm+gZdZ5EuQLC7fmMieKQ6UL+olid2AjIdRN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g;base64,/9j/4AAQSkZJRgABAQAAAQABAAD/2wCEAAkGBhQSERMTExQVFRUWGRwXFxgYFxseGBsYGhcaHBwYGxogHCYeGBsjGRgYIC8gJCcpLCwsHB8xNTAqNSYrLCkBCQoKDgwOGg8PGikkHx8sKSwsLCkpKSkpLCkpKSwsLCkpKSksLCkpKSwsKSkpKSkpKSksKSwpKSwpKSwpLCkpLP/AABEIAJwAyAMBIgACEQEDEQH/xAAbAAACAgMBAAAAAAAAAAAAAAADBAIFAAEGB//EADYQAAECBAQEBAYCAQUBAQAAAAECEQADITEEEkFRBSJhcROBkaEGMkKxwfDR4fEUFSNSYhYH/8QAGQEAAwEBAQAAAAAAAAAAAAAAAQIDAAQF/8QAJBEAAgICAgICAgMAAAAAAAAAAAECESExEkEDUSJxE2EykbH/2gAMAwEAAhEDEQA/APMZq322p9xD3DMXkUxZSSK3oB7awjLQNQ+wtDsvDKZ1JyuHBIZw9WHePLmlVHKXvGPhxCpQmScuYpdYp8n/AGY69usc1h8M4WKUBI7j+ni9kzFyUyynnS6nDXSrQ1t+RGpuGleI6HCDViKhxvR7mIx8nFVsLforpNWSo0s+lA8HwuJUH53DWNQenQw7NlJ5EjKwHuQSX2L/AGhLKgmxQroQx37QtqQLHRx5BylSDT/0ans8T4qRMliZZwzpanQ6xUqCXFGq/wDHvBZWJLKD2DANdyAQdheF4ZuJuViWSwL0qGgYAApd/UNaLDESH5UvQA+1fKFlYUpKXQWVUFqEdDF1IUihiKkhTMmlD3g2DwxmAjMRlDmjltWGsWKfhaYsCZKoKEBRDHsp2J7tFRKVMkTbkKBZQPW4Mbawx+NbITFJbKCb6hidBTo5bvAEJ5qQziiFTFKU9a0oQ2oh3/dJbKKJCM98yi/tQaQ94MkhKRmIUwJo9BbUk9LwJM1iCQP5hxXFVrZClMkkvlDAjZv28V6esavZhjELSQGBD77QvJDOa9ockYnPLCFJcAkJ3/XgIlF71s3aAsYC0g2Hl5nLU/EOGQoS86S6QKqFQBsWtFdNLkjUhqbRKWmWOU8hNlE0b+4XjeQpJgJhdQIParN1iz8aZMy+IcyHpmLtZ66aPvCSeGqKm5a7qAHvpC+IOQkBVbftYqsqkUSotuJTwEply0vLuSkNmUbhxdtolK+EFMqaohKA7As5LWyitHqbQpg8TNmTUy5a8j8pKQwYXWRu20Gx2L8ZIw+GzZUv4i1qAznVSiSwFKCFqSxf2FV2QxHApyQFAEkM+X/0SA2zl4yHsEv/AE0tSVqSCbjNnzDZIFi71jIXnL1YaRTzMGUkOWqAYtEYg50iYolAokm7as9+ghbGZFqDFkpuQS2bWNYhAUkFKwoD6a0HneFbtZOdqngf/wBIuYPpSgfKpaglwDsTQ9IFNEtAYrCi1MpJAI02MJuZksjMS1UpPvTeA4drkGF4mdDy+fuANo1iTnUcuho9NPSJ4DCZyQkE11t3gczCZXJOYVFDQN/UKqQtEJrMAS+bR6+28DMnOTlFOn794VMxy/o+0WfDsImYhOU5VJVlXUupCjdrUtFWqVjJC9U5a1CQSNswh/A45RSJa6yyWbZTXTtpSBzlpVPVcgkJHQaMIsfBlhDqSaLHexFtKivlE5S/Rqp2LHiU2QRKGYy1Bi5cNq20JcWTmmlTANS9wBQ+kbxONzOA9m9fzBuH4EzkEFTEEaPcVdtGaAnXyYbcviinml626RqWg0owVb+PtDvEJAkzVIqpILJzUJpRTbG7RDB8PXNBCGKmKgCQKAB2e56R0J4FprAlNWzMWI9j+YJJFFKb5WfzLfeJSsEqrp1atC/nGYZJ5rDT3gtqjVQKdPSwABFdd4LnYV/TEZ8zmDNy69d4nh0FakAhgDzFusB1QdkJRIJ9C+jxay+GpnpKZZSVJD0Zy1+rtCXxBm8ZQdJBJUGDBjT8Rrg3Ef8ATzgoWPKp9tYzjatbG0RxuBUxSXBSqjmrWgWH4Sos7cxbSg36RZ8fQZcwoLs7oU75gWIPoQIS44oGZ/xEhAoNy1CfWNGUsDljh8L4SFNlSpVMxNgdjpR6QHHYiUmWmXJbKo8x+o6VMV+JxQUtNOTKykm5699YCCCvK1BGhB7bDY/hcNmOaWpIWCUgKo4ZswNrUjITxmKBPKkI6DQD9d43FKkAfl4SUQVMUpcDKou518hAMTJKVkGjVDW6N0hvFY9C/DQDlA1axNz+7RPCYfOhgoLYsUqoQLAg7PSIJvZFqxDCrKFZnD1994dmcXls0uXmLcyljXoNoSmISFM713oR3gmAwQWtSBQ5SU9wCW9oLSeWBehmRxpYALg5bAgNmPSzC/pBTJmGW2WinqGYuL0vWKoSCEZ9HynoY6n4K4LMUvOotLsUVdROwehYX6wHDGB1bYY/B5mplpBICQkZjq9SANak3h7hPwXLkrJdSyzEFgGNfWO6OHYBQSwpp+7QUpSupDEs58qmLR8eKZWkc3L4OlBDIA8hp5RPF8JRMDKD9QGL9Y6NGFRegCaV/esRTPQyqFnYuKnqNGFYZxjRqPGviDhCpExgCUq+Ut7HqIWwGO8MFVi1Bv3jsfjjGylp8PKQoVruLRwcyWTlcDqTSn68czUZYRL+MsA1zlzJhUrmUo3+370hnh/CpiihSgoJdszG/eFqi1Lf0YY8UlJ5iGLhLli+t/KHfpAvJbY7EJVKcOpLgKD8wA13vWNYjhoCEJQQoqdeYXOYhkkdANOpiokFZJWBQEPtXQ+/pF5wzGmW5SBZzttTrEePDFjt3sp58iYk/IQ1+T3NINK4ytAKUrd2oQCKbx1I+K0kBs1WuaAa2vE5PC8LPJmKS6iLjlPTp5xWk9GjH0zjOLcXWtWUpTlOjPlO4VeKsHZz/EdjxH4BWVKXJWlQNkm/rHOnAlOYWUn5xs9u/wDcVWEgyTNY+eZnhklsiQlju7P2ZoTmEh333hjFSqpAIJKQTSgO0Dxj5qkkkAl2u0ZUDZLDgHmo53/iITJKgXLigPfaJSZbl9oanKJysBQMH9fzA5UwIRlozmlC3r1JNIyGChwSHqGez7hzGQ6kOLie7lng8hdnJZqdehO0FwikIUpKvkJDnUdYxSAgnKykn5SaexhG7wiJilNYXZh2L+8Gk4ghaVgFHMKgWFi0a8YMGZ6MaiM/1pe57NQdh6mJWxbLVfCkhSVA0mB1I71Deeuh6GPTcBg/DSAKZWuzknU7nUx5bw3E5p8hkWICm1r++kej4jjKVWcEdNev6YEZJbLQdoeRjgtRALNUObMWr3u0MYnisuWR9Q1bcilbaft45rMTUlnIqL19otpGIllhlzF9RrYk1q3tGj5GUNox5WQ6SK0ILAkDlfQi0QxXGZchRCyCF1zJoQDVmFQH+0PDEyUvnIHLcm3Sgu21aRzHEeA+ISsTkF3bMdtH6D7RVqVWsmEuIoRPmqFGd0mhLM19Y5/inACDyEEAmj10/uOl4T8LKWokzEtah6ioL7fpiv4vgpiJqwElOU1qCACHFe1Wjj/F5Y/Nf0Ta7KHh/CZiM6iklLsdrawNfCVZ05ASP2kXEniazJKCtkvmI/7dIssPMlmUkIzZ8zqpYd4ZzlsVIe4X8OImSyCgJdI8QAlKSQRlDaMHc9Yzi3A0SUABDp1YkEgt9WrNFhh+OolymDKO5Ddx29IW4j8QpVLNDU0B1J0T5RfwJOPydsrQHE/CaFoT4SUOGBAfMRd9wS40hL/bxJVll53diGqx37fvSw4BxNAmOCASWZq2aj8zPpuBFljMWUTDLORSQS5rqKkF8z1P6Ys4x3/hkhPBSlhKS3QctG3fQ1ij/wD0LhoBTORyhsimFSCHBV1dhHWDDKGUUKbvUbRWcdR4kqahjzIJa9akdbtDtKhujycnnNH/ALfSD4eVrlfd3+8QmYdT5rPteDykKKb2sD+Ik36JBsPh6Bk+b086BoiFczECtLRBNn0dm7/pjb82jatSzWidZsKQ8J6cvy3uCzgdSY3ChxCTu/la/eMjZHNymlrFErIvmqkjYj2gGPxgUaIQGuEu3kDCCpjF3evr3hpBcGZlGU+nakPxrLIkpenvBpsoApUS6Vaj0faInG6ZU0atYmlAUaKFbhTt3hH7E7Oz+G/h7w0CcTUWc7n5m2Zobnrd1P6D3gS5ShLQGplDEOzgB/KI/wC1TUkKOwN/SISeMItrQXDYtwQuuo8/taLOVNABqW97/wCYTlYE3Ul9DQd/tEJ+JOUpHNWlqdGtWFSa2OA4pxROZQQS5BYHXo0cxihOmqWpOZn5qEJFquYv5WB/4zNYHKQ6fM1+wZ4Rw+HmzllKphQhVegeg6nsKx3QjhGYzwYzgGPMpVab2ALWezjpDcqUFZkKSQoGxU4DsXzPUxP4fwapBIKkqSaAuQTzAWNQNWv3ip+IU5VKS+VSVEJIsoNcGnNbu8VnH4gZYf8Az8tFVqCBfSsNp45h5CClBzHYC/ntHCpnKUrnUSR/2Ne0XWA4WlZlgGqiNf3pHA4UsC/RaommewEtKaczOM3lpFfxad4aEhgFyzkUCGLEkpJ31D9o7/gvAkykqYF21vYFo5n45wwyIWwzZsrsxZT37NGj4pQXJjrRW/DswZwejjYODq1PKOrnzmCS6crh2FH21dhFL8PhCEK8TIkgNUlxQlwNXIa+sJcS4+6zlCUpcFVyS21xT3jojNKOQLB3eLlgi9a0FAQB72irW9D7e/68UEj4zsDlCRSzaM/5iafjOSHBdiLi/wDQiv5ISQeSOY+LEpkzCgUzHMlLUSFMT5X9YrRN5RuDfyhz404vLnTpOQggAuXFOajnWhirxL0IcW794nOGhWg+KQ+UDuVAVfrAsLOUjMxCswYvYv38oCmdlISQTDdE/MCW+YDYfaogU1gKdC61E1N3LMB62jInNUlR0YB3Goa7NG4f7DYhJBIpU9oZylIKSza7O3tE5akMWenZq6bxvEqSkMAagE1cPuOkBuyTAypR5QKk7m0WWIw8uVldedRAJCQwfat4q5Uzy7XH8wVa6liD1Lkt+IWStgO9kfGSFJKEpKOq2bsP4g85OIUSstlobAD/ADHnUqYrMFZi4r0oY6NPxdOYJIYexeJSh+xk/Z0knjUxDBT0oCAHqG+0Tl4uWaBV9SLVcN5xz4+IlJAzJBJ6mgBLv1NPIQdEvxMqpYYmrPcWp5g+kRp9ux0Wa8QmWSCk0NQGBoXcbxVf/VJzZfDQa/NdQruTeLAY0uHSCbElje9bNHK8T4aSVqDulgzMCdK6x1+OVqkM/wBHYTONpCKVOX5qHtXoSadY5Xi+P8WgUTRy7OVH6QWoze0V6cUoDKpLUcvfud7xBZKi7nqANDr5xZyfYrYuFqzPdo7X4KxKfERn+mw1vXvqIoZHBSoAsKXNKh2D+8O4eURMBSeajlqGlg3UxGcW1aNR68ZoCXSCAbPqbxzXxHLEyURR3Dd32bvF7iZzy0A0ZIcdSBWOQnygvEFAULUc0Br12hpywojMreOKzLShAAyDLmFM/WgaERwpXhE0Glas2nasdMngxQsyyog/T/1IJu4t3iHgZSt6U9xEnBbYKRyCuAKJAJActe39fzDMrhyJUidMmByEEVsSRT1eLdcxkHN8pBcnZIqev+I5HFY1M1T/AEJbIguXNKrqBXpDQS6NxSKfCcNBTmJLi4AqOp6awyFn5SXF1Emndz5QfF4RLlcyaSTdCA6ramw7RXzAgghLp0TmPMfSgjotTMW/+mQUpAruWqNmhXF4RkZnAJGvncaml4qJ+IWCElVR1fV77wyeIKUhIIpX17aMIMfG0YZws8yyUEgpUwfTWu7V0jISw89QdW9AToPuCwjIWUcmJzFAfn92iCpmjwOaouRT02iCUP8AusMkINJUwp3gyHJ6QLCyVKOUV6CLocIVlC1BwKHoBRniM2kK0KIlAmlqaV6j7wTE4weGpIAZwajmpsdoJPShNCXFwzi7b31hRBCjlanS4H8RLeWL2ZMxpMsVqKUDUO+8PcB4uJSmVZQbcgdHoC8V2Pw4SrKkuGDPSBSyXy7/AI6w3FND3R6InJkBQKtXU5qlho1POF8ekKQkhuUvlsC+pZqilYosPxdkNVwRbZrHeFMRj1rrVhcaekRVp4H5IupspMwqzpt8p+oClC/e/SD4DhyEHMoOmuVwGNBb+hFbgsaUKQonlNGe3+d4vcPihlr8hqAWsP8Ar1u1XMdUJ8lkZZF8VOYZQ5OrM16PT36xXyAtMzMkpFflV8vubReZ5awS5Y6WNWIrrFViChUwJ1+oV6N5EwPLhWYtOLfFipqEy5YyqIZTGuzDRoS4Vg1BbBiSCXJcA/kxRYhTLOUsQSOjaD8R0Xw9xWXlKVZUm76vSlY5ctptiXZ2MqVmlguXBAD3a19A8J4nD/MU1CaLBu9jo+3vDEnEpLl+VJdnua+qvbWK/H4+WgKKl5SQHFATsG1Jjowx7OR+IeIKKTh0oUwU6laZXsPNn7RQYmWkpCGBJLvQM933guO4tNnzlKXRLsAwsDbqYRxM4BQTU1PywYxqkI2BXIylWpsKmnXaIzZBYFRD3fXYbQ+lfd2rzM0JYyaVUHoPZtjF4tsJnhglNA+maxpTs0DmoWwKgGdid9RTRod4fJ5s01JyguUm7/w8OS8MliLu1SSVDbpY+0aXkUcBKcJyyySDmdk9gLxkWOMXmsBG4VTT6CIFAZ94xGGcsD56esMzvmS4b0/bQVEoAEij9/3yifKkSHeEpKNXA28n6tFjxbi3/ElFXYimUULEP9T1ilyEcwUAFCjHQEio+m2sA8IuQfz994lWbMyE0u1yw8o0nFFmBbNQ0027RIyyHBAIp1cntAlyWqxbQ9T1iiFo2FKUwcFhB8KxLKv6H1NIDnYGgoDX8xGYh67sbb/xGqwBVz2UUjcdL0eCrmiz0f16womVzORRq+YhrwE5eU2Y12EBpDJBUKU6WoWY1pSLjh0sp+ZuaxKTlBY1rcdoqsPhn5ixKS5BNx0hmZiFq5XdL0S+1B94RutFE6LxS0CXlUvMVFqPYG9bVcQrjkhBUoMSMqQxdhcFxQmkUylgvmWE/kRGfiE1ykXoX0hJOUzXZqUvmtmIu7M/5gc8MVEgIVdOUu5eNBJS5LKBsQaf5iCiCz1JqCHeHSyTssv97mpQjKtQB00Zz+XgGGUJk0FThyK3be+sJKWQbf42g2GBCk0Zy/v+1gVQLZGcCrRzYUqw2gCJZTzCoe9XBp/Ih2cshRy0LkU72iM2awNhVy24b7GkNCTQU6I+F9Uwgm/rv/EaShH01UaGjsNv8wjOUol7j8PpBZam0o1S2rlg+7HraLJe2OmFk05uhFbOej+cFJqHNQGZ/wB3hfKslnbK9WGoLDrEVTkhLgtYE9eo1guNjDMmSV8wIACquKB9+nWMjETglSirMxTykFn20qIyMEyaxvcW6fyIOGFBfr7NG0KSVClt9YMrCpQXBYq9gescjfTJNApbEod6llAbWB7xmNlco61p/MCnTQCG/W1gSplyRav9dmgpOxtkZALENfVtNWMaWoKLD5QKdWFIFPVQMTbTr0gkvDmzVLBtX66CKtditAZqS9K6X0gknmob7t6OBD+M4dky1vcbGtPaFZSwghixN9/La8BStANElITmF219IkZuYAEuHs1n87QGbiwVHY1rpApa60fpDJPYYui6MpDJLEOL0DkbbiBSShM1P/lWbzBBvFWZimBJ1LB7G9to3KnEA5tY2R+RbTsPK8QhOuZQ6Xp3gJ4ckOVH0sO5/iFEKrykuxr32gYmKtWzBzSCpOzKVlst0hOVWXKaEAdah7QpMwmViz6u25vG8NPpzBz3I8ojPmKWaKPQEnS8S7oV5YzPIWxSSSAzN79bClIFOqsOwDXG8DSvlGZwXYfu0ZiDcHza8K1kSSIzZYar794miqACOWpcvGFTqzE5ab6AMABraCTVpUHBowauoDP509IJkLY0imVrNQabE6wjMRlLVrWLHD5smVKQWPznS/pAlSw1Qc24NG/MVTrYUKmYRoQCQTqf7jRyq01fy2hkYQMrxFFJHyhncs4BjJMsKTUNSjBvPtFOXocIMhAY5coZiSRXYaXsIyAEAAks3v5RkLbDyL8qT4XhlNcz5wKjz70hbEYQhf05QIPijlS41APtCBJIU5McyTugPAFWGJcvf9MCmKIDE00HkzxtFUDqYZnYcM+tR6RW6MhJRy2PV9/LSD4aeSzBj+/mF0JDjrQxGVMZZGx+0UatBGjnJJY0ubwvOTVjQCMOKVzB27d4KuiXF8w/mAsAaFpSM5brBsTKyjKw9YalFl+X9RPESgSl9TX2hXP5UCiqVLYtXrBwapBctaNhACj0MH4ekeKCQ9dYaTAlbLHBcHJTmA1qW/nXVoem8KlpUkqDjVqE+1DF/hUugy/pQXT0pFdxWcQkEfUzjQ0f7iOJ+RtncoRoV4xwiWqSlcpRd2KXcEHUapI1HeKfD4RykJGUnW5atW7VjZxajMSQctqJoKvpDuFxBRzBnyHTvFnJ0D8achLi0sgS0lgylJCmvl6XaohPxNLkDr77RDiU5RUkEksNepgappAyigVVQ3ItFUk0jl8ruQSXq9dIiVlyAyAasdo1hZpIIfWNzRR+v4EbTomalgl8qqXO2zwfGcVJICUgZQA/3I8misUo7+WmkO4VDsTWhPSKcVtjo3/pipIckKNUg/U9Kfb1gqVIs1qvr+sIAtVEjo0TlynJ0obQrfRm+gZdZ5EuQLC7fmMieKQ6UL+olid2AjIdRNx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http://upload.wikimedia.org/wikipedia/commons/thumb/d/d6/Dixonia_prothallus.jpg/250px-Dixonia_prothal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9" y="2762974"/>
            <a:ext cx="23812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51520" y="195263"/>
            <a:ext cx="8603555" cy="13234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co používali Číňané šťávu z oddenku kapradin?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995936" y="2007880"/>
            <a:ext cx="36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popáleniny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9" y="4569619"/>
            <a:ext cx="1042987" cy="40481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41686" y="1963637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3074" name="Picture 2" descr="C:\Documents and Settings\krivankova.UNBCHEM\Local Settings\Temporary Internet Files\Content.IE5\FAAHKHSB\MP9004244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15766"/>
            <a:ext cx="1995686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323527" y="195263"/>
            <a:ext cx="8531547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se nazývá vodní kapradina, kterou pěstují akvaristé?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27784" y="2170857"/>
            <a:ext cx="5472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nepukalka vzplývající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569619"/>
            <a:ext cx="969962" cy="41195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23527" y="177966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4098" name="Picture 2" descr="http://files.ucivo.webnode.cz/system_preview_detail_200007776-4c5f44d593-public/Kapradiny%20nepukalka%20vzpl%C3%BDvaj%C3%ADc%C3%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8" y="3003798"/>
            <a:ext cx="2498403" cy="18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51520" y="339502"/>
            <a:ext cx="871296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vedlo rostliny k vytvoření pletiv?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87824" y="1608931"/>
            <a:ext cx="5489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řechod na souš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69619"/>
            <a:ext cx="898525" cy="403622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23528" y="141962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5122" name="Picture 2" descr="http://botanika.borec.cz/schemata/pokozk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701" l="3165" r="971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8" y="2462065"/>
            <a:ext cx="2520280" cy="24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23852" y="483518"/>
            <a:ext cx="8496300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základní typy pletiv rozlišujeme?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75856" y="2445548"/>
            <a:ext cx="45828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rycí, základní, vodivá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3622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23852" y="206692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Picture 4" descr="http://upload.wikimedia.org/wikipedia/commons/thumb/1/1a/Leitbuendel_zea_mays.jpg/220px-Leitbuendel_zea_m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68" y="2848981"/>
            <a:ext cx="2453348" cy="18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258889" y="1006079"/>
            <a:ext cx="6408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19151" y="267493"/>
            <a:ext cx="7686662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je nejjednodušší krycí pletivo?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067944" y="2185186"/>
            <a:ext cx="2204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pokožka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1" y="4516042"/>
            <a:ext cx="898525" cy="411956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88039" y="1995877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Picture 4" descr="http://media2.picsearch.com/is?asDkEhmzsP15suT_Ubs_ceOip5bvDYgLDfy_k1nxa3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7890"/>
            <a:ext cx="1848852" cy="136815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23527" y="411510"/>
            <a:ext cx="8604573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 čemu slouží průduchy?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59832" y="1721297"/>
            <a:ext cx="36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výměna plynů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4" y="4677967"/>
            <a:ext cx="827087" cy="316706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55576" y="1721297"/>
            <a:ext cx="1531938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Picture 2" descr="http://upload.wikimedia.org/wikipedia/commons/thumb/8/85/Tomato_leaf_stomate_cropped_and_scaled.jpg/330px-Tomato_leaf_stomate_cropped_and_sca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7" b="20659"/>
          <a:stretch/>
        </p:blipFill>
        <p:spPr bwMode="auto">
          <a:xfrm>
            <a:off x="3635896" y="2787774"/>
            <a:ext cx="2169454" cy="16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043608" y="262633"/>
            <a:ext cx="7056438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Jakou funkci mají krycí pletiva?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80335" y="2128196"/>
            <a:ext cx="54004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Chrání rostlinu před nežádoucími vlivy.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624388"/>
            <a:ext cx="827087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5536" y="1923678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6147" name="Picture 3" descr="C:\Documents and Settings\krivankova.UNBCHEM\Local Settings\Temporary Internet Files\Content.IE5\DO68RGW8\MP9004331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3529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51520" y="357188"/>
            <a:ext cx="8640960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Jakou funkci mají vodivá pletiva?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79912" y="1563638"/>
            <a:ext cx="38161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Rozvádění živin a důležitých látek tělem rostliny.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569619"/>
            <a:ext cx="971550" cy="404813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95536" y="163564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170" name="Picture 2" descr="C:\Documents and Settings\krivankova.UNBCHEM\Local Settings\Temporary Internet Files\Content.IE5\FAAHKHSB\MP90042525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5581"/>
            <a:ext cx="1491779" cy="22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187450" y="951310"/>
            <a:ext cx="662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619250" y="1221582"/>
            <a:ext cx="597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95536" y="513696"/>
            <a:ext cx="8532564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Jakou funkci mají základní pletiva?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411760" y="1707654"/>
            <a:ext cx="619246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Vyplňují prostor mezi vodivými a krycími pletivy, probíhá v nich např. fotosyntéza, ukládají se v nich zásobní látky. 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00944" y="170765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12850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3528" y="303610"/>
            <a:ext cx="8424936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jsou základní části mechové rostlinky?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87824" y="1926550"/>
            <a:ext cx="5328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ořínky, lodyžka s lístky, štět, tobolka s víčkem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4" y="4624387"/>
            <a:ext cx="865187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83568" y="1779662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7" name="Picture 2" descr="Polytrichum commune - ploník obecn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45811"/>
            <a:ext cx="1556795" cy="23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79512" y="267494"/>
            <a:ext cx="8820150" cy="7078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části mají cévní svazky?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39752" y="1491630"/>
            <a:ext cx="6264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řevní 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 –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cévy       lýková 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 -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sítkovice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0044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80170" y="1401043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1" name="Picture 2" descr="http://www.bioweb.genezis.eu/rastliny/morfologia/cievnezvazky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4"/>
          <a:stretch/>
        </p:blipFill>
        <p:spPr bwMode="auto">
          <a:xfrm>
            <a:off x="1235820" y="3675856"/>
            <a:ext cx="3943350" cy="7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539552" y="195263"/>
            <a:ext cx="7992888" cy="193899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Zvláštním typem pletiv jsou pletiva dělivá. Kde je najdete a jakou mají funkci?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95562" y="2392427"/>
            <a:ext cx="633687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Vyskytují se v místech, kde rostlina roste – jejich buňky se rozmnožují dělením, umožňují růst.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8"/>
            <a:ext cx="971550" cy="351235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34790" y="2369185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</p:spTree>
    <p:extLst>
      <p:ext uri="{BB962C8B-B14F-4D97-AF65-F5344CB8AC3E}">
        <p14:creationId xmlns:p14="http://schemas.microsoft.com/office/powerpoint/2010/main" val="22570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3526" y="356667"/>
            <a:ext cx="8533137" cy="13234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jaké podobě jsou rozváděny anorganické látky v rostlinném těle?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99792" y="2299828"/>
            <a:ext cx="5976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 formě vodných roztoků.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4624388"/>
            <a:ext cx="900112" cy="351235"/>
          </a:xfrm>
          <a:prstGeom prst="actionButtonBlank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7544" y="211051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194" name="Picture 2" descr="http://wapedia.mobi/thumb/d920507/cs/fixed/470/352/Celery_cross_section.jpg?format=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2476"/>
            <a:ext cx="2520280" cy="18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95326" y="411510"/>
            <a:ext cx="842518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Jaký je význam mechorostů?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14288" y="1735135"/>
            <a:ext cx="54062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adržují vlhkost, životní prostředí živočichů, ochrana lesní půdy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7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11560" y="154582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" name="Picture 2" descr="C:\Documents and Settings\krivankova.UNBCHEM\Local Settings\Temporary Internet Files\Content.IE5\FAAHKHSB\MP9004008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7864"/>
            <a:ext cx="2016224" cy="25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95288" y="250032"/>
            <a:ext cx="8281167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je rodozměna?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915816" y="1566444"/>
            <a:ext cx="49144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střídání pohlavního a nepohlavního rozmnožování 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624387"/>
            <a:ext cx="971550" cy="35718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95288" y="1707654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3074" name="Picture 2" descr="C:\Documents and Settings\krivankova.UNBCHEM\Local Settings\Temporary Internet Files\Content.IE5\2KCXME00\MP9004072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58" y="2592697"/>
            <a:ext cx="1354460" cy="20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55576" y="411510"/>
            <a:ext cx="7921625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Jaké skupiny mechorostů rozlišujeme?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92501" y="2010429"/>
            <a:ext cx="4535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echy a játrovky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9" y="4624388"/>
            <a:ext cx="898525" cy="37861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175668" y="2010429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8" name="Picture 14" descr="http://www.biolib.cz/IMG/GAL/6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6" y="2931790"/>
            <a:ext cx="1735004" cy="13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4.bp.blogspot.com/_4IwHTsRufBg/Sxcr42J3gSI/AAAAAAAAAgY/rt2Lc-28z90/s320/HEPATIC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41" y="3063939"/>
            <a:ext cx="1800200" cy="14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79512" y="577780"/>
            <a:ext cx="871296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Čím se rozmnožují mechorosty?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35896" y="1892537"/>
            <a:ext cx="2448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výtrusy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4624387"/>
            <a:ext cx="827088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39552" y="2049115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4098" name="Picture 2" descr="http://upload.wikimedia.org/wikipedia/commons/thumb/4/4c/XN_Polytrichum_spec.jpg/220px-XN_Polytrichum_sp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46089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042988" y="681038"/>
            <a:ext cx="712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827089" y="627460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50888" y="203984"/>
            <a:ext cx="856958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Kde jsou uloženy výtrusy?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520008" y="1234349"/>
            <a:ext cx="4716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tobolce s víčkem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8"/>
            <a:ext cx="863600" cy="37861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95536" y="1398983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2" name="Picture 2" descr="Polytrichum comm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1750"/>
            <a:ext cx="24574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042988" y="789385"/>
            <a:ext cx="691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187450" y="68103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1520" y="141685"/>
            <a:ext cx="8568952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Uveď 3 zástupce mechů.</a:t>
            </a:r>
            <a:endParaRPr lang="cs-C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2653" y="1284833"/>
            <a:ext cx="5818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loník obecný, bělomech sivý, rašeliník, měřík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4624387"/>
            <a:ext cx="863600" cy="377429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ZPĚT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98463" y="1275606"/>
            <a:ext cx="1511300" cy="378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ODPOVĚĎ</a:t>
            </a:r>
          </a:p>
        </p:txBody>
      </p:sp>
      <p:pic>
        <p:nvPicPr>
          <p:cNvPr id="10" name="Picture 16" descr="http://www.naturfoto.cz/fotografie/ostatni/raselinik-3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4881" r="4284" b="10904"/>
          <a:stretch/>
        </p:blipFill>
        <p:spPr bwMode="auto">
          <a:xfrm>
            <a:off x="873051" y="2485162"/>
            <a:ext cx="2073424" cy="13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biolib.cz/IMG/GAL/69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876"/>
            <a:ext cx="1735004" cy="13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545</Words>
  <Application>Microsoft Office PowerPoint</Application>
  <PresentationFormat>Předvádění na obrazovce (16:9)</PresentationFormat>
  <Paragraphs>164</Paragraphs>
  <Slides>32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239</cp:revision>
  <dcterms:created xsi:type="dcterms:W3CDTF">2010-10-18T18:21:56Z</dcterms:created>
  <dcterms:modified xsi:type="dcterms:W3CDTF">2012-01-03T19:40:40Z</dcterms:modified>
</cp:coreProperties>
</file>