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66" r:id="rId3"/>
    <p:sldId id="267" r:id="rId4"/>
    <p:sldId id="268" r:id="rId5"/>
    <p:sldId id="275" r:id="rId6"/>
    <p:sldId id="269" r:id="rId7"/>
    <p:sldId id="270" r:id="rId8"/>
    <p:sldId id="271" r:id="rId9"/>
    <p:sldId id="272" r:id="rId10"/>
    <p:sldId id="273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86" r:id="rId21"/>
    <p:sldId id="288" r:id="rId22"/>
    <p:sldId id="289" r:id="rId23"/>
    <p:sldId id="290" r:id="rId24"/>
    <p:sldId id="291" r:id="rId25"/>
    <p:sldId id="293" r:id="rId26"/>
    <p:sldId id="299" r:id="rId27"/>
    <p:sldId id="298" r:id="rId28"/>
    <p:sldId id="296" r:id="rId29"/>
    <p:sldId id="294" r:id="rId30"/>
    <p:sldId id="295" r:id="rId31"/>
    <p:sldId id="292" r:id="rId32"/>
    <p:sldId id="297" r:id="rId33"/>
    <p:sldId id="300" r:id="rId34"/>
    <p:sldId id="301" r:id="rId3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76" autoAdjust="0"/>
  </p:normalViewPr>
  <p:slideViewPr>
    <p:cSldViewPr>
      <p:cViewPr>
        <p:scale>
          <a:sx n="100" d="100"/>
          <a:sy n="100" d="100"/>
        </p:scale>
        <p:origin x="-492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slide" Target="slide3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28" Type="http://schemas.openxmlformats.org/officeDocument/2006/relationships/slide" Target="slide30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31" Type="http://schemas.openxmlformats.org/officeDocument/2006/relationships/slide" Target="slide5.xml"/><Relationship Id="rId4" Type="http://schemas.openxmlformats.org/officeDocument/2006/relationships/slide" Target="slide8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9.xml"/><Relationship Id="rId30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a/a1/Museo_Nacional_de_Ciencias_Naturales_(Madrid)-Architeuthis.jpg/800px-Museo_Nacional_de_Ciencias_Naturales_(Madrid)-Architeuthis.jpg" TargetMode="External"/><Relationship Id="rId13" Type="http://schemas.openxmlformats.org/officeDocument/2006/relationships/hyperlink" Target="http://upload.wikimedia.org/wikipedia/commons/thumb/f/f4/Paleontologist_chipping.jpg/220px-Paleontologist_chipping.jpg" TargetMode="External"/><Relationship Id="rId18" Type="http://schemas.openxmlformats.org/officeDocument/2006/relationships/hyperlink" Target="http://upload.wikimedia.org/wikipedia/commons/thumb/4/4e/Steinkrebs.jpg/258px-Steinkrebs.jpg" TargetMode="External"/><Relationship Id="rId3" Type="http://schemas.openxmlformats.org/officeDocument/2006/relationships/hyperlink" Target="http://media4.picsearch.com/is?ipylWAIJVeatgJO0lHfXcBau-iod4jjNWUVZKoPEK20" TargetMode="External"/><Relationship Id="rId7" Type="http://schemas.openxmlformats.org/officeDocument/2006/relationships/hyperlink" Target="http://setsail.com/images/stories/dashew/giant_squid_mag_bay__3375.jpg" TargetMode="External"/><Relationship Id="rId12" Type="http://schemas.openxmlformats.org/officeDocument/2006/relationships/hyperlink" Target="http://media5.picsearch.com/is?O4hTOPX3TNLyug4bGO-orJIWgu81QgpYKYrmyLCIOKQ" TargetMode="External"/><Relationship Id="rId17" Type="http://schemas.openxmlformats.org/officeDocument/2006/relationships/hyperlink" Target="http://upload.wikimedia.org/wikipedia/commons/thumb/0/03/Heterocarpus_ensifer.jpg/258px-Heterocarpus_ensifer.jpg" TargetMode="External"/><Relationship Id="rId2" Type="http://schemas.openxmlformats.org/officeDocument/2006/relationships/hyperlink" Target="http://upload.wikimedia.org/wikipedia/commons/2/25/Spitzschlammschnecke.jpg" TargetMode="External"/><Relationship Id="rId16" Type="http://schemas.openxmlformats.org/officeDocument/2006/relationships/hyperlink" Target="http://upload.wikimedia.org/wikipedia/commons/4/4f/Potamon_fluviatile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d03.jxs.cz/123/151/daa9889723_62177645_o2.jpg" TargetMode="External"/><Relationship Id="rId11" Type="http://schemas.openxmlformats.org/officeDocument/2006/relationships/hyperlink" Target="http://mm.denik.cz/32/5e/rak_raci_zvire_klepeta_denik_clanek_solo.jpg" TargetMode="External"/><Relationship Id="rId5" Type="http://schemas.openxmlformats.org/officeDocument/2006/relationships/hyperlink" Target="http://www.biolib.cz/IMG/GAL/10235.jpg" TargetMode="External"/><Relationship Id="rId15" Type="http://schemas.openxmlformats.org/officeDocument/2006/relationships/hyperlink" Target="http://upload.wikimedia.org/wikipedia/commons/thumb/e/ec/Pagurus_bernhardus.jpg/220px-Pagurus_bernhardus.jpg" TargetMode="External"/><Relationship Id="rId10" Type="http://schemas.openxmlformats.org/officeDocument/2006/relationships/hyperlink" Target="http://www.ucmp.berkeley.edu/images/taxa/inverts/snailrad600.jpg" TargetMode="External"/><Relationship Id="rId4" Type="http://schemas.openxmlformats.org/officeDocument/2006/relationships/hyperlink" Target="http://www.simonaart.cz/img/mid/47/hlemyzd-zahradni--helix-pomatia-.jpg" TargetMode="External"/><Relationship Id="rId9" Type="http://schemas.openxmlformats.org/officeDocument/2006/relationships/hyperlink" Target="http://www.osel.cz/" TargetMode="External"/><Relationship Id="rId14" Type="http://schemas.openxmlformats.org/officeDocument/2006/relationships/hyperlink" Target="http://www.zskomtu.cz/vyuka/biologie/miniatury/buchanka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811438" y="1275606"/>
            <a:ext cx="3888432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2811438" y="1520557"/>
            <a:ext cx="38884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RISK</a:t>
            </a:r>
          </a:p>
          <a:p>
            <a:pPr algn="ctr"/>
            <a:r>
              <a:rPr lang="cs-CZ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MĚKKÝŠI</a:t>
            </a:r>
            <a:endParaRPr lang="cs-CZ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krivankova.UNBCHEM\Local Settings\Temporary Internet Files\Content.IE5\0HOFINEP\MC9002169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81747"/>
            <a:ext cx="1820570" cy="181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HXNJMBL0\MC9002321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77" y="781747"/>
            <a:ext cx="1866523" cy="150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KTMJIXSP\MC90025240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5" y="3003798"/>
            <a:ext cx="972245" cy="110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IQN2YZC3\MC90025239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149881"/>
            <a:ext cx="1147994" cy="114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323528" y="303610"/>
            <a:ext cx="8496622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kterými třemi plži se </a:t>
            </a: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ČR nesetkáš?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99592" y="2355726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stranka, homolice, zavinutec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569619"/>
            <a:ext cx="863600" cy="377429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67544" y="1771650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27650" name="Picture 2" descr="http://www.biolib.cz/IMG/THN/_10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58779"/>
            <a:ext cx="12668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www.tyden.cz/obrazek/homolice-4815c2f8bafc3_275x1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203" y="3391138"/>
            <a:ext cx="1683271" cy="112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Zavinutec tygrovan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91138"/>
            <a:ext cx="1368102" cy="111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69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971600" y="339502"/>
            <a:ext cx="7275166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Vyjmenuj tři sladkovodní plže.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195514" y="1203598"/>
            <a:ext cx="54006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kružák </a:t>
            </a: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ploský,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bahenka živorodá,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plovatka 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bahenní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4569619"/>
            <a:ext cx="969962" cy="411956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554088" y="1491630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24578" name="Picture 2" descr="Planorbarius corneus - okružák ploský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0"/>
          <a:stretch/>
        </p:blipFill>
        <p:spPr bwMode="auto">
          <a:xfrm>
            <a:off x="2267744" y="3870721"/>
            <a:ext cx="1342001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náhled obráz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73" y="3823764"/>
            <a:ext cx="12192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Lymnaea stagnalis - plovatka bahenn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58" y="3787916"/>
            <a:ext cx="1152873" cy="86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99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302618" y="303610"/>
            <a:ext cx="8569647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</a:t>
            </a: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zní </a:t>
            </a:r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název </a:t>
            </a: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tohoto jedovatého plže?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203848" y="1308417"/>
            <a:ext cx="30963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omolice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4569619"/>
            <a:ext cx="1008062" cy="404813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78446" y="1473051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6146" name="Picture 2" descr="http://img5.rajce.idnes.cz/d0501/3/3418/3418381_ebee4b5a6aabfa2c1c532cd5587da2ce/images/homol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09285"/>
            <a:ext cx="3575720" cy="26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45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755576" y="250032"/>
            <a:ext cx="7705725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se nazývá schránka mlžů?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563888" y="1203598"/>
            <a:ext cx="22316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astura 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4" y="4569619"/>
            <a:ext cx="935037" cy="403622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67544" y="1306118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22530" name="Picture 2" descr="http://www.wallpaper.cz/primo/ir2/skeble--4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02" y="211574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99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51520" y="303610"/>
            <a:ext cx="8712968" cy="132343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Která část těla u mlžů chybí ve srovnání s plži 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972208" y="1536611"/>
            <a:ext cx="16771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lava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1" y="4569619"/>
            <a:ext cx="898525" cy="411956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871067" y="1754121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7" name="Obrázek 6" descr="Anodonta cygnea - škeble rybničná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59727"/>
            <a:ext cx="3357880" cy="2515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32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323528" y="141685"/>
            <a:ext cx="8568059" cy="132343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Který orgán pomáhá škebli rybničné při pohybu po dně rybníka?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987290" y="1585257"/>
            <a:ext cx="36007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valnatá noha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569619"/>
            <a:ext cx="935038" cy="404813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827088" y="1762125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8" name="Obrázek 7" descr="Anodonta cygnea - škeble rybničná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23" y="2355726"/>
            <a:ext cx="3357880" cy="2515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31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179512" y="250032"/>
            <a:ext cx="8675564" cy="132343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zní rodový a druhový </a:t>
            </a: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název tohoto </a:t>
            </a:r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mlže?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195513" y="1647840"/>
            <a:ext cx="525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keble rybničná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1" y="4624388"/>
            <a:ext cx="898525" cy="350044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492746" y="1743521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19458" name="Picture 2" descr="Anodonta anatina - škeble říč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51" y="2493491"/>
            <a:ext cx="3739923" cy="248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15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611188" y="303610"/>
            <a:ext cx="8064500" cy="70788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Vyjmenuj dva sladkovodní mlže.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162176" y="1046828"/>
            <a:ext cx="54737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keble </a:t>
            </a: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rybničná, perlorodka 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říční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4569619"/>
            <a:ext cx="863600" cy="410766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468313" y="1329929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18434" name="Picture 2" descr="Anodonta cygnea - škeble rybničn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42766"/>
            <a:ext cx="2332989" cy="17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Margaritifera margaritifera - perlorodka říč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80932"/>
            <a:ext cx="2699792" cy="187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6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755650" y="434252"/>
            <a:ext cx="7848600" cy="70788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Čím dýchá škeble rybničná?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312108" y="1471012"/>
            <a:ext cx="27356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ábrami</a:t>
            </a:r>
          </a:p>
        </p:txBody>
      </p:sp>
      <p:sp>
        <p:nvSpPr>
          <p:cNvPr id="2048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1" y="4569619"/>
            <a:ext cx="936625" cy="403622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971600" y="1635646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6" name="Obrázek 5" descr="Anodonta cygnea - škeble rybničná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5166"/>
            <a:ext cx="3357880" cy="2515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1105372" y="411510"/>
            <a:ext cx="7127875" cy="70788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Jaký je vývin </a:t>
            </a:r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škeble </a:t>
            </a: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rybničné?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916238" y="2356247"/>
            <a:ext cx="4032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epřímý 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569619"/>
            <a:ext cx="971550" cy="403622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827584" y="1563638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</p:spTree>
    <p:extLst>
      <p:ext uri="{BB962C8B-B14F-4D97-AF65-F5344CB8AC3E}">
        <p14:creationId xmlns:p14="http://schemas.microsoft.com/office/powerpoint/2010/main" val="35700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712" y="250032"/>
            <a:ext cx="1296988" cy="702469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059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21162" y="250032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062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712" y="1059657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</a:p>
        </p:txBody>
      </p:sp>
      <p:sp>
        <p:nvSpPr>
          <p:cNvPr id="2063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750" y="250032"/>
            <a:ext cx="1331912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2064" name="AutoShape 1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887" y="250032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2065" name="AutoShape 1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21162" y="1059657"/>
            <a:ext cx="1295400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</a:p>
        </p:txBody>
      </p:sp>
      <p:sp>
        <p:nvSpPr>
          <p:cNvPr id="2066" name="AutoShape 1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1026" y="1059657"/>
            <a:ext cx="1296987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</a:p>
        </p:txBody>
      </p:sp>
      <p:sp>
        <p:nvSpPr>
          <p:cNvPr id="2067" name="AutoShape 1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887" y="1059657"/>
            <a:ext cx="1295400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  <p:sp>
        <p:nvSpPr>
          <p:cNvPr id="2068" name="AutoShape 20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750" y="1059657"/>
            <a:ext cx="1331912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</a:p>
        </p:txBody>
      </p:sp>
      <p:sp>
        <p:nvSpPr>
          <p:cNvPr id="2069" name="AutoShape 2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712" y="1869282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070" name="AutoShape 22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21162" y="1869281"/>
            <a:ext cx="1295400" cy="70127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071" name="AutoShape 23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1026" y="1869281"/>
            <a:ext cx="1296987" cy="70127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sp>
        <p:nvSpPr>
          <p:cNvPr id="2072" name="AutoShape 24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887" y="1869281"/>
            <a:ext cx="1295400" cy="70127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2073" name="AutoShape 25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750" y="1869281"/>
            <a:ext cx="1331912" cy="70127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2074" name="AutoShape 26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712" y="2680098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</a:p>
        </p:txBody>
      </p:sp>
      <p:sp>
        <p:nvSpPr>
          <p:cNvPr id="2075" name="AutoShape 27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21162" y="2680098"/>
            <a:ext cx="1295400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</a:p>
        </p:txBody>
      </p:sp>
      <p:sp>
        <p:nvSpPr>
          <p:cNvPr id="2076" name="AutoShape 28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1026" y="2680098"/>
            <a:ext cx="1296987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</a:p>
        </p:txBody>
      </p:sp>
      <p:sp>
        <p:nvSpPr>
          <p:cNvPr id="2077" name="AutoShape 29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887" y="2680098"/>
            <a:ext cx="1295400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  <p:sp>
        <p:nvSpPr>
          <p:cNvPr id="2078" name="AutoShape 30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750" y="2680098"/>
            <a:ext cx="1331912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</a:p>
        </p:txBody>
      </p:sp>
      <p:sp>
        <p:nvSpPr>
          <p:cNvPr id="2079" name="AutoShape 31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712" y="3489723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080" name="AutoShape 32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21162" y="3489723"/>
            <a:ext cx="1295400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081" name="AutoShape 33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1026" y="3489723"/>
            <a:ext cx="1296987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sp>
        <p:nvSpPr>
          <p:cNvPr id="2082" name="AutoShape 34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887" y="3489723"/>
            <a:ext cx="1295400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2083" name="AutoShape 35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750" y="3489723"/>
            <a:ext cx="1331912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2084" name="AutoShape 36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712" y="4300538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</a:p>
        </p:txBody>
      </p:sp>
      <p:sp>
        <p:nvSpPr>
          <p:cNvPr id="2085" name="AutoShape 37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21162" y="4300537"/>
            <a:ext cx="1295400" cy="70127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</a:p>
        </p:txBody>
      </p:sp>
      <p:sp>
        <p:nvSpPr>
          <p:cNvPr id="2086" name="AutoShape 38">
            <a:hlinkClick r:id="rId2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1026" y="4300537"/>
            <a:ext cx="1296987" cy="70127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</a:p>
        </p:txBody>
      </p:sp>
      <p:sp>
        <p:nvSpPr>
          <p:cNvPr id="2087" name="AutoShape 39">
            <a:hlinkClick r:id="rId2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887" y="4300537"/>
            <a:ext cx="1295400" cy="70127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  <p:sp>
        <p:nvSpPr>
          <p:cNvPr id="3104" name="Rectangle 72"/>
          <p:cNvSpPr>
            <a:spLocks noChangeArrowheads="1"/>
          </p:cNvSpPr>
          <p:nvPr/>
        </p:nvSpPr>
        <p:spPr bwMode="auto">
          <a:xfrm>
            <a:off x="179388" y="250032"/>
            <a:ext cx="1619250" cy="15120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3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PLŽI</a:t>
            </a:r>
          </a:p>
        </p:txBody>
      </p:sp>
      <p:sp>
        <p:nvSpPr>
          <p:cNvPr id="3105" name="Rectangle 74"/>
          <p:cNvSpPr>
            <a:spLocks noChangeArrowheads="1"/>
          </p:cNvSpPr>
          <p:nvPr/>
        </p:nvSpPr>
        <p:spPr bwMode="auto">
          <a:xfrm>
            <a:off x="179388" y="1869282"/>
            <a:ext cx="1619250" cy="15120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3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MLŽI</a:t>
            </a:r>
          </a:p>
        </p:txBody>
      </p:sp>
      <p:sp>
        <p:nvSpPr>
          <p:cNvPr id="3106" name="Rectangle 75"/>
          <p:cNvSpPr>
            <a:spLocks noChangeArrowheads="1"/>
          </p:cNvSpPr>
          <p:nvPr/>
        </p:nvSpPr>
        <p:spPr bwMode="auto">
          <a:xfrm>
            <a:off x="179388" y="3489723"/>
            <a:ext cx="1619250" cy="15120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HLAVO-</a:t>
            </a:r>
          </a:p>
          <a:p>
            <a:pPr algn="ctr"/>
            <a:r>
              <a:rPr lang="cs-CZ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NOŽCI</a:t>
            </a:r>
          </a:p>
        </p:txBody>
      </p:sp>
      <p:sp>
        <p:nvSpPr>
          <p:cNvPr id="35" name="AutoShape 35">
            <a:hlinkClick r:id="rId3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750" y="4300538"/>
            <a:ext cx="1331912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  <a:endParaRPr lang="cs-CZ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11">
            <a:hlinkClick r:id="rId3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1025" y="250032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8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cs-CZ" sz="28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8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1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9"/>
          <p:cNvSpPr txBox="1">
            <a:spLocks noChangeArrowheads="1"/>
          </p:cNvSpPr>
          <p:nvPr/>
        </p:nvSpPr>
        <p:spPr bwMode="auto">
          <a:xfrm>
            <a:off x="251520" y="267494"/>
            <a:ext cx="8568952" cy="70788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</a:t>
            </a: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zní název tohoto </a:t>
            </a:r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mlže?</a:t>
            </a:r>
          </a:p>
        </p:txBody>
      </p:sp>
      <p:sp>
        <p:nvSpPr>
          <p:cNvPr id="23556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9" y="4569619"/>
            <a:ext cx="898525" cy="411956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95536" y="1486396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8" name="Obrázek 7" descr="http://akvapedie.cz/images/2725.jpe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0" b="9669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65015"/>
            <a:ext cx="4754975" cy="29105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02327" y="1486396"/>
            <a:ext cx="38883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řebenatka 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251520" y="195263"/>
            <a:ext cx="8603555" cy="193899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se nazývá lesklá vrstva v lastuře mlže, z níž se vyrábí například knoflíky?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419872" y="2250614"/>
            <a:ext cx="18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erleť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9" y="4569619"/>
            <a:ext cx="1042987" cy="404813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551161" y="2342256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8" name="Obrázek 7" descr="http://perly.czechjewels.com/cerna-perl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90764"/>
            <a:ext cx="2857500" cy="186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19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323527" y="195263"/>
            <a:ext cx="8531547" cy="132343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zní rodový a druhový název tohoto mlže?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573175" y="1707654"/>
            <a:ext cx="4032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střice jedlá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4569619"/>
            <a:ext cx="969962" cy="411956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23527" y="1779662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2663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20" y="2413620"/>
            <a:ext cx="46085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4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251520" y="339502"/>
            <a:ext cx="8712968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Který hlavonožec nemá schránku?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23728" y="1136521"/>
            <a:ext cx="54895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liheň, krakatice</a:t>
            </a: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chobotnice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1" y="4569619"/>
            <a:ext cx="898525" cy="403622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23528" y="1419622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10241" name="Picture 1" descr="C:\Documents and Settings\krivankova.UNBCHEM\Local Settings\Temporary Internet Files\Content.IE5\KTMJIXSP\MP90042310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7774"/>
            <a:ext cx="2225776" cy="148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d03.jxs.cz/123/151/daa9889723_62177645_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7774"/>
            <a:ext cx="2249370" cy="162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a/a1/Museo_Nacional_de_Ciencias_Naturales_(Madrid)-Architeuthis.jpg/800px-Museo_Nacional_de_Ciencias_Naturales_(Madrid)-Architeuth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58" y="2787774"/>
            <a:ext cx="2844210" cy="120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4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323852" y="195263"/>
            <a:ext cx="8496300" cy="132343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 čemu slouží chobotnici přísavky na dlouhých ramenech?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339752" y="1653779"/>
            <a:ext cx="48965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zachycení kořisti</a:t>
            </a: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676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569619"/>
            <a:ext cx="971550" cy="403622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323850" y="1653779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8" name="Obrázek 7" descr="http://static.guim.co.uk/sys-images/Guardian/Pix/pictures/2009/8/12/1250089828466/An-octopus-octopus-vulgar-0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06005"/>
            <a:ext cx="3515097" cy="2601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0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258889" y="1006079"/>
            <a:ext cx="64087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197706" y="267494"/>
            <a:ext cx="8675563" cy="132343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 čemu chobotnici slouží inkoustová žláza?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807333" y="1669199"/>
            <a:ext cx="512129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 nebezpečí z ní chobotnice vypustí tmavou tekutinu, jež zmate 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nepřítele, a </a:t>
            </a: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chobotnice unikne.</a:t>
            </a:r>
          </a:p>
        </p:txBody>
      </p:sp>
      <p:sp>
        <p:nvSpPr>
          <p:cNvPr id="30725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1" y="4516042"/>
            <a:ext cx="898525" cy="411956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258889" y="1815704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2052" name="Picture 4" descr="http://www.divebums.com/week/2007/Jan02-2007/octopus-ink_dori-di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81879"/>
            <a:ext cx="3056322" cy="244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67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323528" y="195263"/>
            <a:ext cx="8604573" cy="193899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Jakými dvěma způsoby </a:t>
            </a:r>
          </a:p>
          <a:p>
            <a:pPr algn="ctr" eaLnBrk="1" hangingPunct="1"/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pomocí kterých orgánů se pohybuje chobotnice pobřežní?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788024" y="2220516"/>
            <a:ext cx="3600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Plave pomocí nálevky.    </a:t>
            </a:r>
          </a:p>
          <a:p>
            <a:pPr algn="ctr" eaLnBrk="1" hangingPunct="1"/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Chodí po dně pomocí ramen.</a:t>
            </a:r>
          </a:p>
        </p:txBody>
      </p:sp>
      <p:sp>
        <p:nvSpPr>
          <p:cNvPr id="3686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4" y="4677967"/>
            <a:ext cx="827087" cy="316706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447675" y="2220516"/>
            <a:ext cx="1531938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3687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9" y="2749961"/>
            <a:ext cx="4392612" cy="21990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8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1043608" y="262633"/>
            <a:ext cx="7056438" cy="70788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Vyjmenuj pět hlavonožců.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843808" y="1410890"/>
            <a:ext cx="540042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Chobotnice, krakatice</a:t>
            </a: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oliheň, loděnka, </a:t>
            </a:r>
            <a:r>
              <a:rPr lang="cs-CZ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kalamáry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argonaut</a:t>
            </a: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sépie.</a:t>
            </a:r>
          </a:p>
        </p:txBody>
      </p:sp>
      <p:sp>
        <p:nvSpPr>
          <p:cNvPr id="3584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9" y="4624388"/>
            <a:ext cx="827087" cy="350044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29444" y="1410890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</p:spTree>
    <p:extLst>
      <p:ext uri="{BB962C8B-B14F-4D97-AF65-F5344CB8AC3E}">
        <p14:creationId xmlns:p14="http://schemas.microsoft.com/office/powerpoint/2010/main" val="14306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251520" y="357188"/>
            <a:ext cx="8640960" cy="132343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Vyjmenuj čtyři hlavní části těla sépie obecné.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652160" y="1921670"/>
            <a:ext cx="309607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Hlava,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nálevka,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ramena,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sépiová kost.</a:t>
            </a:r>
          </a:p>
        </p:txBody>
      </p:sp>
      <p:sp>
        <p:nvSpPr>
          <p:cNvPr id="33796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569619"/>
            <a:ext cx="971550" cy="404813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83568" y="1922860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6" name="Obrázek 5" descr="http://nd03.jxs.cz/123/151/daa9889723_62177645_o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21670"/>
            <a:ext cx="3168392" cy="2538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72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187450" y="951310"/>
            <a:ext cx="6624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619250" y="1221582"/>
            <a:ext cx="5976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395536" y="141685"/>
            <a:ext cx="8532564" cy="132343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se nazývá opora </a:t>
            </a: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těla tohoto hlavonožce?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339976" y="2238376"/>
            <a:ext cx="5040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épiová kost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624388"/>
            <a:ext cx="971550" cy="350044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11560" y="2247901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2050" name="Picture 2" descr="http://www.amoska.estranky.cz/img/picture/3424/S%C3%89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382" y="3012282"/>
            <a:ext cx="2857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0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6"/>
                  </p:tgtEl>
                </p:cond>
              </p:nextCondLst>
            </p:seq>
          </p:childTnLst>
        </p:cTn>
      </p:par>
    </p:tnLst>
    <p:bldLst>
      <p:bldP spid="215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23528" y="303610"/>
            <a:ext cx="8424936" cy="13234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se nazývá schránka hlemýždě zahradního?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276601" y="1600200"/>
            <a:ext cx="27352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lita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4" y="4624387"/>
            <a:ext cx="865187" cy="377429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331913" y="1730633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8" name="Obrázek 7" descr="http://www.simonaart.cz/img/mid/47/hlemyzd-zahradni--helix-pomatia-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2" y="2500145"/>
            <a:ext cx="3038475" cy="2278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56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179512" y="267494"/>
            <a:ext cx="8820150" cy="132343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Uveď dva důvody, proč jsou hlavonožci nejdokonalejšími měkkýši.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339752" y="1693605"/>
            <a:ext cx="62642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Mají vyvinutý mozek a komorové oko.</a:t>
            </a:r>
          </a:p>
        </p:txBody>
      </p:sp>
      <p:sp>
        <p:nvSpPr>
          <p:cNvPr id="3277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624388"/>
            <a:ext cx="971550" cy="350044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67544" y="1779662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3074" name="Picture 2" descr="http://www.math.muni.cz/~xnovaceko/sviticichobotn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35466"/>
            <a:ext cx="1699890" cy="226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tm.zive.cz/files/imagecache/dust_filerenderer_big/upload/story_press/1503/kalmary_49d210959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4299"/>
            <a:ext cx="2165612" cy="175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42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1179513" y="195263"/>
            <a:ext cx="6624638" cy="70788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Který hlavonožec má ulitu?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101627" y="1228428"/>
            <a:ext cx="54227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oděnka hlubinná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624388"/>
            <a:ext cx="971550" cy="351235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423863" y="1272629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2050" name="Picture 2" descr="http://files.ucivo.webnode.cz/system_preview_detail_200002906-5b3a85c336-public/M%C4%9Bkk%C3%BD%C5%A1i%20Hlavono%C5%BEci%20lod%C4%9Bnka%20hlubinn%C3%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13347"/>
            <a:ext cx="42862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323526" y="123478"/>
            <a:ext cx="8533137" cy="132343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se </a:t>
            </a: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nazývají vyhynulí hlavonožci se spirálovitě stočenou schránkou?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771800" y="1656890"/>
            <a:ext cx="2808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moniti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4624388"/>
            <a:ext cx="900112" cy="351235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23526" y="1812229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1028" name="Picture 4" descr="http://www.osel.cz/_popisky/125_/1253821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88" y="2390484"/>
            <a:ext cx="3082280" cy="258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8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>
            <a:spLocks noGrp="1"/>
          </p:cNvSpPr>
          <p:nvPr/>
        </p:nvSpPr>
        <p:spPr>
          <a:xfrm>
            <a:off x="0" y="509735"/>
            <a:ext cx="4104456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64.33 Použité zdroje, citace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1086288"/>
            <a:ext cx="7920880" cy="37177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upload.wikimedia.org/wikipedia/commons/2/25/Spitzschlammschnecke.jpg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http://media4.picsearch.com/is?ipylWAIJVeatgJO0lHfXcBau-iod4jjNWUVZKoPEK20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http://www.simonaart.cz/img/mid/47/hlemyzd-zahradni--helix-pomatia-.jpg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http://www.biolib.cz/IMG/GAL/10235.jpg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6"/>
              </a:rPr>
              <a:t>http://nd03.jxs.cz/123/151/daa9889723_62177645_o2.jpg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7"/>
              </a:rPr>
              <a:t>http://setsail.com/images/stories/dashew/giant_squid_mag_bay__3375.jpg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http://upload.wikimedia.org/wikipedia/commons/thumb/a/a1/Museo_Nacional_de_Ciencias_Naturales_(Madrid)-Architeuthis.jpg/800px-Museo_Nacional_de_Ciencias_Naturales_(Madrid)-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Architeuthis.jpg</a:t>
            </a:r>
            <a:endParaRPr lang="cs-CZ" sz="12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www.osel.cz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www.ucmp.berkeley.edu/images/taxa/inverts/snailrad600.jpg</a:t>
            </a:r>
            <a:endParaRPr lang="cs-CZ" sz="12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http://mm.denik.cz/32/5e/rak_raci_zvire_klepeta_denik_clanek_solo.jpg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http://media5.picsearch.com/is?O4hTOPX3TNLyug4bGO-orJIWgu81QgpYKYrmyLCIOKQ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http://upload.wikimedia.org/wikipedia/commons/thumb/f/f4/Paleontologist_chipping.jpg/220px-Paleontologist_chipping.jpg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http://www.zskomtu.cz/vyuka/biologie/miniatury/buchanka.jpg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5"/>
              </a:rPr>
              <a:t>http://upload.wikimedia.org/wikipedia/commons/thumb/e/ec/Pagurus_bernhardus.jpg/220px-Pagurus_bernhardus.jpg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6"/>
              </a:rPr>
              <a:t>http://upload.wikimedia.org/wikipedia/commons/4/4f/Potamon_fluviatile9.jpg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7"/>
              </a:rPr>
              <a:t>http://upload.wikimedia.org/wikipedia/commons/thumb/0/03/Heterocarpus_ensifer.jpg/258px-Heterocarpus_ensifer.jpg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8"/>
              </a:rPr>
              <a:t>http://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18"/>
              </a:rPr>
              <a:t>upload.wikimedia.org/wikipedia/commons/thumb/4/4e/Steinkrebs.jpg/258px-Steinkrebs.jpg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59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163010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– 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Měkkýši ….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sloužící k zafixování a procvičení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učiva na téma měkkýši.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>
            <a:spLocks noGrp="1"/>
          </p:cNvSpPr>
          <p:nvPr/>
        </p:nvSpPr>
        <p:spPr>
          <a:xfrm>
            <a:off x="0" y="519260"/>
            <a:ext cx="4104456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64.34 Anotace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23529" y="195486"/>
            <a:ext cx="8425186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 kolika částí se skládá schránka plovatky bahenní?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310714" y="1595257"/>
            <a:ext cx="28088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jedna část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4624387"/>
            <a:ext cx="863600" cy="377429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11560" y="1759891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3074" name="Picture 2" descr="http://www.biolib.cz/IMG/GAL/9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46978" y="1766675"/>
            <a:ext cx="2736304" cy="38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3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395288" y="250032"/>
            <a:ext cx="8281167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 udělá hlemýžď v případě ohrožení?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592202" y="1763107"/>
            <a:ext cx="4679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Schová se do ulity.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624387"/>
            <a:ext cx="971550" cy="357188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95288" y="1707654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5122" name="Picture 2" descr="Helix pomatia - hlemýžď zahradn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126" y="2411205"/>
            <a:ext cx="3270051" cy="246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95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755576" y="411510"/>
            <a:ext cx="7921625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Čím dýchá </a:t>
            </a: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páskovka keřová?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492501" y="1491853"/>
            <a:ext cx="20876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lícemi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9" y="4624388"/>
            <a:ext cx="898525" cy="378619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187450" y="1545432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64569"/>
            <a:ext cx="4679950" cy="27015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79512" y="250031"/>
            <a:ext cx="8712968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se nazývá jazýček, kterým si hlemýžď v ústní dutině strouhá potravu?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732239" y="2495772"/>
            <a:ext cx="20269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adula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4624387"/>
            <a:ext cx="827088" cy="377429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539552" y="2330348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4098" name="Picture 2" descr="http://www.ucmp.berkeley.edu/images/taxa/inverts/snailrad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5772"/>
            <a:ext cx="3260155" cy="244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042988" y="681038"/>
            <a:ext cx="7129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827089" y="627460"/>
            <a:ext cx="7273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250888" y="203984"/>
            <a:ext cx="8569584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Jaký typ cévní soustavy má hlemýžď zahradní?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124075" y="1754981"/>
            <a:ext cx="57594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Hlemýžď má cévní soustavu otevřenou, to znamená, že nemá cévy a krev se mu rozlévá do celého těla.</a:t>
            </a:r>
          </a:p>
        </p:txBody>
      </p:sp>
      <p:sp>
        <p:nvSpPr>
          <p:cNvPr id="8198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4624388"/>
            <a:ext cx="863600" cy="378619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395536" y="1679971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</p:spTree>
    <p:extLst>
      <p:ext uri="{BB962C8B-B14F-4D97-AF65-F5344CB8AC3E}">
        <p14:creationId xmlns:p14="http://schemas.microsoft.com/office/powerpoint/2010/main" val="4463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042988" y="789385"/>
            <a:ext cx="6913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187450" y="681038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251520" y="141685"/>
            <a:ext cx="8568952" cy="193899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Která vyjmenovaná slova </a:t>
            </a:r>
          </a:p>
          <a:p>
            <a:pPr algn="ctr" eaLnBrk="1" hangingPunct="1"/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sobě obsahují název jednoho z plžů? Vyjmenuj je bez chyby.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841872" y="2504777"/>
            <a:ext cx="7416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 – mýt – myslit – mýlit se – hmyz – myš – hlemýžď – mýtit – zamykat – smýkat – dmýchat – chmýří – nachomýtnout se 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Litomyšl.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4624387"/>
            <a:ext cx="863600" cy="377429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31800" y="2158281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</p:spTree>
    <p:extLst>
      <p:ext uri="{BB962C8B-B14F-4D97-AF65-F5344CB8AC3E}">
        <p14:creationId xmlns:p14="http://schemas.microsoft.com/office/powerpoint/2010/main" val="151287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704</Words>
  <Application>Microsoft Office PowerPoint</Application>
  <PresentationFormat>Předvádění na obrazovce (16:9)</PresentationFormat>
  <Paragraphs>202</Paragraphs>
  <Slides>34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208</cp:revision>
  <dcterms:created xsi:type="dcterms:W3CDTF">2010-10-18T18:21:56Z</dcterms:created>
  <dcterms:modified xsi:type="dcterms:W3CDTF">2012-01-31T19:41:42Z</dcterms:modified>
</cp:coreProperties>
</file>