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C554B-3EE4-46DE-87DC-75F54AD37D9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E15E7F0-7571-4B81-8C38-B8917B2E71B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Mikroskopy</a:t>
          </a:r>
          <a:endParaRPr lang="cs-CZ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A8A93B-9853-458B-80ED-E0BB4199BD05}" type="parTrans" cxnId="{9D9B5FB7-1BC1-420A-B6AA-BA3D290ED572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D3E89743-E772-4EDF-A25D-0387407D5D86}" type="sibTrans" cxnId="{9D9B5FB7-1BC1-420A-B6AA-BA3D290ED572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ECA58DBF-D970-4198-8CAA-994890704B85}">
      <dgm:prSet phldrT="[Text]" custT="1"/>
      <dgm:spPr/>
      <dgm:t>
        <a:bodyPr/>
        <a:lstStyle/>
        <a:p>
          <a:r>
            <a:rPr lang="cs-CZ" sz="1800" dirty="0" smtClean="0">
              <a:latin typeface="Times New Roman" pitchFamily="18" charset="0"/>
              <a:cs typeface="Times New Roman" pitchFamily="18" charset="0"/>
            </a:rPr>
            <a:t>optické</a:t>
          </a:r>
        </a:p>
      </dgm:t>
    </dgm:pt>
    <dgm:pt modelId="{2B37D69D-C36A-41A5-A292-22558CE11D8F}" type="parTrans" cxnId="{AC5AE868-0B37-4F82-9AA6-C6BB445A9021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A468AC1E-C53C-4A4D-B194-0F789CCBB525}" type="sibTrans" cxnId="{AC5AE868-0B37-4F82-9AA6-C6BB445A9021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0D3CF81E-69D5-4E3E-854A-8F3E12E91F79}">
      <dgm:prSet phldrT="[Text]" custT="1"/>
      <dgm:spPr/>
      <dgm:t>
        <a:bodyPr/>
        <a:lstStyle/>
        <a:p>
          <a:r>
            <a:rPr lang="cs-CZ" sz="1800" dirty="0" smtClean="0">
              <a:latin typeface="Times New Roman" pitchFamily="18" charset="0"/>
              <a:cs typeface="Times New Roman" pitchFamily="18" charset="0"/>
            </a:rPr>
            <a:t>elektronové</a:t>
          </a:r>
        </a:p>
      </dgm:t>
    </dgm:pt>
    <dgm:pt modelId="{9BB6A702-B4EE-43DD-A9E3-6967CDC14941}" type="parTrans" cxnId="{B77DEF80-7326-4253-985B-C2150BF941ED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FF423163-F3C7-4DDF-9046-894B856283AF}" type="sibTrans" cxnId="{B77DEF80-7326-4253-985B-C2150BF941ED}">
      <dgm:prSet/>
      <dgm:spPr/>
      <dgm:t>
        <a:bodyPr/>
        <a:lstStyle/>
        <a:p>
          <a:endParaRPr lang="cs-CZ" sz="1800">
            <a:latin typeface="Times New Roman" pitchFamily="18" charset="0"/>
            <a:cs typeface="Times New Roman" pitchFamily="18" charset="0"/>
          </a:endParaRPr>
        </a:p>
      </dgm:t>
    </dgm:pt>
    <dgm:pt modelId="{724BCEFD-7CFF-44C5-9DB4-B399E0D35EC5}" type="pres">
      <dgm:prSet presAssocID="{DF1C554B-3EE4-46DE-87DC-75F54AD37D9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43AC5A7-C96C-40C5-9A23-18F24BC4B439}" type="pres">
      <dgm:prSet presAssocID="{CE15E7F0-7571-4B81-8C38-B8917B2E71B9}" presName="root" presStyleCnt="0"/>
      <dgm:spPr/>
    </dgm:pt>
    <dgm:pt modelId="{D70B4EE6-AF5B-4C7A-B0E5-C916CDDB3940}" type="pres">
      <dgm:prSet presAssocID="{CE15E7F0-7571-4B81-8C38-B8917B2E71B9}" presName="rootComposite" presStyleCnt="0"/>
      <dgm:spPr/>
    </dgm:pt>
    <dgm:pt modelId="{4F1F5466-E873-424A-B4EE-5E336362D2D5}" type="pres">
      <dgm:prSet presAssocID="{CE15E7F0-7571-4B81-8C38-B8917B2E71B9}" presName="rootText" presStyleLbl="node1" presStyleIdx="0" presStyleCnt="1" custScaleX="55435" custScaleY="36571"/>
      <dgm:spPr/>
      <dgm:t>
        <a:bodyPr/>
        <a:lstStyle/>
        <a:p>
          <a:endParaRPr lang="cs-CZ"/>
        </a:p>
      </dgm:t>
    </dgm:pt>
    <dgm:pt modelId="{E5D28B7D-82A1-44CE-95E6-AF5DA375AB20}" type="pres">
      <dgm:prSet presAssocID="{CE15E7F0-7571-4B81-8C38-B8917B2E71B9}" presName="rootConnector" presStyleLbl="node1" presStyleIdx="0" presStyleCnt="1"/>
      <dgm:spPr/>
      <dgm:t>
        <a:bodyPr/>
        <a:lstStyle/>
        <a:p>
          <a:endParaRPr lang="cs-CZ"/>
        </a:p>
      </dgm:t>
    </dgm:pt>
    <dgm:pt modelId="{FB3BF459-6E27-4B40-BE8C-305EB9E4A305}" type="pres">
      <dgm:prSet presAssocID="{CE15E7F0-7571-4B81-8C38-B8917B2E71B9}" presName="childShape" presStyleCnt="0"/>
      <dgm:spPr/>
    </dgm:pt>
    <dgm:pt modelId="{291DD634-F9B4-4314-9787-BBCE9FE09B5B}" type="pres">
      <dgm:prSet presAssocID="{2B37D69D-C36A-41A5-A292-22558CE11D8F}" presName="Name13" presStyleLbl="parChTrans1D2" presStyleIdx="0" presStyleCnt="2"/>
      <dgm:spPr/>
      <dgm:t>
        <a:bodyPr/>
        <a:lstStyle/>
        <a:p>
          <a:endParaRPr lang="cs-CZ"/>
        </a:p>
      </dgm:t>
    </dgm:pt>
    <dgm:pt modelId="{F6E50D88-0182-42AB-B9A5-29FD7FDDE5A2}" type="pres">
      <dgm:prSet presAssocID="{ECA58DBF-D970-4198-8CAA-994890704B85}" presName="childText" presStyleLbl="bgAcc1" presStyleIdx="0" presStyleCnt="2" custScaleX="56091" custScaleY="216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AC3D2A-3E03-436D-9E86-B4861ED0EA28}" type="pres">
      <dgm:prSet presAssocID="{9BB6A702-B4EE-43DD-A9E3-6967CDC14941}" presName="Name13" presStyleLbl="parChTrans1D2" presStyleIdx="1" presStyleCnt="2"/>
      <dgm:spPr/>
      <dgm:t>
        <a:bodyPr/>
        <a:lstStyle/>
        <a:p>
          <a:endParaRPr lang="cs-CZ"/>
        </a:p>
      </dgm:t>
    </dgm:pt>
    <dgm:pt modelId="{4B077E30-93BF-4F3C-BCA3-DA4994884358}" type="pres">
      <dgm:prSet presAssocID="{0D3CF81E-69D5-4E3E-854A-8F3E12E91F79}" presName="childText" presStyleLbl="bgAcc1" presStyleIdx="1" presStyleCnt="2" custScaleX="56232" custScaleY="243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5AE868-0B37-4F82-9AA6-C6BB445A9021}" srcId="{CE15E7F0-7571-4B81-8C38-B8917B2E71B9}" destId="{ECA58DBF-D970-4198-8CAA-994890704B85}" srcOrd="0" destOrd="0" parTransId="{2B37D69D-C36A-41A5-A292-22558CE11D8F}" sibTransId="{A468AC1E-C53C-4A4D-B194-0F789CCBB525}"/>
    <dgm:cxn modelId="{BD1C6766-BB1D-4C20-82CA-3A4E07F9C8FD}" type="presOf" srcId="{0D3CF81E-69D5-4E3E-854A-8F3E12E91F79}" destId="{4B077E30-93BF-4F3C-BCA3-DA4994884358}" srcOrd="0" destOrd="0" presId="urn:microsoft.com/office/officeart/2005/8/layout/hierarchy3"/>
    <dgm:cxn modelId="{9D9B5FB7-1BC1-420A-B6AA-BA3D290ED572}" srcId="{DF1C554B-3EE4-46DE-87DC-75F54AD37D95}" destId="{CE15E7F0-7571-4B81-8C38-B8917B2E71B9}" srcOrd="0" destOrd="0" parTransId="{10A8A93B-9853-458B-80ED-E0BB4199BD05}" sibTransId="{D3E89743-E772-4EDF-A25D-0387407D5D86}"/>
    <dgm:cxn modelId="{EB862252-6CF6-4073-804B-8A5293443765}" type="presOf" srcId="{2B37D69D-C36A-41A5-A292-22558CE11D8F}" destId="{291DD634-F9B4-4314-9787-BBCE9FE09B5B}" srcOrd="0" destOrd="0" presId="urn:microsoft.com/office/officeart/2005/8/layout/hierarchy3"/>
    <dgm:cxn modelId="{7CB9D11C-021E-47A1-9A75-9E140209F99B}" type="presOf" srcId="{ECA58DBF-D970-4198-8CAA-994890704B85}" destId="{F6E50D88-0182-42AB-B9A5-29FD7FDDE5A2}" srcOrd="0" destOrd="0" presId="urn:microsoft.com/office/officeart/2005/8/layout/hierarchy3"/>
    <dgm:cxn modelId="{865AE30D-2B14-4238-9607-E1B49AD4AD5F}" type="presOf" srcId="{CE15E7F0-7571-4B81-8C38-B8917B2E71B9}" destId="{E5D28B7D-82A1-44CE-95E6-AF5DA375AB20}" srcOrd="1" destOrd="0" presId="urn:microsoft.com/office/officeart/2005/8/layout/hierarchy3"/>
    <dgm:cxn modelId="{A6C29C65-C78C-4EF4-9719-CF19543F979A}" type="presOf" srcId="{CE15E7F0-7571-4B81-8C38-B8917B2E71B9}" destId="{4F1F5466-E873-424A-B4EE-5E336362D2D5}" srcOrd="0" destOrd="0" presId="urn:microsoft.com/office/officeart/2005/8/layout/hierarchy3"/>
    <dgm:cxn modelId="{B77DEF80-7326-4253-985B-C2150BF941ED}" srcId="{CE15E7F0-7571-4B81-8C38-B8917B2E71B9}" destId="{0D3CF81E-69D5-4E3E-854A-8F3E12E91F79}" srcOrd="1" destOrd="0" parTransId="{9BB6A702-B4EE-43DD-A9E3-6967CDC14941}" sibTransId="{FF423163-F3C7-4DDF-9046-894B856283AF}"/>
    <dgm:cxn modelId="{E3E5EB48-4BA4-4808-A123-BE8A79D2BE97}" type="presOf" srcId="{DF1C554B-3EE4-46DE-87DC-75F54AD37D95}" destId="{724BCEFD-7CFF-44C5-9DB4-B399E0D35EC5}" srcOrd="0" destOrd="0" presId="urn:microsoft.com/office/officeart/2005/8/layout/hierarchy3"/>
    <dgm:cxn modelId="{7D713028-6A91-4982-92BC-697FF7263402}" type="presOf" srcId="{9BB6A702-B4EE-43DD-A9E3-6967CDC14941}" destId="{8EAC3D2A-3E03-436D-9E86-B4861ED0EA28}" srcOrd="0" destOrd="0" presId="urn:microsoft.com/office/officeart/2005/8/layout/hierarchy3"/>
    <dgm:cxn modelId="{7CAC03D4-47ED-4550-94B6-8DAFCBAD8628}" type="presParOf" srcId="{724BCEFD-7CFF-44C5-9DB4-B399E0D35EC5}" destId="{C43AC5A7-C96C-40C5-9A23-18F24BC4B439}" srcOrd="0" destOrd="0" presId="urn:microsoft.com/office/officeart/2005/8/layout/hierarchy3"/>
    <dgm:cxn modelId="{6143CD9B-9E8B-49E4-9FAE-AF235A6EF8ED}" type="presParOf" srcId="{C43AC5A7-C96C-40C5-9A23-18F24BC4B439}" destId="{D70B4EE6-AF5B-4C7A-B0E5-C916CDDB3940}" srcOrd="0" destOrd="0" presId="urn:microsoft.com/office/officeart/2005/8/layout/hierarchy3"/>
    <dgm:cxn modelId="{1CE9A1F0-CD31-4F5D-9DE7-0D8AB92FEEFC}" type="presParOf" srcId="{D70B4EE6-AF5B-4C7A-B0E5-C916CDDB3940}" destId="{4F1F5466-E873-424A-B4EE-5E336362D2D5}" srcOrd="0" destOrd="0" presId="urn:microsoft.com/office/officeart/2005/8/layout/hierarchy3"/>
    <dgm:cxn modelId="{5677637F-6EBB-48B3-8236-A2AF2D9EA942}" type="presParOf" srcId="{D70B4EE6-AF5B-4C7A-B0E5-C916CDDB3940}" destId="{E5D28B7D-82A1-44CE-95E6-AF5DA375AB20}" srcOrd="1" destOrd="0" presId="urn:microsoft.com/office/officeart/2005/8/layout/hierarchy3"/>
    <dgm:cxn modelId="{86AEAE21-9CD6-4787-B1A3-F61284C91ECF}" type="presParOf" srcId="{C43AC5A7-C96C-40C5-9A23-18F24BC4B439}" destId="{FB3BF459-6E27-4B40-BE8C-305EB9E4A305}" srcOrd="1" destOrd="0" presId="urn:microsoft.com/office/officeart/2005/8/layout/hierarchy3"/>
    <dgm:cxn modelId="{6F82C288-CC35-4F10-9B81-B2CC69183944}" type="presParOf" srcId="{FB3BF459-6E27-4B40-BE8C-305EB9E4A305}" destId="{291DD634-F9B4-4314-9787-BBCE9FE09B5B}" srcOrd="0" destOrd="0" presId="urn:microsoft.com/office/officeart/2005/8/layout/hierarchy3"/>
    <dgm:cxn modelId="{76AEB67F-07CA-49A9-9CAD-2720FE31B1DE}" type="presParOf" srcId="{FB3BF459-6E27-4B40-BE8C-305EB9E4A305}" destId="{F6E50D88-0182-42AB-B9A5-29FD7FDDE5A2}" srcOrd="1" destOrd="0" presId="urn:microsoft.com/office/officeart/2005/8/layout/hierarchy3"/>
    <dgm:cxn modelId="{3EAF94B4-93E0-454C-8FD5-348C120C7844}" type="presParOf" srcId="{FB3BF459-6E27-4B40-BE8C-305EB9E4A305}" destId="{8EAC3D2A-3E03-436D-9E86-B4861ED0EA28}" srcOrd="2" destOrd="0" presId="urn:microsoft.com/office/officeart/2005/8/layout/hierarchy3"/>
    <dgm:cxn modelId="{06D75D35-CDEF-4961-B756-2618920A8ECC}" type="presParOf" srcId="{FB3BF459-6E27-4B40-BE8C-305EB9E4A305}" destId="{4B077E30-93BF-4F3C-BCA3-DA499488435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F5466-E873-424A-B4EE-5E336362D2D5}">
      <dsp:nvSpPr>
        <dsp:cNvPr id="0" name=""/>
        <dsp:cNvSpPr/>
      </dsp:nvSpPr>
      <dsp:spPr>
        <a:xfrm>
          <a:off x="711702" y="958128"/>
          <a:ext cx="1796293" cy="5925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Mikroskopy</a:t>
          </a:r>
          <a:endParaRPr lang="cs-CZ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9056" y="975482"/>
        <a:ext cx="1761585" cy="557808"/>
      </dsp:txXfrm>
    </dsp:sp>
    <dsp:sp modelId="{291DD634-F9B4-4314-9787-BBCE9FE09B5B}">
      <dsp:nvSpPr>
        <dsp:cNvPr id="0" name=""/>
        <dsp:cNvSpPr/>
      </dsp:nvSpPr>
      <dsp:spPr>
        <a:xfrm>
          <a:off x="891332" y="1550644"/>
          <a:ext cx="179629" cy="580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421"/>
              </a:lnTo>
              <a:lnTo>
                <a:pt x="179629" y="580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50D88-0182-42AB-B9A5-29FD7FDDE5A2}">
      <dsp:nvSpPr>
        <dsp:cNvPr id="0" name=""/>
        <dsp:cNvSpPr/>
      </dsp:nvSpPr>
      <dsp:spPr>
        <a:xfrm>
          <a:off x="1070961" y="1955689"/>
          <a:ext cx="1454040" cy="350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  <a:cs typeface="Times New Roman" pitchFamily="18" charset="0"/>
            </a:rPr>
            <a:t>optické</a:t>
          </a:r>
        </a:p>
      </dsp:txBody>
      <dsp:txXfrm>
        <a:off x="1081234" y="1965962"/>
        <a:ext cx="1433494" cy="330206"/>
      </dsp:txXfrm>
    </dsp:sp>
    <dsp:sp modelId="{8EAC3D2A-3E03-436D-9E86-B4861ED0EA28}">
      <dsp:nvSpPr>
        <dsp:cNvPr id="0" name=""/>
        <dsp:cNvSpPr/>
      </dsp:nvSpPr>
      <dsp:spPr>
        <a:xfrm>
          <a:off x="891332" y="1550644"/>
          <a:ext cx="179629" cy="135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034"/>
              </a:lnTo>
              <a:lnTo>
                <a:pt x="179629" y="13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77E30-93BF-4F3C-BCA3-DA4994884358}">
      <dsp:nvSpPr>
        <dsp:cNvPr id="0" name=""/>
        <dsp:cNvSpPr/>
      </dsp:nvSpPr>
      <dsp:spPr>
        <a:xfrm>
          <a:off x="1070961" y="2711487"/>
          <a:ext cx="1457695" cy="394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Times New Roman" pitchFamily="18" charset="0"/>
              <a:cs typeface="Times New Roman" pitchFamily="18" charset="0"/>
            </a:rPr>
            <a:t>elektronové</a:t>
          </a:r>
        </a:p>
      </dsp:txBody>
      <dsp:txXfrm>
        <a:off x="1082512" y="2723038"/>
        <a:ext cx="1434593" cy="371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wmf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gi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1.wmf"/><Relationship Id="rId10" Type="http://schemas.openxmlformats.org/officeDocument/2006/relationships/image" Target="../media/image16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jtbs_eIt-v8" TargetMode="Externa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c.cz/images/mikroskop_historie.jpg" TargetMode="External"/><Relationship Id="rId2" Type="http://schemas.openxmlformats.org/officeDocument/2006/relationships/hyperlink" Target="http://upload.wikimedia.org/wikipedia/commons/1/10/13_Portrait_of_Robert_Hook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3.bp.blogspot.com/_msv5VkE0qGo/TUtAFAvsTUI/AAAAAAAAADA/UOrjlFlPsR0/s1600/Leeuwenhoe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122556" cy="594066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60.1  Základy mikroskopování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30" y="2499742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CC1YRX92\MP90043956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80229"/>
            <a:ext cx="2912368" cy="19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CC1YRX92\MM900284111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37486"/>
            <a:ext cx="6000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KTMJIXSP\MM900283635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4220"/>
            <a:ext cx="952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buch 2 2"/>
          <p:cNvSpPr/>
          <p:nvPr/>
        </p:nvSpPr>
        <p:spPr>
          <a:xfrm>
            <a:off x="2627784" y="771550"/>
            <a:ext cx="3456384" cy="194421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čemu slouží mikroskop?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upload.wikimedia.org/wikipedia/commons/thumb/1/10/13_Portrait_of_Robert_Hooke.JPG/220px-13_Portrait_of_Robert_Hoo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8635"/>
            <a:ext cx="2095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1115616" y="3715461"/>
            <a:ext cx="1944216" cy="3426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Hooke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buňka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49302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– 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Mikroskop, lupa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stavbu mikroskopu a tvorbu mikroskopického preparátu.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HXNJMBL0\MC9004108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48" y="843558"/>
            <a:ext cx="2383739" cy="22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Y7SRUDI5\MP90040959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40132"/>
            <a:ext cx="1470873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CC1YRX92\MP900439564[2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3876"/>
            <a:ext cx="2450742" cy="16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139952" y="3547732"/>
            <a:ext cx="4032448" cy="89622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se děje s věcmi, které  pozoruješ lupou?</a:t>
            </a:r>
          </a:p>
        </p:txBody>
      </p:sp>
      <p:sp>
        <p:nvSpPr>
          <p:cNvPr id="9" name="Výbuch 2 8"/>
          <p:cNvSpPr/>
          <p:nvPr/>
        </p:nvSpPr>
        <p:spPr>
          <a:xfrm>
            <a:off x="467544" y="1004621"/>
            <a:ext cx="3456384" cy="194421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zvětšovací sklo?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948264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60.3  Jaké si řekneme nové termíny a názvy?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J6EZ5ATM\MP9004331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6095" l="9986" r="94437">
                        <a14:foregroundMark x1="78031" y1="7810" x2="65906" y2="25238"/>
                        <a14:foregroundMark x1="76462" y1="8286" x2="66619" y2="19143"/>
                        <a14:foregroundMark x1="81883" y1="11333" x2="73894" y2="18190"/>
                        <a14:foregroundMark x1="38231" y1="38952" x2="42368" y2="41429"/>
                        <a14:foregroundMark x1="41655" y1="54381" x2="39658" y2="55905"/>
                        <a14:foregroundMark x1="27532" y1="66286" x2="37803" y2="62762"/>
                        <a14:foregroundMark x1="40799" y1="42952" x2="36662" y2="47333"/>
                        <a14:foregroundMark x1="46933" y1="44476" x2="43937" y2="47810"/>
                        <a14:foregroundMark x1="39372" y1="42000" x2="35093" y2="46762"/>
                        <a14:foregroundMark x1="41940" y1="43714" x2="37803" y2="4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3025"/>
            <a:ext cx="2509038" cy="3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.bp.blogspot.com/_msv5VkE0qGo/TUtAFAvsTUI/AAAAAAAAADA/UOrjlFlPsR0/s1600/Leeuwenho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5425"/>
            <a:ext cx="2283453" cy="20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107504" y="1227145"/>
            <a:ext cx="1512168" cy="9002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Anthony van </a:t>
            </a:r>
            <a:r>
              <a:rPr lang="cs-CZ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Leewenhoeck</a:t>
            </a:r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vynálezce 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mikroskopu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7316291" y="1049288"/>
            <a:ext cx="914400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okulár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930130" y="1304678"/>
            <a:ext cx="914400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tubus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316291" y="2164296"/>
            <a:ext cx="1440160" cy="4949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aostřovací šroub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244477" y="2076842"/>
            <a:ext cx="1008112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objektivy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121971" y="3166150"/>
            <a:ext cx="914400" cy="4971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ameno stojanu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863477" y="2793534"/>
            <a:ext cx="914400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stolek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945957" y="4185642"/>
            <a:ext cx="914400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svorky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32300" y="3627090"/>
            <a:ext cx="1170679" cy="5585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rcátko (světlo)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817639" y="4558258"/>
            <a:ext cx="914400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stojan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8" idx="3"/>
          </p:cNvCxnSpPr>
          <p:nvPr/>
        </p:nvCxnSpPr>
        <p:spPr>
          <a:xfrm>
            <a:off x="5844530" y="1490986"/>
            <a:ext cx="671686" cy="186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4" idx="1"/>
          </p:cNvCxnSpPr>
          <p:nvPr/>
        </p:nvCxnSpPr>
        <p:spPr>
          <a:xfrm flipH="1">
            <a:off x="6804248" y="1235596"/>
            <a:ext cx="512043" cy="255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0" idx="3"/>
          </p:cNvCxnSpPr>
          <p:nvPr/>
        </p:nvCxnSpPr>
        <p:spPr>
          <a:xfrm>
            <a:off x="5252589" y="2263150"/>
            <a:ext cx="399531" cy="596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2" idx="3"/>
          </p:cNvCxnSpPr>
          <p:nvPr/>
        </p:nvCxnSpPr>
        <p:spPr>
          <a:xfrm>
            <a:off x="4777877" y="2979842"/>
            <a:ext cx="674477" cy="186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4" idx="3"/>
          </p:cNvCxnSpPr>
          <p:nvPr/>
        </p:nvCxnSpPr>
        <p:spPr>
          <a:xfrm flipV="1">
            <a:off x="4402979" y="3627090"/>
            <a:ext cx="984351" cy="279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5" idx="3"/>
          </p:cNvCxnSpPr>
          <p:nvPr/>
        </p:nvCxnSpPr>
        <p:spPr>
          <a:xfrm flipV="1">
            <a:off x="4732039" y="4371950"/>
            <a:ext cx="520550" cy="372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9" idx="1"/>
          </p:cNvCxnSpPr>
          <p:nvPr/>
        </p:nvCxnSpPr>
        <p:spPr>
          <a:xfrm flipH="1">
            <a:off x="6516216" y="2411750"/>
            <a:ext cx="800075" cy="37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>
            <a:stCxn id="11" idx="1"/>
          </p:cNvCxnSpPr>
          <p:nvPr/>
        </p:nvCxnSpPr>
        <p:spPr>
          <a:xfrm flipH="1" flipV="1">
            <a:off x="6588224" y="3290704"/>
            <a:ext cx="533747" cy="124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stCxn id="13" idx="1"/>
          </p:cNvCxnSpPr>
          <p:nvPr/>
        </p:nvCxnSpPr>
        <p:spPr>
          <a:xfrm flipH="1" flipV="1">
            <a:off x="5970535" y="3414735"/>
            <a:ext cx="975422" cy="957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http://www.optic.cz/images/mikroskop_histor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1" y="3414735"/>
            <a:ext cx="1471477" cy="16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buch 2 5"/>
          <p:cNvSpPr/>
          <p:nvPr/>
        </p:nvSpPr>
        <p:spPr>
          <a:xfrm>
            <a:off x="4139952" y="576853"/>
            <a:ext cx="4320480" cy="129614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Mikroskopování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2989544"/>
              </p:ext>
            </p:extLst>
          </p:nvPr>
        </p:nvGraphicFramePr>
        <p:xfrm>
          <a:off x="1069751" y="246221"/>
          <a:ext cx="32403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Documents and Settings\krivankova.UNBCHEM\Local Settings\Temporary Internet Files\Content.IE5\4L8V0563\MP90043941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2859782"/>
            <a:ext cx="16302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J6EZ5ATM\MP90028903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15550"/>
            <a:ext cx="1629912" cy="24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0HOFINEP\MM900356679[1]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5" y="122492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KTMJIXSP\MM900323807[1]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95886"/>
            <a:ext cx="942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0282" y="2673474"/>
            <a:ext cx="1008112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optický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851920" y="2244100"/>
            <a:ext cx="1224136" cy="372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elektronový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236296" y="1802944"/>
            <a:ext cx="1634480" cy="60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Laboratorní pomůcky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HXNJMBL0\MC90029259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93" y="2010313"/>
            <a:ext cx="750108" cy="11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MCj023322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01" y="2624364"/>
            <a:ext cx="792112" cy="1133195"/>
          </a:xfrm>
          <a:prstGeom prst="rect">
            <a:avLst/>
          </a:prstGeom>
          <a:solidFill>
            <a:schemeClr val="tx1"/>
          </a:solidFill>
          <a:ln w="25400">
            <a:solidFill>
              <a:schemeClr val="hlink"/>
            </a:solidFill>
          </a:ln>
        </p:spPr>
      </p:pic>
      <p:pic>
        <p:nvPicPr>
          <p:cNvPr id="17" name="Picture 21" descr="MCj0290414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6" y="2609392"/>
            <a:ext cx="513890" cy="7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3108500000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67" y="3808784"/>
            <a:ext cx="1151929" cy="12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1" descr="MCj0348889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54" y="4168437"/>
            <a:ext cx="1224359" cy="77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2.gstatic.com/images?q=tbn:ANd9GcSEPZz5VJUmPMauuFECm-bGwloAlG6szb9KUtjYyK04Vz0bpQV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38" y="3487959"/>
            <a:ext cx="822196" cy="615854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51520" y="1059582"/>
            <a:ext cx="8712968" cy="39604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Laboratorní práce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Téma:    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Pozorování buněk pokožky cibule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Pomůcky: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cibule, mikroskop, podložní sklíčko, krycí sklíčko, kádinka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vodou, kapátko, nůž</a:t>
            </a:r>
          </a:p>
          <a:p>
            <a:pPr>
              <a:lnSpc>
                <a:spcPct val="90000"/>
              </a:lnSpc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Postup: 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Připravte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si pomůcky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mikroskopování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rozdělte cibuli na několik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menších částí.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2. Ze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spodní části jednoho z listů cibule sloupněte tenkou blanku (pokožku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). Z pokožky 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vyřízněte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část o rozměrech cca 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5 mm a vložte ji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podložní sklíčko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3. Zakápněte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trochou vody a přikryjte ji krycím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sklíčkem. Vložte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pod mikroskop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    pozorujte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buňky pokožky cibule.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4. Do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sešitu si nakreslete, co jste viděli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mikroskopu. Nezapomeňte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uvést zvětšení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mikroskopu!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Závěr:	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jsme pozorovali pod mikroskopem?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Jaký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tvar měly buňky, které jsme pozorovali pod mikroskopem?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	Jaké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organely jsme v těchto buňkách viděli?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J6EZ5ATM\MM900356765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50" y="365187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CC1YRX92\MC9002461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31590"/>
            <a:ext cx="1106568" cy="7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07504" y="1275606"/>
            <a:ext cx="4104456" cy="31626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ct val="10000"/>
              </a:spcBef>
              <a:buAutoNum type="arabicPeriod"/>
              <a:defRPr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Preparát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vložíme na podložní stolek a upevníme svorkami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AutoNum type="arabicPeriod"/>
              <a:defRPr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Nastavíme objektiv těsně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ke krycímu sklíčku – opatrně, abychom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jej nerozmáčkli.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AutoNum type="arabicPeriod"/>
              <a:defRPr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Hledíme do okuláru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pomalu oddalujeme objektiv od preparátu, až se nám objeví obraz preparátu v zorném poli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80000"/>
              </a:lnSpc>
              <a:spcBef>
                <a:spcPct val="10000"/>
              </a:spcBef>
              <a:buAutoNum type="arabicPeriod"/>
              <a:defRPr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Zaostříme. Hledíme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jedním okem do okuláru a druhým na protokol – zakreslujeme tužkou obraz v mikroskopu.</a:t>
            </a:r>
          </a:p>
          <a:p>
            <a:pPr algn="ctr"/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ýbuch 2 4"/>
          <p:cNvSpPr/>
          <p:nvPr/>
        </p:nvSpPr>
        <p:spPr>
          <a:xfrm>
            <a:off x="3347864" y="627534"/>
            <a:ext cx="4680520" cy="177887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Postup při tvorbě mikroskopického preparátu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4" descr="Onion Epidermis"/>
          <p:cNvSpPr>
            <a:spLocks noChangeArrowheads="1"/>
          </p:cNvSpPr>
          <p:nvPr/>
        </p:nvSpPr>
        <p:spPr bwMode="auto">
          <a:xfrm>
            <a:off x="5580112" y="2206748"/>
            <a:ext cx="2303462" cy="222537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427984" y="4299942"/>
            <a:ext cx="1368152" cy="523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uněčné jádro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668344" y="1759411"/>
            <a:ext cx="1368152" cy="523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ákladní cytoplazma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741890" y="4247345"/>
            <a:ext cx="1368152" cy="5235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uněčná stěna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se šipkou 10"/>
          <p:cNvCxnSpPr>
            <a:stCxn id="8" idx="0"/>
          </p:cNvCxnSpPr>
          <p:nvPr/>
        </p:nvCxnSpPr>
        <p:spPr>
          <a:xfrm flipV="1">
            <a:off x="5112060" y="3579862"/>
            <a:ext cx="1619783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0" idx="0"/>
          </p:cNvCxnSpPr>
          <p:nvPr/>
        </p:nvCxnSpPr>
        <p:spPr>
          <a:xfrm flipH="1" flipV="1">
            <a:off x="7236296" y="3579862"/>
            <a:ext cx="1189670" cy="6674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9" idx="2"/>
          </p:cNvCxnSpPr>
          <p:nvPr/>
        </p:nvCxnSpPr>
        <p:spPr>
          <a:xfrm flipH="1">
            <a:off x="6731843" y="2282913"/>
            <a:ext cx="1620577" cy="360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1" name="Picture 3" descr="C:\Documents and Settings\krivankova.UNBCHEM\Local Settings\Temporary Internet Files\Content.IE5\4L8V0563\MC9001991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35846"/>
            <a:ext cx="875784" cy="9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HXNJMBL0\MC9002382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70" y="639366"/>
            <a:ext cx="621401" cy="9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6" action="ppaction://program" highlightClick="1"/>
          </p:cNvPr>
          <p:cNvSpPr/>
          <p:nvPr/>
        </p:nvSpPr>
        <p:spPr>
          <a:xfrm>
            <a:off x="4536579" y="3068936"/>
            <a:ext cx="648072" cy="366910"/>
          </a:xfrm>
          <a:prstGeom prst="actionButtonMovi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5606"/>
            <a:ext cx="2088232" cy="33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4211960" y="1707654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tubus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32236" y="699542"/>
            <a:ext cx="1051731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eyepiece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572000" y="2573439"/>
            <a:ext cx="1891258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evolvig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nosepiece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1115616" y="2200823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arm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827584" y="3147814"/>
            <a:ext cx="1105272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tage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clip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4669160" y="3495279"/>
            <a:ext cx="1054968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035224" y="4329560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mirror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Přímá spojnice se šipkou 20"/>
          <p:cNvCxnSpPr>
            <a:stCxn id="14" idx="2"/>
          </p:cNvCxnSpPr>
          <p:nvPr/>
        </p:nvCxnSpPr>
        <p:spPr>
          <a:xfrm flipH="1">
            <a:off x="3563888" y="1072158"/>
            <a:ext cx="194214" cy="347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2" idx="1"/>
          </p:cNvCxnSpPr>
          <p:nvPr/>
        </p:nvCxnSpPr>
        <p:spPr>
          <a:xfrm flipH="1">
            <a:off x="3660995" y="1893962"/>
            <a:ext cx="5509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5" idx="1"/>
          </p:cNvCxnSpPr>
          <p:nvPr/>
        </p:nvCxnSpPr>
        <p:spPr>
          <a:xfrm flipH="1">
            <a:off x="3936477" y="2759747"/>
            <a:ext cx="635523" cy="100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9" idx="1"/>
          </p:cNvCxnSpPr>
          <p:nvPr/>
        </p:nvCxnSpPr>
        <p:spPr>
          <a:xfrm flipH="1" flipV="1">
            <a:off x="3936477" y="3166150"/>
            <a:ext cx="732683" cy="515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0" idx="3"/>
          </p:cNvCxnSpPr>
          <p:nvPr/>
        </p:nvCxnSpPr>
        <p:spPr>
          <a:xfrm flipV="1">
            <a:off x="1949624" y="4098727"/>
            <a:ext cx="1711371" cy="417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18" idx="3"/>
          </p:cNvCxnSpPr>
          <p:nvPr/>
        </p:nvCxnSpPr>
        <p:spPr>
          <a:xfrm>
            <a:off x="1932856" y="3334122"/>
            <a:ext cx="1559024" cy="161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16" idx="3"/>
          </p:cNvCxnSpPr>
          <p:nvPr/>
        </p:nvCxnSpPr>
        <p:spPr>
          <a:xfrm>
            <a:off x="2030016" y="2387131"/>
            <a:ext cx="682352" cy="389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C:\Documents and Settings\krivankova.UNBCHEM\Local Settings\Temporary Internet Files\Content.IE5\IQN2YZC3\MM900223796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71" y="816893"/>
            <a:ext cx="94297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aoblený obdélník 38"/>
          <p:cNvSpPr/>
          <p:nvPr/>
        </p:nvSpPr>
        <p:spPr>
          <a:xfrm>
            <a:off x="827584" y="1192534"/>
            <a:ext cx="1634480" cy="60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krivankova.UNBCHEM\Local Settings\Temporary Internet Files\Content.IE5\CC1YRX92\MP90032109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13" y="2827799"/>
            <a:ext cx="995529" cy="7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CC1YRX92\MP90032112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59" y="4011910"/>
            <a:ext cx="1193277" cy="8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0HOFINEP\MC90023858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57" y="1453158"/>
            <a:ext cx="799643" cy="9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7"/>
          <p:cNvSpPr/>
          <p:nvPr/>
        </p:nvSpPr>
        <p:spPr>
          <a:xfrm>
            <a:off x="7139136" y="1893218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dropper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7013389" y="699542"/>
            <a:ext cx="1803053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Magnifying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glass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6999697" y="3228392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pincers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7456897" y="4518547"/>
            <a:ext cx="914400" cy="37261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scissors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71789"/>
              </p:ext>
            </p:extLst>
          </p:nvPr>
        </p:nvGraphicFramePr>
        <p:xfrm>
          <a:off x="179510" y="1131590"/>
          <a:ext cx="7185180" cy="3627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Spoj správně pojmy,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spolu souvisí?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kapátko                   A)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preparát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mikroskop               B)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nástroj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kádinka                   C)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přístroj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pokožka cibule       D)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sklo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Kdo vynalezl mikroskop?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Anthony van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Leewenhoeck</a:t>
                      </a:r>
                      <a:endParaRPr lang="cs-CZ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Charles Darwin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Jan Evangelista Purkyně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Gregor Mendel</a:t>
                      </a:r>
                    </a:p>
                    <a:p>
                      <a:pPr marL="0" indent="0" algn="l">
                        <a:buNone/>
                      </a:pP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  Při mikroskopování začínáme vždy od: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nejmenšího zvětšení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největšího zvětšení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nezáleží na tom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prostředního zvětšení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čem se tvoří mikroskopický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preparát?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Petriho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misce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podložním skle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krycím skle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 stolku mikroskopu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32712" y="1563638"/>
            <a:ext cx="1440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479841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60.9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9532" y="1707654"/>
            <a:ext cx="8424936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upload.wikimedia.org/wikipedia/commons/1/10/13_Portrait_of_Robert_Hooke.JPG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http://www.optic.cz/images/mikroskop_historie.jpg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http://3.bp.blogspot.com/_msv5VkE0qGo/TUtAFAvsTUI/AAAAAAAAADA/UOrjlFlPsR0/s1600/Leeuwenhoek.JPG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41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670</Words>
  <Application>Microsoft Office PowerPoint</Application>
  <PresentationFormat>Předvádění na obrazovce (16:9)</PresentationFormat>
  <Paragraphs>140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60.1  Základy mikroskopování</vt:lpstr>
      <vt:lpstr>60.2  Co už víš? </vt:lpstr>
      <vt:lpstr>60.3  Jaké si řekneme nové termíny a názvy?</vt:lpstr>
      <vt:lpstr>60.4  Co si řekneme nového?</vt:lpstr>
      <vt:lpstr>60.5  Procvičení a příklady</vt:lpstr>
      <vt:lpstr>60.6  Něco navíc pro šikovné</vt:lpstr>
      <vt:lpstr>60.7  CLIL</vt:lpstr>
      <vt:lpstr>60.8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186</cp:revision>
  <dcterms:created xsi:type="dcterms:W3CDTF">2010-10-18T18:21:56Z</dcterms:created>
  <dcterms:modified xsi:type="dcterms:W3CDTF">2012-01-30T20:32:43Z</dcterms:modified>
</cp:coreProperties>
</file>