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99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0" y="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15.1.2012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15.1.2012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15.1.2012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15.1.2012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15.1.2012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15.1.2012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15.1.2012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15.1.2012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15.1.2012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15.1.2012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15.1.2012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15.1.2012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15.1.2012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4000"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15.1.2012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hyperlink" Target="http://upload.wikimedia.org/wikipedia/commons/0/0c/Dugesia_Anatomy_schematic.sv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hyperlink" Target="http://www.youtube.com/watch?v=OCOYrHAkjVE&amp;feature=PlayList&amp;p=2A2A46FA8CB4685A&amp;playnext_from=PL&amp;index=0&amp;playnext=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10" Type="http://schemas.openxmlformats.org/officeDocument/2006/relationships/hyperlink" Target="http://www.youtube.com/watch?v=UhVOg4-TyHs&amp;feature=related" TargetMode="External"/><Relationship Id="rId4" Type="http://schemas.microsoft.com/office/2007/relationships/hdphoto" Target="../media/hdphoto1.wdp"/><Relationship Id="rId9" Type="http://schemas.openxmlformats.org/officeDocument/2006/relationships/hyperlink" Target="http://www.youtube.com/watch?v=ROdec9ROiyY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20.png"/><Relationship Id="rId18" Type="http://schemas.openxmlformats.org/officeDocument/2006/relationships/image" Target="../media/image24.jpe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microsoft.com/office/2007/relationships/hdphoto" Target="../media/hdphoto7.wdp"/><Relationship Id="rId1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8.png"/><Relationship Id="rId14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28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gif"/><Relationship Id="rId5" Type="http://schemas.microsoft.com/office/2007/relationships/hdphoto" Target="../media/hdphoto9.wdp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2/2a/Hydra_nematocyst_firing_01.png" TargetMode="External"/><Relationship Id="rId13" Type="http://schemas.openxmlformats.org/officeDocument/2006/relationships/hyperlink" Target="http://upload.wikimedia.org/wikipedia/commons/thumb/d/d6/Chrysaora_quinquecirrha.JPG/200px-Chrysaora_quinquecirrha.JPG" TargetMode="External"/><Relationship Id="rId3" Type="http://schemas.openxmlformats.org/officeDocument/2006/relationships/hyperlink" Target="http://www.stranypotapecske.cz/potapeni/lofoty08.jpg" TargetMode="External"/><Relationship Id="rId7" Type="http://schemas.openxmlformats.org/officeDocument/2006/relationships/hyperlink" Target="http://www.youtube.com/watch?v=OCOYrHAkjVE&amp;feature=PlayList&amp;p=2A2A46FA8CB4685A&amp;playnext_from=PL&amp;index=0&amp;playnext=1" TargetMode="External"/><Relationship Id="rId12" Type="http://schemas.openxmlformats.org/officeDocument/2006/relationships/hyperlink" Target="http://upload.wikimedia.org/wikipedia/commons/thumb/a/a2/Sv%C3%B8mmende_blodigle.JPG/220px-Sv%C3%B8mmende_blodigle.JPG" TargetMode="External"/><Relationship Id="rId2" Type="http://schemas.openxmlformats.org/officeDocument/2006/relationships/hyperlink" Target="http://static.hatterkepek.hu/preview/www/GAndy211/20071018_095018/meduza-018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thumb/1/1e/Pseudoceros_dimidiatus.jpg/800px-Pseudoceros_dimidiatus.jpg" TargetMode="External"/><Relationship Id="rId11" Type="http://schemas.openxmlformats.org/officeDocument/2006/relationships/hyperlink" Target="http://upload.wikimedia.org/wikipedia/commons/b/be/Life_cycle.gif" TargetMode="External"/><Relationship Id="rId5" Type="http://schemas.openxmlformats.org/officeDocument/2006/relationships/hyperlink" Target="http://cs.wikipedia.org/" TargetMode="External"/><Relationship Id="rId10" Type="http://schemas.openxmlformats.org/officeDocument/2006/relationships/hyperlink" Target="http://upload.wikimedia.org/wikipedia/commons/thumb/b/bc/Kopf_bewaffneter_Bandwurm-drawing.jpg/258px-Kopf_bewaffneter_Bandwurm-drawing.jpg" TargetMode="External"/><Relationship Id="rId4" Type="http://schemas.openxmlformats.org/officeDocument/2006/relationships/hyperlink" Target="http://www.bhm.hu/%C9rdekess%E9gek/mereg.php" TargetMode="External"/><Relationship Id="rId9" Type="http://schemas.openxmlformats.org/officeDocument/2006/relationships/hyperlink" Target="http://upload.wikimedia.org/wikipedia/commons/3/38/Flatworm_sex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5770628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.1 Žahavci, ploštěnci, kroužkovci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03170" y="1059582"/>
            <a:ext cx="6987810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Uměli byste pojmenovat živočichy na obrázcích a správně je zařadit?</a:t>
            </a:r>
          </a:p>
        </p:txBody>
      </p:sp>
      <p:pic>
        <p:nvPicPr>
          <p:cNvPr id="5" name="Obrázek 4" descr="Medúz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01" y="1611577"/>
            <a:ext cx="2376264" cy="208823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6" name="Obrázek 5" descr="Žížala obecná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7" y="1677600"/>
            <a:ext cx="1895475" cy="14192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7" name="Obrázek 6" descr="Soubor:Pseudoceros dimidiatus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11577"/>
            <a:ext cx="2700144" cy="20882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1137872" y="3794913"/>
            <a:ext cx="89159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Medúzy</a:t>
            </a:r>
          </a:p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Žahavci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797075" y="3191535"/>
            <a:ext cx="139974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Žížala obecná</a:t>
            </a:r>
          </a:p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Kroužkovci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913905" y="3776310"/>
            <a:ext cx="104067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Ploštěnka</a:t>
            </a:r>
          </a:p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Ploštěnci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0" y="4530804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Petra Křivánková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obrázek 5" descr="Image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440" y="4550983"/>
            <a:ext cx="2979184" cy="571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3877"/>
              </p:ext>
            </p:extLst>
          </p:nvPr>
        </p:nvGraphicFramePr>
        <p:xfrm>
          <a:off x="457200" y="1200150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Petra Křivánková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6.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Žahavci, ploštěnci,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kroužkovci, regenerace, hemoglobin, tasemnice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žahavce, ploštěnce a kroužkovce, jejich stavbu těla,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zástupce, význam.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0151" y="498603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578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.2 Co už víš o těchto organismech?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25975" y="1127399"/>
            <a:ext cx="4483920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Kde žijí organismy na obrázcích a co o nich víte?</a:t>
            </a:r>
          </a:p>
        </p:txBody>
      </p:sp>
      <p:pic>
        <p:nvPicPr>
          <p:cNvPr id="1026" name="Picture 2" descr="http://upload.wikimedia.org/wikipedia/commons/thumb/0/0e/North_Sea_01_ubt.jpeg/220px-North_Sea_01_ubt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834" y="3519329"/>
            <a:ext cx="1735460" cy="1301596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 descr="http://www.stranypotapecske.cz/potapeni/lofoty0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63838"/>
            <a:ext cx="1986731" cy="161257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7" name="Obrázek 6" descr="náhled obrázku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899" y="1707654"/>
            <a:ext cx="1477330" cy="132968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8" name="Obrázek 7" descr="http://upload.wikimedia.org/wikipedia/commons/thumb/3/30/Regenwurm1.jpg/220px-Regenwurm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5166"/>
            <a:ext cx="2018556" cy="160513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4" name="Šipka doprava 3"/>
          <p:cNvSpPr/>
          <p:nvPr/>
        </p:nvSpPr>
        <p:spPr>
          <a:xfrm>
            <a:off x="2339752" y="2427734"/>
            <a:ext cx="720080" cy="45719"/>
          </a:xfrm>
          <a:prstGeom prst="rightArrow">
            <a:avLst/>
          </a:prstGeom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2339752" y="4170127"/>
            <a:ext cx="720080" cy="45719"/>
          </a:xfrm>
          <a:prstGeom prst="rightArrow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6012160" y="2158205"/>
            <a:ext cx="259228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ížala obecná – žije v zemi, provzdušňuje půdu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012160" y="3877738"/>
            <a:ext cx="259228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edúza – žije v moři, má žahavé buňky 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5148064" y="4170127"/>
            <a:ext cx="638445" cy="45719"/>
          </a:xfrm>
          <a:prstGeom prst="rightArrow">
            <a:avLst/>
          </a:prstGeom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>
            <a:off x="5148064" y="2427734"/>
            <a:ext cx="638445" cy="45719"/>
          </a:xfrm>
          <a:prstGeom prst="rightArrow">
            <a:avLst/>
          </a:prstGeom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1" grpId="0" animBg="1"/>
      <p:bldP spid="12" grpId="0" animBg="1"/>
      <p:bldP spid="10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120680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.3 Jaké 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611560" y="2355726"/>
            <a:ext cx="2016224" cy="108011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Hermafrodit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obojetník, nese samčí i samičí pohlaví</a:t>
            </a:r>
            <a:endParaRPr lang="cs-C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6440971" y="1029161"/>
            <a:ext cx="2060908" cy="11010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Smyslové buňky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umožňují vypátrat potravu, jsou v hlavové části</a:t>
            </a:r>
            <a:endParaRPr lang="cs-C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3580482" y="1039147"/>
            <a:ext cx="1983035" cy="11064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Hemoglobin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červené krevní barvivo</a:t>
            </a:r>
            <a:endParaRPr lang="cs-C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611560" y="1038686"/>
            <a:ext cx="2016224" cy="11010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Regenerace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schopnost obnovovat části těla při ztrátě</a:t>
            </a:r>
            <a:endParaRPr lang="cs-C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611560" y="3596648"/>
            <a:ext cx="2016224" cy="113534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Kokon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chrání oplozená vajíčka, žížala ho ukládá do půdy</a:t>
            </a:r>
            <a:endParaRPr lang="cs-C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3817243" y="2351189"/>
            <a:ext cx="4536504" cy="249091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chromatism.net/current/images/hydranervene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038" y="2966864"/>
            <a:ext cx="15049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File:Dugesia Anatomy schematic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988" y="2983296"/>
            <a:ext cx="2520280" cy="178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997312" y="2557231"/>
            <a:ext cx="21763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Typy nervové soustavy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067943" y="4449474"/>
            <a:ext cx="8840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rozptýlená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796136" y="4449473"/>
            <a:ext cx="1029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provazcovitá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4" grpId="0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107504" y="1059582"/>
            <a:ext cx="2880320" cy="37856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Žahavci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1450" indent="-171450">
              <a:buFontTx/>
              <a:buChar char="-"/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vodní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mnohobuněční živočichové </a:t>
            </a:r>
          </a:p>
          <a:p>
            <a:pPr marL="171450" indent="-171450">
              <a:buFontTx/>
              <a:buChar char="-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mají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žahavé buňky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které slouží k ochromení kořisti</a:t>
            </a:r>
          </a:p>
          <a:p>
            <a:pPr marL="171450" indent="-171450">
              <a:buFontTx/>
              <a:buChar char="-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ervová soustava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rozptýlená</a:t>
            </a:r>
          </a:p>
          <a:p>
            <a:pPr marL="171450" indent="-171450">
              <a:buFontTx/>
              <a:buChar char="-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jsou to dravci, potravu přijímají  a vyvrhují jedním otvorem</a:t>
            </a:r>
          </a:p>
          <a:p>
            <a:pPr marL="171450" indent="-171450">
              <a:buFontTx/>
              <a:buChar char="-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rávicí dutina –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láčka</a:t>
            </a:r>
          </a:p>
          <a:p>
            <a:pPr marL="171450" indent="-171450">
              <a:buFontTx/>
              <a:buChar char="-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rozmnožování: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nepohlavní </a:t>
            </a:r>
          </a:p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     (= pučení) 	              </a:t>
            </a:r>
          </a:p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 - pohlavní 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625px-Hydravulgar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2333" l="9920" r="899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63838"/>
            <a:ext cx="1664568" cy="159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3140224" y="1059582"/>
            <a:ext cx="2880320" cy="37856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Kroužkovci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suchozemští i vodní živočichové</a:t>
            </a:r>
          </a:p>
          <a:p>
            <a:pPr marL="285750" indent="-285750">
              <a:buFontTx/>
              <a:buChar char="-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protáhlé článkované tělo</a:t>
            </a:r>
          </a:p>
          <a:p>
            <a:pPr marL="285750" indent="-285750">
              <a:buFontTx/>
              <a:buChar char="-"/>
            </a:pP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ohyb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– smršťování a ochabování svalů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yslík přijímají ze vzduchu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ervová soustava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žebříčková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ermafroditi - obojetníci</a:t>
            </a:r>
          </a:p>
          <a:p>
            <a:pPr marL="285750" indent="-285750">
              <a:buFontTx/>
              <a:buChar char="-"/>
            </a:pP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pasek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– ztloustlé články, uložena vajíčka</a:t>
            </a:r>
          </a:p>
          <a:p>
            <a:pPr marL="285750" indent="-285750">
              <a:buFontTx/>
              <a:buChar char="-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172944" y="1061889"/>
            <a:ext cx="2880320" cy="37856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Ploštěnci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1450" indent="-171450">
              <a:buFontTx/>
              <a:buChar char="-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predátoři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schopni volného pohybu</a:t>
            </a:r>
          </a:p>
          <a:p>
            <a:pPr marL="171450" indent="-171450">
              <a:buFontTx/>
              <a:buChar char="-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chopni regenerace</a:t>
            </a:r>
          </a:p>
          <a:p>
            <a:pPr marL="171450" indent="-171450">
              <a:buFontTx/>
              <a:buChar char="-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valová soustava umožňuje pohyb </a:t>
            </a:r>
          </a:p>
          <a:p>
            <a:pPr marL="171450" indent="-171450">
              <a:buFontTx/>
              <a:buChar char="-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ervová soustava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provazovitá</a:t>
            </a:r>
          </a:p>
          <a:p>
            <a:pPr marL="171450" indent="-171450">
              <a:buFontTx/>
              <a:buChar char="-"/>
            </a:pP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Obrázek 12" descr="Žížala obecná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96" b="89933" l="50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646" y="3532092"/>
            <a:ext cx="1895475" cy="14192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lačítko akce: Video 3">
            <a:hlinkClick r:id="rId7" highlightClick="1"/>
          </p:cNvPr>
          <p:cNvSpPr/>
          <p:nvPr/>
        </p:nvSpPr>
        <p:spPr>
          <a:xfrm>
            <a:off x="8532440" y="4499720"/>
            <a:ext cx="377192" cy="250372"/>
          </a:xfrm>
          <a:prstGeom prst="actionButtonMovi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382" y="2889293"/>
            <a:ext cx="1958675" cy="140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lačítko akce: Video 4">
            <a:hlinkClick r:id="rId9" highlightClick="1"/>
          </p:cNvPr>
          <p:cNvSpPr/>
          <p:nvPr/>
        </p:nvSpPr>
        <p:spPr>
          <a:xfrm>
            <a:off x="5528120" y="4499720"/>
            <a:ext cx="357559" cy="239531"/>
          </a:xfrm>
          <a:prstGeom prst="actionButtonMovi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lačítko akce: Video 5">
            <a:hlinkClick r:id="rId10" highlightClick="1"/>
          </p:cNvPr>
          <p:cNvSpPr/>
          <p:nvPr/>
        </p:nvSpPr>
        <p:spPr>
          <a:xfrm>
            <a:off x="2483768" y="4499720"/>
            <a:ext cx="394344" cy="239531"/>
          </a:xfrm>
          <a:prstGeom prst="actionButtonMovi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 descr="Soustava trávicí II. díl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00" b="45833" l="7477" r="26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74" t="9335" r="70561" b="50498"/>
          <a:stretch/>
        </p:blipFill>
        <p:spPr bwMode="auto">
          <a:xfrm>
            <a:off x="2179922" y="1395259"/>
            <a:ext cx="981075" cy="2295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ek 6" descr="http://media1.picsearch.com/is?FpUV06as58vGOBSXTRS490TZsvukPwmKEx8ni4xU6B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789" l="0" r="100000">
                        <a14:foregroundMark x1="6250" y1="35789" x2="6250" y2="35789"/>
                        <a14:foregroundMark x1="8594" y1="28421" x2="8594" y2="28421"/>
                        <a14:foregroundMark x1="11719" y1="17895" x2="11719" y2="17895"/>
                        <a14:foregroundMark x1="14063" y1="15789" x2="14063" y2="15789"/>
                        <a14:foregroundMark x1="17188" y1="11579" x2="17188" y2="11579"/>
                        <a14:foregroundMark x1="10938" y1="38947" x2="10938" y2="38947"/>
                        <a14:foregroundMark x1="4688" y1="40000" x2="4688" y2="40000"/>
                        <a14:foregroundMark x1="16406" y1="32632" x2="16406" y2="32632"/>
                        <a14:foregroundMark x1="21094" y1="36842" x2="21094" y2="36842"/>
                        <a14:foregroundMark x1="26563" y1="30526" x2="26563" y2="30526"/>
                        <a14:foregroundMark x1="25000" y1="37895" x2="25000" y2="37895"/>
                        <a14:foregroundMark x1="25781" y1="43158" x2="25781" y2="43158"/>
                        <a14:foregroundMark x1="29688" y1="41053" x2="29688" y2="41053"/>
                        <a14:foregroundMark x1="31250" y1="46316" x2="31250" y2="46316"/>
                        <a14:foregroundMark x1="35938" y1="46316" x2="35938" y2="46316"/>
                        <a14:foregroundMark x1="42188" y1="46316" x2="42188" y2="46316"/>
                        <a14:foregroundMark x1="64844" y1="15789" x2="64844" y2="15789"/>
                        <a14:foregroundMark x1="82031" y1="35789" x2="82031" y2="35789"/>
                        <a14:foregroundMark x1="77344" y1="49474" x2="77344" y2="49474"/>
                        <a14:foregroundMark x1="90625" y1="50526" x2="90625" y2="50526"/>
                        <a14:foregroundMark x1="90625" y1="63158" x2="90625" y2="63158"/>
                        <a14:foregroundMark x1="90625" y1="54737" x2="90625" y2="54737"/>
                        <a14:foregroundMark x1="90625" y1="72632" x2="90625" y2="72632"/>
                        <a14:foregroundMark x1="90625" y1="82105" x2="90625" y2="82105"/>
                        <a14:foregroundMark x1="85938" y1="88421" x2="85938" y2="88421"/>
                        <a14:foregroundMark x1="76563" y1="80000" x2="76563" y2="80000"/>
                        <a14:foregroundMark x1="78906" y1="76842" x2="78906" y2="76842"/>
                        <a14:foregroundMark x1="80469" y1="71579" x2="80469" y2="71579"/>
                        <a14:foregroundMark x1="63281" y1="54737" x2="63281" y2="54737"/>
                        <a14:foregroundMark x1="54688" y1="54737" x2="54688" y2="54737"/>
                        <a14:foregroundMark x1="50000" y1="63158" x2="50000" y2="63158"/>
                        <a14:foregroundMark x1="50000" y1="70526" x2="50000" y2="70526"/>
                        <a14:foregroundMark x1="47656" y1="76842" x2="47656" y2="76842"/>
                        <a14:foregroundMark x1="48438" y1="85263" x2="48438" y2="85263"/>
                        <a14:foregroundMark x1="48438" y1="89474" x2="48438" y2="89474"/>
                        <a14:foregroundMark x1="39063" y1="53684" x2="39063" y2="536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6605"/>
            <a:ext cx="1329680" cy="1028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media1.picsearch.com/is?TxHk5iWIZ1LF6s1GUBQEjGlO0LO0wcYaMqdVfAHbV5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563" r="100000">
                        <a14:foregroundMark x1="16406" y1="65306" x2="16406" y2="65306"/>
                        <a14:foregroundMark x1="46875" y1="79592" x2="46875" y2="79592"/>
                        <a14:foregroundMark x1="44531" y1="88776" x2="44531" y2="88776"/>
                        <a14:foregroundMark x1="27344" y1="56122" x2="27344" y2="56122"/>
                        <a14:backgroundMark x1="68750" y1="82653" x2="68750" y2="82653"/>
                        <a14:backgroundMark x1="61719" y1="81633" x2="61719" y2="81633"/>
                        <a14:backgroundMark x1="55469" y1="87755" x2="55469" y2="87755"/>
                        <a14:backgroundMark x1="61719" y1="74490" x2="61719" y2="74490"/>
                        <a14:backgroundMark x1="14844" y1="93878" x2="14844" y2="93878"/>
                        <a14:backgroundMark x1="32813" y1="5102" x2="32813" y2="5102"/>
                        <a14:backgroundMark x1="8594" y1="3061" x2="8594" y2="3061"/>
                        <a14:backgroundMark x1="5469" y1="70408" x2="5469" y2="70408"/>
                        <a14:backgroundMark x1="12500" y1="54082" x2="12500" y2="54082"/>
                        <a14:backgroundMark x1="19531" y1="57143" x2="19531" y2="57143"/>
                        <a14:backgroundMark x1="10156" y1="40816" x2="10156" y2="40816"/>
                        <a14:backgroundMark x1="68750" y1="91837" x2="68750" y2="91837"/>
                        <a14:backgroundMark x1="71875" y1="65306" x2="71875" y2="65306"/>
                        <a14:backgroundMark x1="63281" y1="63265" x2="63281" y2="63265"/>
                        <a14:backgroundMark x1="4688" y1="34694" x2="4688" y2="34694"/>
                        <a14:backgroundMark x1="17188" y1="38776" x2="17188" y2="38776"/>
                        <a14:backgroundMark x1="21875" y1="4082" x2="21875" y2="4082"/>
                        <a14:backgroundMark x1="42188" y1="4082" x2="42188" y2="4082"/>
                        <a14:backgroundMark x1="93750" y1="5102" x2="93750" y2="5102"/>
                        <a14:backgroundMark x1="57031" y1="5102" x2="57031" y2="51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3" y="3250105"/>
            <a:ext cx="1022613" cy="78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aenia soliu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9767" y1="21477" x2="19767" y2="214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533" y="2235845"/>
            <a:ext cx="815855" cy="47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 descr="http://www.cz-pes.cz/nazory/nemoci-psu/cizopasnici-01.jpg"/>
          <p:cNvPicPr/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460" b="80292" l="61319" r="99121">
                        <a14:foregroundMark x1="78681" y1="14599" x2="78681" y2="14599"/>
                        <a14:foregroundMark x1="71648" y1="50000" x2="71648" y2="50000"/>
                        <a14:foregroundMark x1="68132" y1="31022" x2="68132" y2="31022"/>
                        <a14:foregroundMark x1="67692" y1="22263" x2="67692" y2="22263"/>
                        <a14:foregroundMark x1="63736" y1="24088" x2="63736" y2="24088"/>
                        <a14:foregroundMark x1="63297" y1="32847" x2="63297" y2="32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319" b="14234"/>
          <a:stretch/>
        </p:blipFill>
        <p:spPr bwMode="auto">
          <a:xfrm>
            <a:off x="3267692" y="2610092"/>
            <a:ext cx="669536" cy="9422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ázek 8" descr="Soubor:Life cycle.gif"/>
          <p:cNvPicPr/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4314" b="94032" l="53103" r="641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4" t="83099" r="34483" b="4753"/>
          <a:stretch/>
        </p:blipFill>
        <p:spPr bwMode="auto">
          <a:xfrm>
            <a:off x="2046530" y="4454624"/>
            <a:ext cx="571500" cy="657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Obrázek 9" descr="Soubor:Life cycle.gif"/>
          <p:cNvPicPr/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7008" b="94332" l="35517" r="437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83" t="86092" r="55172" b="4753"/>
          <a:stretch/>
        </p:blipFill>
        <p:spPr bwMode="auto">
          <a:xfrm>
            <a:off x="1634143" y="4535981"/>
            <a:ext cx="428625" cy="495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37290" y="1028214"/>
            <a:ext cx="2621230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Životní cyklus tasemnice</a:t>
            </a:r>
          </a:p>
        </p:txBody>
      </p:sp>
      <p:sp>
        <p:nvSpPr>
          <p:cNvPr id="5" name="Zahnutá šipka doleva 4"/>
          <p:cNvSpPr/>
          <p:nvPr/>
        </p:nvSpPr>
        <p:spPr>
          <a:xfrm rot="1179260">
            <a:off x="2877886" y="3442281"/>
            <a:ext cx="440035" cy="13541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5" name="Zahnutá šipka doleva 14"/>
          <p:cNvSpPr/>
          <p:nvPr/>
        </p:nvSpPr>
        <p:spPr>
          <a:xfrm rot="15973584">
            <a:off x="1621132" y="1161240"/>
            <a:ext cx="285387" cy="115983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7" name="Zahnutá šipka doleva 16"/>
          <p:cNvSpPr/>
          <p:nvPr/>
        </p:nvSpPr>
        <p:spPr>
          <a:xfrm rot="7216506">
            <a:off x="677698" y="3538430"/>
            <a:ext cx="440035" cy="145152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cxnSp>
        <p:nvCxnSpPr>
          <p:cNvPr id="12" name="Přímá spojnice se šipkou 11"/>
          <p:cNvCxnSpPr/>
          <p:nvPr/>
        </p:nvCxnSpPr>
        <p:spPr>
          <a:xfrm flipH="1">
            <a:off x="2803162" y="3107166"/>
            <a:ext cx="5814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>
            <a:off x="2803162" y="2646275"/>
            <a:ext cx="437460" cy="3891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aoblený obdélník 18"/>
          <p:cNvSpPr/>
          <p:nvPr/>
        </p:nvSpPr>
        <p:spPr>
          <a:xfrm>
            <a:off x="84297" y="1946192"/>
            <a:ext cx="1069503" cy="28965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mezihostitel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Zaoblený obdélník 22"/>
          <p:cNvSpPr/>
          <p:nvPr/>
        </p:nvSpPr>
        <p:spPr>
          <a:xfrm>
            <a:off x="2944758" y="1451503"/>
            <a:ext cx="1176160" cy="28965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idská střeva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Zaoblený obdélník 23"/>
          <p:cNvSpPr/>
          <p:nvPr/>
        </p:nvSpPr>
        <p:spPr>
          <a:xfrm>
            <a:off x="3364188" y="3407726"/>
            <a:ext cx="1440160" cy="28965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ospělá tasemnice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Zaoblený obdélník 24"/>
          <p:cNvSpPr/>
          <p:nvPr/>
        </p:nvSpPr>
        <p:spPr>
          <a:xfrm>
            <a:off x="1701988" y="4119366"/>
            <a:ext cx="968471" cy="28965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vajíčko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2697731" y="1043603"/>
            <a:ext cx="2678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Víš, jaká jsou stádia vývoje?</a:t>
            </a:r>
          </a:p>
        </p:txBody>
      </p:sp>
      <p:pic>
        <p:nvPicPr>
          <p:cNvPr id="6" name="Picture 2" descr="Korál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91903"/>
            <a:ext cx="1325051" cy="993788"/>
          </a:xfrm>
          <a:prstGeom prst="rect">
            <a:avLst/>
          </a:prstGeom>
          <a:noFill/>
          <a:ln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iol.pmf.hr/e-skola/odgovori/odg-slike/odg431-7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35845"/>
            <a:ext cx="790018" cy="1256847"/>
          </a:xfrm>
          <a:prstGeom prst="rect">
            <a:avLst/>
          </a:prstGeom>
          <a:noFill/>
          <a:ln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tatic.hatterkepek.hu/preview/www/GAndy211/20071018_095018/meduza-018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054" y="2471431"/>
            <a:ext cx="1279426" cy="101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4878418" y="1776915"/>
            <a:ext cx="4156907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Přiřaď správné názvy živočichů k obrázkům.</a:t>
            </a:r>
          </a:p>
        </p:txBody>
      </p:sp>
      <p:sp>
        <p:nvSpPr>
          <p:cNvPr id="26" name="Zaoblený obdélník 25"/>
          <p:cNvSpPr/>
          <p:nvPr/>
        </p:nvSpPr>
        <p:spPr>
          <a:xfrm>
            <a:off x="4824798" y="1451502"/>
            <a:ext cx="4264149" cy="3084479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Zaoblený obdélník 35"/>
          <p:cNvSpPr/>
          <p:nvPr/>
        </p:nvSpPr>
        <p:spPr>
          <a:xfrm>
            <a:off x="5220072" y="3953807"/>
            <a:ext cx="936104" cy="28965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medúza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Zaoblený obdélník 36"/>
          <p:cNvSpPr/>
          <p:nvPr/>
        </p:nvSpPr>
        <p:spPr>
          <a:xfrm>
            <a:off x="6545123" y="3948848"/>
            <a:ext cx="936104" cy="28965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ploštěnka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Zaoblený obdélník 37"/>
          <p:cNvSpPr/>
          <p:nvPr/>
        </p:nvSpPr>
        <p:spPr>
          <a:xfrm>
            <a:off x="7784715" y="3948847"/>
            <a:ext cx="936104" cy="28965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koráli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Přímá spojnice se šipkou 28"/>
          <p:cNvCxnSpPr/>
          <p:nvPr/>
        </p:nvCxnSpPr>
        <p:spPr>
          <a:xfrm flipV="1">
            <a:off x="5684575" y="3516641"/>
            <a:ext cx="2268252" cy="401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>
            <a:stCxn id="37" idx="0"/>
            <a:endCxn id="1030" idx="2"/>
          </p:cNvCxnSpPr>
          <p:nvPr/>
        </p:nvCxnSpPr>
        <p:spPr>
          <a:xfrm flipH="1" flipV="1">
            <a:off x="5615081" y="3492692"/>
            <a:ext cx="1398094" cy="4561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>
            <a:stCxn id="38" idx="0"/>
            <a:endCxn id="6" idx="2"/>
          </p:cNvCxnSpPr>
          <p:nvPr/>
        </p:nvCxnSpPr>
        <p:spPr>
          <a:xfrm flipH="1" flipV="1">
            <a:off x="6818702" y="3485691"/>
            <a:ext cx="1434065" cy="4631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upload.wikimedia.org/wikipedia/commons/2/2a/Hydra_nematocyst_firing_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7940"/>
            <a:ext cx="2247900" cy="2438400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aoblený obdélník 5"/>
          <p:cNvSpPr/>
          <p:nvPr/>
        </p:nvSpPr>
        <p:spPr>
          <a:xfrm>
            <a:off x="224048" y="1177976"/>
            <a:ext cx="2435347" cy="124975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Atoly –</a:t>
            </a:r>
          </a:p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typ ostrova v tropických mořích, z kruhovitého korálového útesu (uhynulí koráli), obklopuje lagunu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3059832" y="2859782"/>
            <a:ext cx="3168352" cy="194421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Žahavci –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dvě tělní formy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Medúza		Polyp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(plovoucí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forma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)      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(přisedlá forma)</a:t>
            </a: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6516216" y="843558"/>
            <a:ext cx="2391916" cy="165618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Žahavé buňky – </a:t>
            </a:r>
            <a:endParaRPr lang="cs-CZ" sz="1600" b="1" dirty="0"/>
          </a:p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pokud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se žahavé buňky podráždí, z buňky je vymrštěno duté vlákno, které se zabodne do těla kořisti a vpraví do ní jed (žahnutí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3563888" y="1151453"/>
            <a:ext cx="1944216" cy="127628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Mezihostitel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rganismus, ve kterém dochází k nepohlavnímu rozmnožování parazita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http://upload.wikimedia.org/wikipedia/commons/thumb/9/97/Coral_reef_in_Ras_Muhammad_nature_park_%28Iolanda_reef%29.jpg/250px-Coral_reef_in_Ras_Muhammad_nature_park_%28Iolanda_reef%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45" y="2931790"/>
            <a:ext cx="2381250" cy="1790701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nidaria_medusa_n_poly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032" y="3627663"/>
            <a:ext cx="1853952" cy="110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Biology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upload.wikimedia.org/wikipedia/commons/3/38/Flatworm_se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275675"/>
            <a:ext cx="2158802" cy="1394919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aoblený obdélník 8"/>
          <p:cNvSpPr/>
          <p:nvPr/>
        </p:nvSpPr>
        <p:spPr>
          <a:xfrm>
            <a:off x="5793579" y="1059582"/>
            <a:ext cx="3240360" cy="194421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ANNELID</a:t>
            </a:r>
          </a:p>
          <a:p>
            <a:pPr algn="ctr"/>
            <a:endParaRPr lang="cs-CZ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Lumbricum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terrestris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useful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animal,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aerates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earth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Hirudo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medicinalis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was used to remove blood 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Soubor:Svømmende blodig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893" r="926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100519"/>
            <a:ext cx="979966" cy="89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aoblený obdélník 11"/>
          <p:cNvSpPr/>
          <p:nvPr/>
        </p:nvSpPr>
        <p:spPr>
          <a:xfrm>
            <a:off x="2339752" y="679376"/>
            <a:ext cx="3240360" cy="43297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FLATWORM</a:t>
            </a:r>
          </a:p>
          <a:p>
            <a:pPr algn="ctr"/>
            <a:endParaRPr lang="cs-CZ" sz="1400" b="1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400" b="1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400" b="1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400" b="1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400" b="1" u="sng" dirty="0">
              <a:latin typeface="Times New Roman" pitchFamily="18" charset="0"/>
              <a:cs typeface="Times New Roman" pitchFamily="18" charset="0"/>
            </a:endParaRPr>
          </a:p>
          <a:p>
            <a:endParaRPr lang="cs-CZ" sz="1400" b="1" u="sng" dirty="0">
              <a:latin typeface="Times New Roman" pitchFamily="18" charset="0"/>
              <a:cs typeface="Times New Roman" pitchFamily="18" charset="0"/>
            </a:endParaRPr>
          </a:p>
          <a:p>
            <a:endParaRPr lang="cs-CZ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b="1" u="sng" dirty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upload.wikimedia.org/wikipedia/commons/b/be/Life_cycle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1296119"/>
            <a:ext cx="2448272" cy="319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6801683" y="4670594"/>
            <a:ext cx="11821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Turbellaria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8943" y="1059582"/>
            <a:ext cx="2043696" cy="394956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CNIDARIA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Jellyfish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found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every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ocean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 err="1">
                <a:latin typeface="Times New Roman" pitchFamily="18" charset="0"/>
                <a:cs typeface="Times New Roman" pitchFamily="18" charset="0"/>
              </a:rPr>
              <a:t>Anthozoa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doesn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´t </a:t>
            </a:r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a medusa </a:t>
            </a:r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stage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its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development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File:Chrysaora quinquecirrh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5544" y="1516216"/>
            <a:ext cx="1110491" cy="167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commons/a/a9/Giant_Green_Anemone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56" y="3822598"/>
            <a:ext cx="1527469" cy="101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422144"/>
              </p:ext>
            </p:extLst>
          </p:nvPr>
        </p:nvGraphicFramePr>
        <p:xfrm>
          <a:off x="179510" y="1131590"/>
          <a:ext cx="7185180" cy="36271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Jaký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typ nervové soustavy mají žahavci?</a:t>
                      </a: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 NS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rozptýlená</a:t>
                      </a:r>
                      <a:endParaRPr lang="cs-CZ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NS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gangliová</a:t>
                      </a:r>
                      <a:endParaRPr lang="cs-CZ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NS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provazcovitá</a:t>
                      </a:r>
                      <a:endParaRPr lang="cs-CZ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NS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žebříčková</a:t>
                      </a:r>
                      <a:endParaRPr lang="cs-CZ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 je regenerace?</a:t>
                      </a: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 svalová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soustava</a:t>
                      </a:r>
                      <a:endParaRPr lang="cs-CZ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nemoc,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kterou vyvolávají ploštěnci</a:t>
                      </a:r>
                      <a:endParaRPr lang="cs-CZ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schopnost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obnovit ztracené části těla</a:t>
                      </a:r>
                      <a:endParaRPr lang="cs-CZ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vývojové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stádium žahavců</a:t>
                      </a:r>
                      <a:endParaRPr lang="cs-CZ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Kdo nebo co je hermafrodit?</a:t>
                      </a: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  červené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krevní barvivo</a:t>
                      </a:r>
                      <a:endParaRPr lang="cs-CZ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živočich,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který má samčí pohlaví</a:t>
                      </a:r>
                      <a:endParaRPr lang="cs-CZ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tělní stádium ploštěnců</a:t>
                      </a:r>
                    </a:p>
                    <a:p>
                      <a:pPr marL="342900" indent="-342900" algn="l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obojetník, nese samčí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 samičí </a:t>
                      </a:r>
                      <a:r>
                        <a:rPr lang="cs-CZ" sz="16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pohlaví</a:t>
                      </a:r>
                      <a:endParaRPr lang="cs-CZ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Jaký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je význam kroužkovců</a:t>
                      </a: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  jsou součástí potravního řetězce v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moři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jsou potravou pro prvoky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způsobují erozi zemského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povrchu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provzdušňují půdu</a:t>
                      </a:r>
                      <a:endParaRPr lang="cs-CZ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4479841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95536" y="1203598"/>
            <a:ext cx="8424936" cy="3600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static.hatterkepek.hu/preview/www/GAndy211/20071018_095018/meduza-018.jpg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3"/>
              </a:rPr>
              <a:t>http://www.stranypotapecske.cz/potapeni/lofoty08.jpg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http://www.ekolist.cz/zprava.shtml?x=1915665</a:t>
            </a:r>
          </a:p>
          <a:p>
            <a:pPr marL="342900" indent="-342900">
              <a:buFontTx/>
              <a:buAutoNum type="arabicPeriod"/>
            </a:pPr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4"/>
              </a:rPr>
              <a:t>http://www.bhm.hu/%C9rdekess%E9gek/mereg.php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5"/>
              </a:rPr>
              <a:t>http://cs.wikipedia.org</a:t>
            </a:r>
            <a:r>
              <a:rPr lang="cs-CZ" sz="12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endParaRPr lang="cs-CZ" sz="12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upload.wikimedia.org/wikipedia/commons/thumb/1/1e/Pseudoceros_dimidiatus.jpg/800px-Pseudoceros_dimidiatus.jpg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Tx/>
              <a:buAutoNum type="arabicPeriod"/>
            </a:pPr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7"/>
              </a:rPr>
              <a:t>http://www.youtube.com/watch?v=OCOYrHAkjVE&amp;feature=PlayList&amp;p=2A2A46FA8CB4685A&amp;playnext_from=PL&amp;index=0&amp;playnext=1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upload.wikimedia.org/wikipedia/commons/2/2a/Hydra_nematocyst_firing_01.png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9"/>
              </a:rPr>
              <a:t>http://upload.wikimedia.org/wikipedia/commons/3/38/Flatworm_sex.png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10"/>
              </a:rPr>
              <a:t>http://upload.wikimedia.org/wikipedia/commons/thumb/b/bc/Kopf_bewaffneter_Bandwurm-drawing.jpg/258px-Kopf_bewaffneter_Bandwurm-drawing.jpg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11"/>
              </a:rPr>
              <a:t>http://upload.wikimedia.org/wikipedia/commons/b/be/Life_cycle.gif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12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2"/>
              </a:rPr>
              <a:t>upload.wikimedia.org/wikipedia/commons/thumb/a/a2/Sv%C3%B8mmende_blodigle.JPG/220px-Sv%C3%B8mmende_blodigle.JPG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13"/>
              </a:rPr>
              <a:t>http://upload.wikimedia.org/wikipedia/commons/thumb/d/d6/Chrysaora_quinquecirrha.JPG/200px-Chrysaora_quinquecirrha.JPG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Obrázky z databáze klipart 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45364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2219</TotalTime>
  <Words>894</Words>
  <Application>Microsoft Office PowerPoint</Application>
  <PresentationFormat>Předvádění na obrazovce (16:9)</PresentationFormat>
  <Paragraphs>202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6.1 Žahavci, ploštěnci, kroužkovci</vt:lpstr>
      <vt:lpstr>6.2 Co už víš o těchto organismech? </vt:lpstr>
      <vt:lpstr>6.3 Jaké si řekneme nové termíny a názvy?</vt:lpstr>
      <vt:lpstr>6.4 Co si řekneme nového?</vt:lpstr>
      <vt:lpstr>6.5 Procvičení a příklady</vt:lpstr>
      <vt:lpstr>6.6 Něco navíc pro šikovné</vt:lpstr>
      <vt:lpstr>6.7 CLIL</vt:lpstr>
      <vt:lpstr>6.8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216</cp:revision>
  <dcterms:created xsi:type="dcterms:W3CDTF">2010-10-18T18:21:56Z</dcterms:created>
  <dcterms:modified xsi:type="dcterms:W3CDTF">2012-01-15T15:32:45Z</dcterms:modified>
</cp:coreProperties>
</file>