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s.wikipedia.org/wiki/Rostlinn%C3%A9_pletiv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Vt_ACnSgOE&amp;feature=relat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mach.cz/_/rsrc/1293837178735/biologie-rostlin/-sekundarni-stavba-rostlinnych-organua/kambium.jpg" TargetMode="External"/><Relationship Id="rId13" Type="http://schemas.openxmlformats.org/officeDocument/2006/relationships/hyperlink" Target="http://upload.wikimedia.org/wikipedia/commons/thumb/9/92/Stem-histology-cross-section-tag.svg/711px-Stem-histology-cross-section-tag.svg.png" TargetMode="External"/><Relationship Id="rId3" Type="http://schemas.openxmlformats.org/officeDocument/2006/relationships/hyperlink" Target="http://media2.picsearch.com/is?asDkEhmzsP15suT_Ubs_ceOip5bvDYgLDfy_k1nxa3k" TargetMode="External"/><Relationship Id="rId7" Type="http://schemas.openxmlformats.org/officeDocument/2006/relationships/hyperlink" Target="http://nd04.jxs.cz/001/327/263903d1c3_71223871_o2.jpg" TargetMode="External"/><Relationship Id="rId12" Type="http://schemas.openxmlformats.org/officeDocument/2006/relationships/hyperlink" Target="http://upload.wikimedia.org/wikipedia/commons/thumb/7/75/Arabidopsis-epiderm-and-trichome.jpg/220px-Arabidopsis-epiderm-and-trichome.jpg" TargetMode="External"/><Relationship Id="rId2" Type="http://schemas.openxmlformats.org/officeDocument/2006/relationships/hyperlink" Target="http://www.sci.muni.cz/~anatomy/ground_tissues/images/005_smal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0/0b/Stoma_amaryllis_type.svg/120px-Stoma_amaryllis_type.svg.png" TargetMode="External"/><Relationship Id="rId11" Type="http://schemas.openxmlformats.org/officeDocument/2006/relationships/hyperlink" Target="http://upload.wikimedia.org/wikipedia/commons/thumb/1/1a/Leitbuendel_zea_mays.jpg/220px-Leitbuendel_zea_mays.jpg" TargetMode="External"/><Relationship Id="rId5" Type="http://schemas.openxmlformats.org/officeDocument/2006/relationships/hyperlink" Target="http://upload.wikimedia.org/wikipedia/commons/thumb/8/85/Tomato_leaf_stomate_cropped_and_scaled.jpg/330px-Tomato_leaf_stomate_cropped_and_scaled.jpg" TargetMode="External"/><Relationship Id="rId10" Type="http://schemas.openxmlformats.org/officeDocument/2006/relationships/hyperlink" Target="http://upload.wikimedia.org/wikipedia/commons/thumb/2/21/Rhoeo_Discolor_epidermis.jpg/654px-Rhoeo_Discolor_epidermis.jpg" TargetMode="External"/><Relationship Id="rId4" Type="http://schemas.openxmlformats.org/officeDocument/2006/relationships/hyperlink" Target="http://www.sci.muni.cz/~anatomy/vascular_bundles/images/011_small.jpg" TargetMode="External"/><Relationship Id="rId9" Type="http://schemas.openxmlformats.org/officeDocument/2006/relationships/hyperlink" Target="http://www.bioweb.genezis.eu/rastliny/morfologia/cievnezvazky.gif" TargetMode="External"/><Relationship Id="rId14" Type="http://schemas.openxmlformats.org/officeDocument/2006/relationships/hyperlink" Target="http://upload.wikimedia.org/wikipedia/commons/thumb/3/3f/Plant_stoma_guard_cells.png/300px-Plant_stoma_guard_cell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59.1  Pletiva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2129" cy="6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 2"/>
          <p:cNvSpPr/>
          <p:nvPr/>
        </p:nvSpPr>
        <p:spPr>
          <a:xfrm>
            <a:off x="7092280" y="3919314"/>
            <a:ext cx="1080120" cy="313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Pletiva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2/21/Rhoeo_Discolor_epidermis.jpg/220px-Rhoeo_Discolor_epiderm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35646"/>
            <a:ext cx="23527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a/Leitbuendel_zea_mays.jpg/220px-Leitbuendel_zea_may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55" y="1811858"/>
            <a:ext cx="2453348" cy="18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7/75/Arabidopsis-epiderm-and-trichome.jpg/220px-Arabidopsis-epiderm-and-tricho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11858"/>
            <a:ext cx="2357337" cy="1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2699792" y="843558"/>
            <a:ext cx="39604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Víte, jak vypadá rostlina uvnitř?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10126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Pletiva krycí, základní, vodivá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typy pletiv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4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1203598"/>
            <a:ext cx="2088232" cy="744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Nižší rostliny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asy - stélka 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emají pletiva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ineralfit.cz/images/domaci-lekar/obrazek/seawe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423634"/>
            <a:ext cx="2304256" cy="154537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239619" y="748783"/>
            <a:ext cx="2032237" cy="7125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Vyšší rostliny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kořen, stonek, list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ají pletiva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CC1YRX92\MP90014531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19" y="1732037"/>
            <a:ext cx="2043672" cy="31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3563888" y="3579862"/>
            <a:ext cx="2088232" cy="744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Pletiva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rostlinné tkáně</a:t>
            </a:r>
          </a:p>
        </p:txBody>
      </p:sp>
      <p:pic>
        <p:nvPicPr>
          <p:cNvPr id="2050" name="Picture 2" descr="C:\Documents and Settings\krivankova.UNBCHEM\Local Settings\Temporary Internet Files\Content.IE5\ORXYJLS3\MP9004071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34" y="1347614"/>
            <a:ext cx="2431740" cy="16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74" y="4169281"/>
            <a:ext cx="837156" cy="7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94826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59.3 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051720" y="1250867"/>
            <a:ext cx="475252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Pletiva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oubor buněk přibližně stejného tvaru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ykonávají stejné činnosti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401663" y="2787774"/>
            <a:ext cx="1969368" cy="576064"/>
          </a:xfrm>
          <a:prstGeom prst="wedgeRoundRectCallout">
            <a:avLst>
              <a:gd name="adj1" fmla="val 145018"/>
              <a:gd name="adj2" fmla="val -1420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Krycí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3059832" y="4013795"/>
            <a:ext cx="1969368" cy="576064"/>
          </a:xfrm>
          <a:prstGeom prst="wedgeRoundRectCallout">
            <a:avLst>
              <a:gd name="adj1" fmla="val 13463"/>
              <a:gd name="adj2" fmla="val -3503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Vodivá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7052591" y="3703904"/>
            <a:ext cx="1969368" cy="576064"/>
          </a:xfrm>
          <a:prstGeom prst="wedgeRoundRectCallout">
            <a:avLst>
              <a:gd name="adj1" fmla="val -188222"/>
              <a:gd name="adj2" fmla="val -3007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Základní</a:t>
            </a:r>
          </a:p>
        </p:txBody>
      </p:sp>
      <p:pic>
        <p:nvPicPr>
          <p:cNvPr id="2050" name="Picture 2" descr="http://www.sci.muni.cz/~anatomy/ground_tissues/images/005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81" y="2466205"/>
            <a:ext cx="1147116" cy="84886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2.picsearch.com/is?asDkEhmzsP15suT_Ubs_ceOip5bvDYgLDfy_k1nxa3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6" y="1540843"/>
            <a:ext cx="1198500" cy="88689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i.muni.cz/~anatomy/vascular_bundles/images/011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36" y="3843598"/>
            <a:ext cx="1216917" cy="9126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krivankova.UNBCHEM\Local Settings\Temporary Internet Files\Content.IE5\4L8V0563\MP90031382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43057"/>
            <a:ext cx="1924768" cy="12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krivankova.UNBCHEM\Local Settings\Temporary Internet Files\Content.IE5\KTMJIXSP\MP90040008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25" b="9711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51001"/>
            <a:ext cx="2414444" cy="17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395536" y="1206334"/>
            <a:ext cx="3960440" cy="1293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Krycí pletiva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povrchu rostlinných orgánů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hrání před větrem, nežádoucím působení slunce, vody a půdy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467544" y="3219822"/>
            <a:ext cx="2730178" cy="1296144"/>
          </a:xfrm>
          <a:prstGeom prst="wedgeRoundRectCallout">
            <a:avLst>
              <a:gd name="adj1" fmla="val 19645"/>
              <a:gd name="adj2" fmla="val -1045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u="sng" dirty="0" smtClean="0">
                <a:latin typeface="Times New Roman" pitchFamily="18" charset="0"/>
                <a:cs typeface="Times New Roman" pitchFamily="18" charset="0"/>
              </a:rPr>
              <a:t>Pokožka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nejjednodušší pletivo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vořena jednou vrstvou buněk</a:t>
            </a:r>
          </a:p>
          <a:p>
            <a:pPr marL="285750" indent="-285750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růduchy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zajišťují výměnu plynů</a:t>
            </a:r>
          </a:p>
        </p:txBody>
      </p:sp>
      <p:pic>
        <p:nvPicPr>
          <p:cNvPr id="3074" name="Picture 2" descr="http://upload.wikimedia.org/wikipedia/commons/thumb/8/85/Tomato_leaf_stomate_cropped_and_scaled.jpg/330px-Tomato_leaf_stomate_cropped_and_scal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7" b="20659"/>
          <a:stretch/>
        </p:blipFill>
        <p:spPr bwMode="auto">
          <a:xfrm>
            <a:off x="3635896" y="3213323"/>
            <a:ext cx="2169454" cy="16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139952" y="2715766"/>
            <a:ext cx="208823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 svěrací buňky</a:t>
            </a:r>
          </a:p>
        </p:txBody>
      </p:sp>
      <p:cxnSp>
        <p:nvCxnSpPr>
          <p:cNvPr id="4" name="Přímá spojnice se šipkou 3"/>
          <p:cNvCxnSpPr>
            <a:stCxn id="8" idx="2"/>
          </p:cNvCxnSpPr>
          <p:nvPr/>
        </p:nvCxnSpPr>
        <p:spPr>
          <a:xfrm flipH="1">
            <a:off x="4427984" y="3147814"/>
            <a:ext cx="756084" cy="867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8" idx="2"/>
          </p:cNvCxnSpPr>
          <p:nvPr/>
        </p:nvCxnSpPr>
        <p:spPr>
          <a:xfrm flipH="1">
            <a:off x="4806026" y="3147814"/>
            <a:ext cx="37804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4932040" y="774286"/>
            <a:ext cx="3960440" cy="1293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Základní pletiva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yplňují prostory mezi krycími a vodivými pletivy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ůzná funkce (fotosyntéza, zásobní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fce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Obrázek 12" descr="http://web2.mendelu.cz/af_211_multitext/obecna_botanika/obrazky/histologie/parenchym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5"/>
          <a:stretch/>
        </p:blipFill>
        <p:spPr bwMode="auto">
          <a:xfrm>
            <a:off x="6596955" y="2427734"/>
            <a:ext cx="229552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data:image/jpg;base64,/9j/4AAQSkZJRgABAQAAAQABAAD/2wCEAAkGBhQSEBUUEhQVFRUUFxgaFxQYGRkaGBoeIBgYFxggFx0aHCYiHRokHBkdHy8gIycqLCwsFx4yNTAqNSYrLCwBCQoKDgwNFA8PFCkYFBgpKSkpKSkpKSkpKSkpKSkpKSkpKSkpKSkpKSkpKSkpKSkpKSkpKSkpKSkpKSkpKSkpKf/AABEIANsA5gMBIgACEQEDEQH/xAAcAAEAAgMBAQEAAAAAAAAAAAAABgcBBAUDAgj/xABFEAACAQMDAgUBBgMFBAgHAAABAgMABBEFEiEGMQcTIkFRYRQyQnGBkSNSYggVcoKhorHB8CQlMzRTc5KyFhdDY5PC0f/EABUBAQEAAAAAAAAAAAAAAAAAAAAB/8QAFxEBAQEBAAAAAAAAAAAAAAAAABFxAf/aAAwDAQACEQMRAD8AvGlKUClKUClKUClKUClKUClKUClKUClKUClKUClKUClKUClKUClKUClKUClKUClKUClKwTQZrGa5fUHU1vZQma5kCKO3uzH2CDuzfQfriqum8RdW1Jj/AHTaeXDnieUKScH+Zz5Yz22jcfrQXNmmapw671JZ5ee2iuowQTsCFse+3ySD+pQ10dE8e7OZ445opYHdguTsaNc4ALPuBA559PFBaVK80mBxg9+319+K9KD4klCgliAACSScAYGTn9Kxb3KyKHRldWGQykEEfQjg1x+s9NM9hdRDJMkMgAAyc7SRge5JwMVDvBzqW1j0eFJJ4o3VpAyySIpBMhbsxHGGB/Wgs2leUF0rqGRgynsykEH8iODXoGoM0pWC1BnNM1W3jZrrxaekcDus1xOka+WSrHGWIDDkc7RjPv8AnU80aF0giWVt0ixoHbn1MFAY8/JGaDdpXyWrn6x1Hb2q7riaOIYz62AJ7DgZye/sKDpVjNQ+x8XtKlztu0XH/iB4/wBt6jNaHhr1RcahLdzsV+yCbZbptAcYGWLEexVlJznk4B4wQsClYLVjdQfVKUoFKUoFKUoFKUoBqKeIXW66ZZmUgPIx2xRk43NjOTjsoHJ/QdyKlRqntTjXVOp1t5MGHT4ixQjIdwVLZB9tzqMHuIz80Dp7wwnv5lvtZkLFsFLUZAA7gOB9xR/Ivf3Oc1bdvaKiqqAKqgBVUAKB/SBwB+VekY4rJag4XW/Ua2FlJcHkoMIpP3nPCA8jIz3xzgE+2RW3h54RwXVobrURJJLdFnA3shAJPqO0jLNndzxgjj52vFWL7TrGl2cmDA7bmXcMn1YOR7DapXPvlscirZi2gADAwMADjA9gB8UFQrcXnT06q7PdaWxwrH1PBk4wcDv9OFb2weKtLQ9dhu4RNbyLIjfiX2PuGB5DD4IBrY1CzSWNkdFdWG1lYAgg9wQfaqg6l6VuNBMl9pcmLclfPtZPUoBwFI5ywDE85DDPcjNUTrxA68TT4CMhriUEQQj1MzHgEgfhDfvjAyahPQngdAbffqSM00gyEDsvlD2HoIy/uc5A4Hsa8PDLoya+uf721A78tuhVh97+VsHO2NPwqPcA+3quoCgqlvBWS0cSaXqE1u2OVkwyt377AoI7DDKfetQdca9ZZW7sBcgE4liB5+OYgwx/lB+auKsYqCn7nx3uIoi02lTRngbnLrHn6loxXKi8Y9Wv28uws4wTxkK0m36lmKov+YVe1Y20FM3PhBqN4y3F5qI+0oQUATckfq3YGCoGDz6VxwO4r21XrXWNHQm+it7uJmAS4U7DkgkBgoz2B7r3z6jVw1UHjxMXm061OfLmmJfBwT6o4/8AdI370Hva9S6xqyD7LClhA3P2mQlnPb/sgRz7847fiHv19G8HbNG8y6L3s/cyTsW9vZM4x9G3fn7VPYYQqhQAAowABgADgACvpuKCO6v0BYTxGN7SEA/iSNUZT2yrIAQarbo/rS20WW+sricvFBNmAqm5myCXX0jG4HAO4gA57dh2/EPqOe51GHR7STyTMoM8w+8FIZiq9sYRdxwQTuA+c7MHR+m6HatdPH5jxDPnP6nZj90RjgISTgbRx7n3qjX/APi3WdR/7haJZwkcT3X3j8bVwfg/gYcjkVq61B1DbRNN9ttJEjXcwKRpx7/eiA/2h+5ArZ0241u+QXIntrCCRA0cZRZmKkbgzlhwCpznI4A9IqudJ0W91y9eCW8eaGBnzccmPAZgpjXhdz+2SOM88YoLx8Pes11KzSYbQ49MqD8Ljv7/AHSPUPofpUnqovD3pv8Au/XZ7a3d3gW1jabzNud7EFcbQAf24yRzjNW7UClKUClKUClKUGCK/OH/AMbSQ69dajFE0luHaKUoPT5fpTO8ZUMTGGUk4JA+atjxb6w+wae5RiJpsxxY7gkepvptXJz8la9fDbpNLTTI4mTLTL5kwYd2cD0sD7BcJtPxz3NB2LPq61ktmuY5kaFFLs4P3ABk7l7qf6SM8dqrG0vNT1+V2gmaxsFYhWUFXkwfkEFnx3wQo7cnNcjqnoS3l12OwsQ8Uboj3aqT5agHeCoPvtIxnjLrjkmpd1brz281to+mbIpXVAspPEKYbAHcmQhWbJycEY5bNBzpPA2ytkM017Omw7jNmOMKc+k5IOCPzyT+gqNdB+J11HqEMU08s9pI5hQyABvUwEbE8ncMrkZOAx+hrw8UekhbiBXvZ7y/lfGxyCAp+FySmXKgc4OTwMV3+r9NVrjSNJgASSEpJK0f/wBM4Us3bljtZ8n5BI5oLvqJeLEijRrzecAxYH+IsoT/AGiKljHiqm/tAdUrHZrZqQZJyrOPiNWyD9CXUY/wtQTPwwTGj2X/AJC/Tvk1KKqTpXxw09IYbeTzYhFDGm9kym5VCkDYWbHH3iP2qf2/Wlk4BS7tiD2/ix/7iwP+lB3KVoDW4fL83zovL7eZvXZ+W7O3P6152/UdtIwVLiBmPZVljJP5AMc/pQdOlfINZoM1VPjjZYfTrrnENyqtyOzMjjv7/wAM1a1Vf/aHP/VSfW5j/wDZLQWeDQiuF0Hqb3GmWs0n33hQsfk4xn9cZ/Wu9QUX442slpqNre2zvFLKjIZB2BUBAc+xKSEH6LxXafwZkuY83+pXE0rDI28xI2O4Vs7hj4C578VPeselItRtWt5cgEgq4xuRh2K5/Yj3BNQCHojX7dBb2+owGAAKruCJFXthSY2IAHb1cfSg87/oe7jtlgvtXVLCNdrYURsy+yFm78AAAk8ZG01taf4kaLptsYrVy3l/hRGLyt2yXZQpJPO4nHfHGBWxaeDYmlWXU7ye9ZRgKSUjH7EnH0BXPvmvLxc6HtE0iSSGCKJ7fYysiqhxvVGUkDJBUng55AoN7wlsZZBc6jcoUmvZMqD7QgDy8A9hndyeSFU1Yitmqh0jVdd1K1haH7Naxuv/AHju7gEoSq4bZxyMAduCBgVY/SumTW9ssdzcG5lBO6UjBOSSB+QBoOxSlKBSlKBWGrNeN1MERmbgKpYn6AZP+lBS6WTa31HIz4a0087cZ4O0nA+peQEn+lcfGbqCf8/8/tVXf2erf/q6WU/fmuX3HuSFRMZ/VmP61atBSfW+tto+vNePGZUurbaq7tuCoRTzz2Man8n+RXhonhbNqwOoX9wYpLjDRJEq+lRwhOTwMY2qOcAEnOatrqbpC2v49lzGHA+63Z1/wMOR+XY+4qvj4YalZZGl6kwj7LDPkhRn2O1lGPoooN6z6D07RI2vZmaWSPkSykFixGMRKABvb2JyeTziuV4PSre3t7qUrL9odgiwhifLjIU5wfY4VAf6G7ZrpWPhA1wwfVr2a8YDiIMyRKeRxg5/bb29xxXxc+CCQyedpt3NaygHbk717ds8MF9+d3+7AWVeXiRxs7sFRFLMx7AAZJ/aqQ8ONKXWtSub67G9ISvlwtggZLGMEYwVRV7dieTnmvK01nWNUebS2a3URlkubgJg7QzKffnceAFQE++PUatzovpCHTrfyYRkn1SSH7zt7s3x9B2A/UkNvUenbe4UJPBFIqjCh0U4HwuRlfbtiqI8Zen9OtpYobOIpcvhnRCSgUjCgqc+tiAQFx75zuBr9A6lqSQRPLKdscalmb4AGT+dUT0VeRSTXuu3/wB2KQ+Sme8hGVVO2WRNqjjjdn24Da6b8IbS1tPtWtPsyOItxVUzjAYr6mk/pU8fDe3K1Gfp+VZUtbK9aQK2x4w+M+zYMpwuefUn6V0ul+m59YmbUNVcraIcxxsdiEA8hMn0wj3bu3bPc1JNc8Z9PsYjFYqJmUEIkS7IFPHJbjI5/ADnB5FBGPDbxkFrCba+E0mziJ1Xe4HbYwLA8H7vc84PAFWG3i1bBQTBfKcFiptZMqB7t7Y+oNVT1b0HdQWaavLKXuWkjlmQoAE3MDHznuDsUrj3+ma/Qmk36zwRzIcrKiuPyYBhn680EVXxc07kSTNC4TfsmikjYj6ZXBJ9gDzVSdf9eSa0Ujt7WYwQOWO0M7sSMDdsUhOM8c/eqwPHob7G3hGPMmuo1QH39Lg8+3LLVkWNikUaxxqqIgACqAFH5AcUEA6U8XbGUrbyBrJ0AVY5gFTA4UBuAMAAeoD9asVZAa43U3RlrfxlLmMN8OOJF/wuOQPp2+QarfTLu60C9it55Gn065bZFIx5hPYA/wAuOMj7pHK4wRQXJXzvFat7qSwxvJKQscalnY9gAMn/AEFVXJdajr5xA32PTWZgZM/xpgDg8A5xnjHCjnJbGKCx9S6xsrfImuoIyDtKtIu4H4K5yD+YquPEzr6C/tzp+nk3U9wyKPLB2AKyyH1HAJ9PtwBuJIxUjtfBbS449hgMhIwZHdi/5gggA/kB+VRPR4JenJJlktGubSRyVu4RmVFwPTKP5QBnBKjO45OeAtnQtLW2t4oEHpijRB252qBk49yeT9Sa6FRPQvFLTrtgkVwokbAEcgMbE4zgbgAx/ImpVv8ApQfVKwKzQKUpQK8L22EkbRt911ZT+RBBx+hr3r5ZaCsPAEhNPmhPEkV1IJBnnO1ACf8A0kf5TVoZqq9e0O+0u+mvdOi+0wXJ3XFr+INzlkA5+uRk8kEEYNeul+PlgzYuEnt2GdwZN4Bz2yh3futUWhWNtRzQ/EbT7whYLqNmPARso5/JXAJ/SpEHqDIFeN1cLGrOxwqKWY/AAJJ/YGvYmon4oan5Gk3bg4PlbAfq5Ef/AO1BC/AS2kle9v3wBcSbcD+bJmcj6AyAfv8AFXABUL8IbEQ6Na4/GrSE/V2Lf6cD9Kme+grfx61jytJaMd55UTvg4B81iPn7gB/xVX+qdOljo+lKCN8f2mcn08yZZ8+4KIjD8sVIv7RVyu2yVhkeZI7LnBIAQEfTPbNQ678U0fWodQW3YLFHs8oyZLeiRcg4wPv8ADHp+poiU+JDm+1W30iJxBbxKC+fSudhfgdjtjAC/wBTGtHXNJtb27tdM0uGNo7Zg9xcqQcjOH3yY9XHvkglsAcVraT0nBqxfUNSv4oDM7EQLJGGVF9IDFz6cAYA2ngA++B63fUCqV03p6OT1n+LdLnzJcekkOeQgzy5wORtAB5K7/jD1Ws6rpVoRLPNIiuFwdmGyqk+z7sE/AU5q0untMFtaQQAg+VGiZHYlVAJ/Ugn9ajPh74cRabFuP8AEuZAPNlPOPcqn9Gffu3v7Ae3X/iDBpsWWO+dgfLhHcn2Lfyx5GCf0FBF+opP7y6itbVBmPT8zTEnjd6WAxnuCEX59TcYFWugqpPAO1SRLq8d99zNKRJ8qp9Yzx+NiTnt6QPY1bYeg+qjnXnSy39hLBgbiN0Z+HXlf0J9J+jGpFurDjNB+ftL1651o2mlyBkFvzeMWw8gjYDnscjgY5O4g8bc1fVhp8cMaRxIqIgAVVGAB7YqsfETQZNPul1izXLJxdxZwHQkKWx+WAfjCt+EmrJ0fWI7mCOaI5jkVWU/Qjt+Y7EexFBulaxsHxX1SgrLxs0+zGnSTzQgzkqkUgADhicjc2OVCqchs8DAxmvnoPwzaOK2nmvL0uqxyCASFYlyA2wowJIGdpHHvXn48QbrezLY8kXaCTJwMEEDP0wGq0IyMcdvag+l7VmlKBSlKBSlKD5KZrTvdEgmOZYYpD8uiN/7ga3qUEE6i8GtPutzLGYJD2eE7QD87PufsAeByKiVv11caFcPaaizXcYjD28q48zGWAD7jnBIIO4kgrxkEVdFUpp+nR33Vd2t3GJVhjYxo/Kjb5KplTwRh2PwS1BsW/i3qWoAjTtO98ea5LIODnJOxM/m36Gvh/DfV9SVRqd6sUYIIhQK3Izg7U2pn9Wq4YIwoCqAABwAMAfGAOAPpXpigqS48FJbYB9Lv54pFwdsjehz9dgAA+hVhWhqHi1qFjC8V/ZFbjBWKftE57ZI7HHf0Hn4FXVitHWtIjuYHglUNHIpVhx7juM9iO4PsQKCsehvDv7aYtS1Ob7W8qho4jgxKOcAjsQM/cACg981ZGsdL210ipcQpKq8qGH3eMenHI4+P+FVV4fatNo97/dd+MRSuTbTYO0knAwf5XPt+Fj9c1dINBXcvgLpZlDhJVUd4hKdh/MkFx+jCo11Z00dCu4tSsEP2fiO4gHICkgcE5OGIBz7OB7GrqrS1ayjlgljmA8t0YPn+Uj1c+2Bzn6UFfa34yxvth0yNru5lX0gKVRCRn15GSR7jsMckV4aF4TPPMt3rExuZzg+Tx5S/Ct/MAfwrhc5+9k58P7OtvH9iuHCDf5+0yYGSojjIXPwCScfX61Z+qXywRSSv92JGdvyUFvfjnBFUUn4m6TBpk8baXLNb3k7j/o8LegryAduOMtgBSSDlsAV2LDoDWZU8271WSBwpwiMWA7H+IVKr85xnt3PtzvBy1Oo391qVzh3QgIMEhWfJyuc42Iu1eeM/rX14g9S317cXlpZP5cFlExnI4MmAN67gCfcgLkA7GyaDR6T8YZ7e9+z306XNv5hj+0ADcMMQHyANye5yOxJzxzfaPmqGsOnY5ukGYqoeN5Zw+OcrJsP/qjGz9F+KtXw2vnm0q0klOWMK5Y9zglQT9cAVB3dQsVmRo3GVdSrD5DAqf8AfVRf2fdbkP2myflYCHTt6csVdfyJ5/f5q0OqNdWztJrhjxEhI+rfdQd/dio/WoJ4G9Jvb273MwxJd7WUe4jxuUk/1li2D7BfrgLSpSlBH+uOlE1Cxkt3OC2CjfyuDlT+WeD9GNcfw36qMsP2ScbLyzAimjJ5IQBRIpz6lIAyfk/BBqbtVUeKki6df2OpRely7RTjkCSPaPvY+FBxx7L/ACigtcVmvmM8CvqgUpSgUpSgUpSgVTnipIdN1az1ONTtb+FPj8QGQQfkmNjj/wAtfirjqD+MOnJLo9zuOPKCyKfhlYYx+YJX/NQTK1mDqGUgqwBVh7g8gj6EYr2qv/A/V2n0iMMcmB3iz9Fwy/srgfpVgUCsM1ad5q0URHmyxx55w7qufn7xHFQDrLxfgRPJ09xdXch2RrGCyqx4B3YwxHsqk89+KCMePnUqSSxWcK7poT5ryDlo/TkKpHbgb2+NqH5qd+H/AIl219DGhlC3OxQ8TekswABZPZlJGcDkZ5FeHht4eGxD3Fy3mXk//aPknYDglc55O4ZLfQY4FaXV/gna3LGS2JtZs59A/hE/JQY2n6qR+VBZYbNcjqy4C2NyScAQS8n2/ht/z+3zVX6T4jX2kyC21iN5I+RHcqNzEAfOQJB+u4Z5zxWJdVvOpC0NuPsunK+JJm5kkx6tuAcZ5Vto4HBLHgUHM8D/ABDtLKCS2un8pnlMiyEEocoiEEjO3GzOTxz3qeeKWupJod09vJHIGWNCyMGGHkRTnHbhjUhTouzNtHbPBHJFEgVA6gkYxkg4yCSMkjGSagXX3g1B9llbTkeOUYcwq7lJQDnbtJI3DuuPcY96CSeE/Ti2elwY5acCdz8l1UqPyCbR+efmqytjdi51bTLWHzZrq4JeYthY4yzFjIce6uB7clsZOK3tI8b1tNNS3aCQ3UCeUA2BH6fSC/IYEDgpjuO9S7wx09bLTXvbqQeZdn7RPKSCMH1JnHGfUTgc7nxzwKqI14sqNP0i10yDcxkPqOOWVDubIA/FIynH9IrZ0bxrtLOxt4fs11vjiRNpRFViFAYqxbJBPP3fevTw7D6pq82qOCIIQYbZSTkHbjjnGQhYt7bpeO1W+UFRVB3lrqnUTOWVrW1jG6KOQMEZsekZwC7EfiPC5471N+gevlVVsL8fZ7y3VY9snpEoUYUo3YkgdvfuM54sUpXA6s6HtdQi2XEeSudki8SJ/hb/AFwcg/FKO8JfpX0DVMDofU9GkNxYzfbIVGGtnLBinfCrnGR3BQ5z+E5IqSw+M1n9ia4Ztrodr2vHmhz+FQ2Mjv6+wwc9sCiwd9Vp/aB08yaTvAz5MyMT8KQ0Z/2mUY+tZtLfWNSxK8402BgCkMah5yMEguWxt7jjj/CCMnW1TwVmuAVm1a6kVjkq67lz/h8zAqCz7aXKKR/KPf6Cvaq20jpDV7J4kgv4p7ZCoMc8ZDBAAMKQCeB2wwHAqyaBSlKBSlKBWCaE1WniR4nJGhs7FjLeynYBGN3lk8Hn/wATBwAOxOTjFBIuqfEqxsDtnmy//hxgu4/xAfd/zEVW2q9UydRXS2FmTDbY8yaR8b2VWXkLk8AsMKDyTkkAHEu6C8Ira2iWW6jSe6bl2cb1UnkhQ2QSP5yCScngYA0etegZre6TUdHRVnTd5sAA2yAjBIXIBOO6jHsRyKCZaXpltpdkVT+HBCpd2JLE+7sx92P5fAAHAqvbPU9X1pjJayCxsSSqvx5jY4YjA3Mc8ZBVR8kg1HOteuby++zWN3A9gskqrM5DgNlgvp3Y9AzkjJ5xzir603TUhhSKMYSNQqj6AYH6/wDGqKzi/s82rDM9zdSyE+qTdGuf0ZHP65qX9JeHNppy/wABCXOczSbWkIPtkKMD6AAVKaVBhRgVmvC5vUjBZ2VFH4mIUfueK87XVI5c+VIkmO+x1bH54PFB8arpEVwhjmjSRGHKsAQf37H6jke1Vd4byf3brF1pTFvKf+Lblu5woJ5HBynv/wDa+at4GqY8a3+yajp1+ucoxVu/3UcPx7ciRx9ePigucGs15xHPI7Hn/wDlelBA+qvB+zv5jNJ5kUh+80TKN/AALBlYZwO4xn3zUK8QPCGG00ySWO5uW+z4ZY5XVo+XVW2qqjaxznI7nFXjUF8ap2XRbjaPveUp7cAyoD3/AG455FB1/D6BV0uzCYx5EZ47ElQzfrknNSJmx3rj9GoBp1oB2FtDj/8AGpr66p11LSzmuH+7EhP5nsg/ViB3Heg4PXPila6awR90sxGRCmMgexcnhQRyO5PxX10N4mW2p5Ee6OVBlon74zjKkcMPn3HuPeqgvbNIdFlvLwCS+1N/4fmYLLHuDF1B55AzkezRe1aVqTZf3ReWO3zp0kRgxbY0glMTb/UOCJAOCPug0K/Tckg/Qd/pjnmqO6u0WGTquzERVvN8uSYAgjchcnIHY7IwSD85ruT+FV/fnOp6iSuQfIhU+WOTwM7VzjGCVPeo/wBQ9CR6HqGn3Vu8rQtOEk3su4E8HlVUbWQtnPx9aC+RSsCs0ClKUClKUClKUA1HtA6Hs7SR5IIFR3LEucs3JyQpYkqv0GKkNKDAFCKzWCaCE+L/AE39r0qUKu6SLEsY98r97GPlCwx84+K6Ph71OL7ToJt2X2hZfpIow2fjJ9X+YV1dc1uG1haa4cRxp3Y+/sAB3JJ7AVRXRfUF7DcXbaTYSS2txIWjV1YKnJA9QO3jkFc+w54qj9DZrna/rKWltJcSHCRKWPOCfgDPuTgD86r6XxC1iA/9J0hmGRloXLDB+Nu8E/rUR8RPEJdSW1sjDPbFp0M6zAIQCQq4Px6iclQOB3xUET1fVbnWNRiFy5hW5YLDuDeUik7V2j39QwWHc+9dvW/BrULAedav52wEloC6Sr84XOSMfyknntUs8edEUQ2CwKFkEvkxBRjghdqg54wQMfnUh6F8Qmllayv08i9jwMH7svvlDkjcR6sAkMDleOKDg+Ffi605FpfMBMeIpiMeYf5ZPiT4PGex5xmQeNuifaNIlYctbssw7dh6X/2GJ/MCop46dJxQ+TqEI8t/NVJdnpyTllcY7OCpGR9Piu74q+IdomnzW8cySzTx7FRCGADYBZyOBgZIBOTxQS7w+vvO0y0fnm3jBz3yq7Cf1K5qRVH+hNJa0062gk+/HEu4dsE+oj9M4/Su+DQZqPdf9PG+06e3X77rlOcetWDpk44G5QP1qQ18uuaClem/F94rKKzW1nmv4R5IiA9J2HaCSMnhQMjb7d6jniqdYaCOXUNqQSNxDEfTGxBKiUdy2BwSWHHtU86PiEfU2qK4AeREePtkr6ScfuM1IvFjppr3S5Y4hmVSska5xuKnkD5JQsAPkigrfxRtrVNWgS4wII9NbYnONwFwsKjB/mC4+doBrgahpx/uTRyF9bXMoUn+qTj9CQP2rm9V9SLq11Y5yj+VDBM2Bjd5rbmQD2w+efnGOKs/xCjha/0jTogF8uZXKjgIi4VRj5IRsfl9c0RbCVW/j/bM2kEqOEmiZj8A7kz+7AfrVjo9Vz4767FHpUkDN/FuDGI09/TIkjEj+XC4z8kD5wVOdAu2ltYJH+88UbNjtkorHH0yTXRri9J3sD2kAtpVljSNEVgc/dRQN3w2B2PNdqgUpSgUpSgUpSgUpSgVgms0oIF4j9Czak1qvmhLeNy00Zzk9sFMd2xuQZ7bs1NbGzSKNY41CogAVQMAAcAAV74rNB87BVW+PvTplso7mNcvayZbgZ2N3z7kBgvHwSfarUrV1OxSaJ4pF3JIpR1+QRg0Fe+IlmdV0RLi25dAlxGF+9wpDqCPxAE9vdBVe6v1PFqWnLcO4i1Ow2EPkAzIGX1DPdgSH2+x3YGG4k3SOoy6HqB027Ym1mYtbTN2BY4BJ9gezD2bnsc19eIngmsvmXFh6JOWa2/Cxwc+Xj7rH+XsfpVwa/jB1ILrQrKUYzcyI5AzgFY33gfkze/xWzbf2drfCF7mbOwbwoTG/wBypK8Lk9iDx71BNOukuLTS7VW3yLfyb4ed21njIJ+hBb/X4r9PgUTimda6Pv8ARrc3VjfyyxQDLW0vqXbnnaM7cAEk4CnAJFWX0j1Kt9ZxXCYHmL6kznaw4dc/Qj9iDWl4nzqmj3hYgZhYDPy2FUfmWIA+pFRT+zymNLlzg5uZMfT+HCD/AK0FqUrG6gNRVTeJjSaZqUGrQpvQr5FxHnGRztJPOMgYB+Y175qVdH+JtnqR2RMUlAyYZAA/1KkEhhz7HP0qU3likqMkiK6OCGVgCCPgg9+3+lUt1/4RfY1a/wBMaSMwnzGiBOVA7tE3cBRyVOeM844qiT9T+B9ndStLE0lvIxydmGjJJJJ2HGCf6WA+lV94heGhsTbyLeyzXdxOqJvGD7ANu3kgqdo7/i9sVMOn/HW2NnGbjzGu/utDFGxLtnAKfhw3HGcgk8Hitrpzp+61K/j1HUYzBHAT9ltOcj33yZ5zn8txUcBQN0g1dS6F12SMJ/eyEABcANGSBjksi7ifr7/NbXSPgpBCxmvn+2Sls+oHywfkhiS5+rcfSrP2imKDi6b0XZ29wbiCBYpWUqSmVUgkE+genPA5xXbpSgUpSgUpSgUpSgUpSgUpSgUpSgUpSgjnW/RcWpWzRS8EZMcgA3I2O4z3B7Ee4/LNV3adTaro+22urRr6JeIp495bA7Anae3wwDD5IxVz187KD819L6bMmt2t3c2jWsNxcsY1ZWVAxDFQu7B+8RjIH0+n6U3YH6VB/GV4V0mYzfeyvk4zuE2f4ZXHuPV+majNpqnU7wx4gtx6Qdz+WJGGON4MmA302iqOj48aof7vjtkP8S5mRRFjLOq5PHx/E8vn5Ncqy8D7mCJfsuoyQu4HnINyoT3O0owOAeATzj39q6nSXhvctfC/1WZZpkH8OJeUjOOD2A9POAoxnnJNWeg4qClr7wKnWF5lvpJbxcsh5AOOQoYsXDH+YnGfb3qceFfVpv8ATkkfJljPlSk/iZQp3f5lYE/XdUwk7VS+vTS6BqxuUBNjenMqAcK5JLbeQA45deRkFh7cUXSDXzMoIIIBB4IPY545+lQOTxv0sIT9pLED7oilyT9NyAfqSBXEOu6rrL4tFbT7P3ncfxZB/SP+C8fLdhUHh4R2UUGp6nbxqhEUg8uUckLvZdme/GRkZ7oat9RUa6H6Cg02JliLO8hBklc+pyO35AZPH196k9ApSlApSlApSlApSlApSlApSlApSlApSlApWCagGieKgkSN5Y48Sw+YFhk8x0YzRQJHIGChWdpRgkgels8DNBYFYJqGweJsLXi22xg0igIp2+YZPPmglUjO3CeSWLBiCO2SQD83HiTE8DvCsg2xpKrMseGiZ3jV1UzITloyoQkOSy+nmg3OrujPt89o7yYhtpDI8OOJDxtyc8YI+DwxqUCofpPiLHLLPCYnEkLNlBt3LGI4nDShmG0lpNmBnBUkkAEjag8QbZ7OW7Afy4W2OMKSD6CMFWKFSJEbfu24bJIwaCTVhnArgTdZxrDBKY5cXEohRQFLbjv28hypU7D6lYjkHOORxpvEWG4gkMAnQBbf+NtTCmdkSIYMm7OWOSBgbWIJ9OQnCuDXhqGnxzoY5USRG7o4BU+4yDUMj6+WGMRgPNOkgRyRhRm8NnktySMq2DjLeWN20sAdyLxPtmEW1JmadYmiTam5vMkliRclwoOYnJyQMAc5OKDp2fRVlE4eO0t0YHIYRpkfUHHf613ag1x4pRxSyrLbzqsfkBcITIWkhkm2uhxtYbCMAn5OBzUk0bqOK6aQQ5ZYtmZMDy2LxrKAjZ5IVlJ4GNwoOrSlKBSlKBSlKBSlKBSlKBSlKBSlKBSlKBSlKDDVxU6TtxaLaBCIU27RubcNrB0IbOchgCD8iu3SgjkfQloG3eWxbKneXfduWZ7gNnOdxkkclvcOR2OK8F8OrQABVkUAx7dssg2iN3kjVfV9xXcsFORnB/CKlVKCNS9B2r796Mxk8zeS75fzI0ikDENyCsaHHYMobvitu06XijiljUygTSeY7+bJ5hfCDcHBBHCL2449wTXapQRa66EhMFvBEWijt7hZwFzliN5IzkFSWkzkdsdq9LToG0iieJI2CyCEN63z/B/7Eqd3DAjdkdzyaktKCMf/AC+s+CI3BBBz5kvJE5uRu9XqxKSwz/Ma+E8OrMbSsbqU2bCskmU2O8ieX6vSFMjAY4wSKlVKCLT9AW5yVU+ZuhcNI8koLRI0cZcGQFxtdsgn1Z5rf6S6bSxtlgQltvLSN952wASf0AAHsqqPYV2qUClKUClKUC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g;base64,/9j/4AAQSkZJRgABAQAAAQABAAD/2wCEAAkGBhQSEBUUEhQVFRUUFxgaFxQYGRkaGBoeIBgYFxggFx0aHCYiHRokHBkdHy8gIycqLCwsFx4yNTAqNSYrLCwBCQoKDgwNFA8PFCkYFBgpKSkpKSkpKSkpKSkpKSkpKSkpKSkpKSkpKSkpKSkpKSkpKSkpKSkpKSkpKSkpKSkpKf/AABEIANsA5gMBIgACEQEDEQH/xAAcAAEAAgMBAQEAAAAAAAAAAAAABgcBBAUDAgj/xABFEAACAQMDAgUBBgMFBAgHAAABAgMABBEFEiEGMQcTIkFRYRQyQnGBkSNSYggVcoKhorHB8CQlMzRTc5KyFhdDY5PC0f/EABUBAQEAAAAAAAAAAAAAAAAAAAAB/8QAFxEBAQEBAAAAAAAAAAAAAAAAABFxAf/aAAwDAQACEQMRAD8AvGlKUClKUClKUClKUClKUClKUClKUClKUClKUClKUClKUClKUClKUClKUClKUClKUClKwTQZrGa5fUHU1vZQma5kCKO3uzH2CDuzfQfriqum8RdW1Jj/AHTaeXDnieUKScH+Zz5Yz22jcfrQXNmmapw671JZ5ee2iuowQTsCFse+3ySD+pQ10dE8e7OZ445opYHdguTsaNc4ALPuBA559PFBaVK80mBxg9+319+K9KD4klCgliAACSScAYGTn9Kxb3KyKHRldWGQykEEfQjg1x+s9NM9hdRDJMkMgAAyc7SRge5JwMVDvBzqW1j0eFJJ4o3VpAyySIpBMhbsxHGGB/Wgs2leUF0rqGRgynsykEH8iODXoGoM0pWC1BnNM1W3jZrrxaekcDus1xOka+WSrHGWIDDkc7RjPv8AnU80aF0giWVt0ixoHbn1MFAY8/JGaDdpXyWrn6x1Hb2q7riaOIYz62AJ7DgZye/sKDpVjNQ+x8XtKlztu0XH/iB4/wBt6jNaHhr1RcahLdzsV+yCbZbptAcYGWLEexVlJznk4B4wQsClYLVjdQfVKUoFKUoFKUoFKUoBqKeIXW66ZZmUgPIx2xRk43NjOTjsoHJ/QdyKlRqntTjXVOp1t5MGHT4ixQjIdwVLZB9tzqMHuIz80Dp7wwnv5lvtZkLFsFLUZAA7gOB9xR/Ivf3Oc1bdvaKiqqAKqgBVUAKB/SBwB+VekY4rJag4XW/Ua2FlJcHkoMIpP3nPCA8jIz3xzgE+2RW3h54RwXVobrURJJLdFnA3shAJPqO0jLNndzxgjj52vFWL7TrGl2cmDA7bmXcMn1YOR7DapXPvlscirZi2gADAwMADjA9gB8UFQrcXnT06q7PdaWxwrH1PBk4wcDv9OFb2weKtLQ9dhu4RNbyLIjfiX2PuGB5DD4IBrY1CzSWNkdFdWG1lYAgg9wQfaqg6l6VuNBMl9pcmLclfPtZPUoBwFI5ywDE85DDPcjNUTrxA68TT4CMhriUEQQj1MzHgEgfhDfvjAyahPQngdAbffqSM00gyEDsvlD2HoIy/uc5A4Hsa8PDLoya+uf721A78tuhVh97+VsHO2NPwqPcA+3quoCgqlvBWS0cSaXqE1u2OVkwyt377AoI7DDKfetQdca9ZZW7sBcgE4liB5+OYgwx/lB+auKsYqCn7nx3uIoi02lTRngbnLrHn6loxXKi8Y9Wv28uws4wTxkK0m36lmKov+YVe1Y20FM3PhBqN4y3F5qI+0oQUATckfq3YGCoGDz6VxwO4r21XrXWNHQm+it7uJmAS4U7DkgkBgoz2B7r3z6jVw1UHjxMXm061OfLmmJfBwT6o4/8AdI370Hva9S6xqyD7LClhA3P2mQlnPb/sgRz7847fiHv19G8HbNG8y6L3s/cyTsW9vZM4x9G3fn7VPYYQqhQAAowABgADgACvpuKCO6v0BYTxGN7SEA/iSNUZT2yrIAQarbo/rS20WW+sricvFBNmAqm5myCXX0jG4HAO4gA57dh2/EPqOe51GHR7STyTMoM8w+8FIZiq9sYRdxwQTuA+c7MHR+m6HatdPH5jxDPnP6nZj90RjgISTgbRx7n3qjX/APi3WdR/7haJZwkcT3X3j8bVwfg/gYcjkVq61B1DbRNN9ttJEjXcwKRpx7/eiA/2h+5ArZ0241u+QXIntrCCRA0cZRZmKkbgzlhwCpznI4A9IqudJ0W91y9eCW8eaGBnzccmPAZgpjXhdz+2SOM88YoLx8Pes11KzSYbQ49MqD8Ljv7/AHSPUPofpUnqovD3pv8Au/XZ7a3d3gW1jabzNud7EFcbQAf24yRzjNW7UClKUClKUClKUGCK/OH/AMbSQ69dajFE0luHaKUoPT5fpTO8ZUMTGGUk4JA+atjxb6w+wae5RiJpsxxY7gkepvptXJz8la9fDbpNLTTI4mTLTL5kwYd2cD0sD7BcJtPxz3NB2LPq61ktmuY5kaFFLs4P3ABk7l7qf6SM8dqrG0vNT1+V2gmaxsFYhWUFXkwfkEFnx3wQo7cnNcjqnoS3l12OwsQ8Uboj3aqT5agHeCoPvtIxnjLrjkmpd1brz281to+mbIpXVAspPEKYbAHcmQhWbJycEY5bNBzpPA2ytkM017Omw7jNmOMKc+k5IOCPzyT+gqNdB+J11HqEMU08s9pI5hQyABvUwEbE8ncMrkZOAx+hrw8UekhbiBXvZ7y/lfGxyCAp+FySmXKgc4OTwMV3+r9NVrjSNJgASSEpJK0f/wBM4Us3bljtZ8n5BI5oLvqJeLEijRrzecAxYH+IsoT/AGiKljHiqm/tAdUrHZrZqQZJyrOPiNWyD9CXUY/wtQTPwwTGj2X/AJC/Tvk1KKqTpXxw09IYbeTzYhFDGm9kym5VCkDYWbHH3iP2qf2/Wlk4BS7tiD2/ix/7iwP+lB3KVoDW4fL83zovL7eZvXZ+W7O3P6152/UdtIwVLiBmPZVljJP5AMc/pQdOlfINZoM1VPjjZYfTrrnENyqtyOzMjjv7/wAM1a1Vf/aHP/VSfW5j/wDZLQWeDQiuF0Hqb3GmWs0n33hQsfk4xn9cZ/Wu9QUX442slpqNre2zvFLKjIZB2BUBAc+xKSEH6LxXafwZkuY83+pXE0rDI28xI2O4Vs7hj4C578VPeselItRtWt5cgEgq4xuRh2K5/Yj3BNQCHojX7dBb2+owGAAKruCJFXthSY2IAHb1cfSg87/oe7jtlgvtXVLCNdrYURsy+yFm78AAAk8ZG01taf4kaLptsYrVy3l/hRGLyt2yXZQpJPO4nHfHGBWxaeDYmlWXU7ye9ZRgKSUjH7EnH0BXPvmvLxc6HtE0iSSGCKJ7fYysiqhxvVGUkDJBUng55AoN7wlsZZBc6jcoUmvZMqD7QgDy8A9hndyeSFU1Yitmqh0jVdd1K1haH7Naxuv/AHju7gEoSq4bZxyMAduCBgVY/SumTW9ssdzcG5lBO6UjBOSSB+QBoOxSlKBSlKBWGrNeN1MERmbgKpYn6AZP+lBS6WTa31HIz4a0087cZ4O0nA+peQEn+lcfGbqCf8/8/tVXf2erf/q6WU/fmuX3HuSFRMZ/VmP61atBSfW+tto+vNePGZUurbaq7tuCoRTzz2Man8n+RXhonhbNqwOoX9wYpLjDRJEq+lRwhOTwMY2qOcAEnOatrqbpC2v49lzGHA+63Z1/wMOR+XY+4qvj4YalZZGl6kwj7LDPkhRn2O1lGPoooN6z6D07RI2vZmaWSPkSykFixGMRKABvb2JyeTziuV4PSre3t7qUrL9odgiwhifLjIU5wfY4VAf6G7ZrpWPhA1wwfVr2a8YDiIMyRKeRxg5/bb29xxXxc+CCQyedpt3NaygHbk717ds8MF9+d3+7AWVeXiRxs7sFRFLMx7AAZJ/aqQ8ONKXWtSub67G9ISvlwtggZLGMEYwVRV7dieTnmvK01nWNUebS2a3URlkubgJg7QzKffnceAFQE++PUatzovpCHTrfyYRkn1SSH7zt7s3x9B2A/UkNvUenbe4UJPBFIqjCh0U4HwuRlfbtiqI8Zen9OtpYobOIpcvhnRCSgUjCgqc+tiAQFx75zuBr9A6lqSQRPLKdscalmb4AGT+dUT0VeRSTXuu3/wB2KQ+Sme8hGVVO2WRNqjjjdn24Da6b8IbS1tPtWtPsyOItxVUzjAYr6mk/pU8fDe3K1Gfp+VZUtbK9aQK2x4w+M+zYMpwuefUn6V0ul+m59YmbUNVcraIcxxsdiEA8hMn0wj3bu3bPc1JNc8Z9PsYjFYqJmUEIkS7IFPHJbjI5/ADnB5FBGPDbxkFrCba+E0mziJ1Xe4HbYwLA8H7vc84PAFWG3i1bBQTBfKcFiptZMqB7t7Y+oNVT1b0HdQWaavLKXuWkjlmQoAE3MDHznuDsUrj3+ma/Qmk36zwRzIcrKiuPyYBhn680EVXxc07kSTNC4TfsmikjYj6ZXBJ9gDzVSdf9eSa0Ujt7WYwQOWO0M7sSMDdsUhOM8c/eqwPHob7G3hGPMmuo1QH39Lg8+3LLVkWNikUaxxqqIgACqAFH5AcUEA6U8XbGUrbyBrJ0AVY5gFTA4UBuAMAAeoD9asVZAa43U3RlrfxlLmMN8OOJF/wuOQPp2+QarfTLu60C9it55Gn065bZFIx5hPYA/wAuOMj7pHK4wRQXJXzvFat7qSwxvJKQscalnY9gAMn/AEFVXJdajr5xA32PTWZgZM/xpgDg8A5xnjHCjnJbGKCx9S6xsrfImuoIyDtKtIu4H4K5yD+YquPEzr6C/tzp+nk3U9wyKPLB2AKyyH1HAJ9PtwBuJIxUjtfBbS449hgMhIwZHdi/5gggA/kB+VRPR4JenJJlktGubSRyVu4RmVFwPTKP5QBnBKjO45OeAtnQtLW2t4oEHpijRB252qBk49yeT9Sa6FRPQvFLTrtgkVwokbAEcgMbE4zgbgAx/ImpVv8ApQfVKwKzQKUpQK8L22EkbRt911ZT+RBBx+hr3r5ZaCsPAEhNPmhPEkV1IJBnnO1ACf8A0kf5TVoZqq9e0O+0u+mvdOi+0wXJ3XFr+INzlkA5+uRk8kEEYNeul+PlgzYuEnt2GdwZN4Bz2yh3futUWhWNtRzQ/EbT7whYLqNmPARso5/JXAJ/SpEHqDIFeN1cLGrOxwqKWY/AAJJ/YGvYmon4oan5Gk3bg4PlbAfq5Ef/AO1BC/AS2kle9v3wBcSbcD+bJmcj6AyAfv8AFXABUL8IbEQ6Na4/GrSE/V2Lf6cD9Kme+grfx61jytJaMd55UTvg4B81iPn7gB/xVX+qdOljo+lKCN8f2mcn08yZZ8+4KIjD8sVIv7RVyu2yVhkeZI7LnBIAQEfTPbNQ678U0fWodQW3YLFHs8oyZLeiRcg4wPv8ADHp+poiU+JDm+1W30iJxBbxKC+fSudhfgdjtjAC/wBTGtHXNJtb27tdM0uGNo7Zg9xcqQcjOH3yY9XHvkglsAcVraT0nBqxfUNSv4oDM7EQLJGGVF9IDFz6cAYA2ngA++B63fUCqV03p6OT1n+LdLnzJcekkOeQgzy5wORtAB5K7/jD1Ws6rpVoRLPNIiuFwdmGyqk+z7sE/AU5q0untMFtaQQAg+VGiZHYlVAJ/Ugn9ajPh74cRabFuP8AEuZAPNlPOPcqn9Gffu3v7Ae3X/iDBpsWWO+dgfLhHcn2Lfyx5GCf0FBF+opP7y6itbVBmPT8zTEnjd6WAxnuCEX59TcYFWugqpPAO1SRLq8d99zNKRJ8qp9Yzx+NiTnt6QPY1bYeg+qjnXnSy39hLBgbiN0Z+HXlf0J9J+jGpFurDjNB+ftL1651o2mlyBkFvzeMWw8gjYDnscjgY5O4g8bc1fVhp8cMaRxIqIgAVVGAB7YqsfETQZNPul1izXLJxdxZwHQkKWx+WAfjCt+EmrJ0fWI7mCOaI5jkVWU/Qjt+Y7EexFBulaxsHxX1SgrLxs0+zGnSTzQgzkqkUgADhicjc2OVCqchs8DAxmvnoPwzaOK2nmvL0uqxyCASFYlyA2wowJIGdpHHvXn48QbrezLY8kXaCTJwMEEDP0wGq0IyMcdvag+l7VmlKBSlKBSlKD5KZrTvdEgmOZYYpD8uiN/7ga3qUEE6i8GtPutzLGYJD2eE7QD87PufsAeByKiVv11caFcPaaizXcYjD28q48zGWAD7jnBIIO4kgrxkEVdFUpp+nR33Vd2t3GJVhjYxo/Kjb5KplTwRh2PwS1BsW/i3qWoAjTtO98ea5LIODnJOxM/m36Gvh/DfV9SVRqd6sUYIIhQK3Izg7U2pn9Wq4YIwoCqAABwAMAfGAOAPpXpigqS48FJbYB9Lv54pFwdsjehz9dgAA+hVhWhqHi1qFjC8V/ZFbjBWKftE57ZI7HHf0Hn4FXVitHWtIjuYHglUNHIpVhx7juM9iO4PsQKCsehvDv7aYtS1Ob7W8qho4jgxKOcAjsQM/cACg981ZGsdL210ipcQpKq8qGH3eMenHI4+P+FVV4fatNo97/dd+MRSuTbTYO0knAwf5XPt+Fj9c1dINBXcvgLpZlDhJVUd4hKdh/MkFx+jCo11Z00dCu4tSsEP2fiO4gHICkgcE5OGIBz7OB7GrqrS1ayjlgljmA8t0YPn+Uj1c+2Bzn6UFfa34yxvth0yNru5lX0gKVRCRn15GSR7jsMckV4aF4TPPMt3rExuZzg+Tx5S/Ct/MAfwrhc5+9k58P7OtvH9iuHCDf5+0yYGSojjIXPwCScfX61Z+qXywRSSv92JGdvyUFvfjnBFUUn4m6TBpk8baXLNb3k7j/o8LegryAduOMtgBSSDlsAV2LDoDWZU8271WSBwpwiMWA7H+IVKr85xnt3PtzvBy1Oo391qVzh3QgIMEhWfJyuc42Iu1eeM/rX14g9S317cXlpZP5cFlExnI4MmAN67gCfcgLkA7GyaDR6T8YZ7e9+z306XNv5hj+0ADcMMQHyANye5yOxJzxzfaPmqGsOnY5ukGYqoeN5Zw+OcrJsP/qjGz9F+KtXw2vnm0q0klOWMK5Y9zglQT9cAVB3dQsVmRo3GVdSrD5DAqf8AfVRf2fdbkP2myflYCHTt6csVdfyJ5/f5q0OqNdWztJrhjxEhI+rfdQd/dio/WoJ4G9Jvb273MwxJd7WUe4jxuUk/1li2D7BfrgLSpSlBH+uOlE1Cxkt3OC2CjfyuDlT+WeD9GNcfw36qMsP2ScbLyzAimjJ5IQBRIpz6lIAyfk/BBqbtVUeKki6df2OpRely7RTjkCSPaPvY+FBxx7L/ACigtcVmvmM8CvqgUpSgUpSgUpSgVTnipIdN1az1ONTtb+FPj8QGQQfkmNjj/wAtfirjqD+MOnJLo9zuOPKCyKfhlYYx+YJX/NQTK1mDqGUgqwBVh7g8gj6EYr2qv/A/V2n0iMMcmB3iz9Fwy/srgfpVgUCsM1ad5q0URHmyxx55w7qufn7xHFQDrLxfgRPJ09xdXch2RrGCyqx4B3YwxHsqk89+KCMePnUqSSxWcK7poT5ryDlo/TkKpHbgb2+NqH5qd+H/AIl219DGhlC3OxQ8TekswABZPZlJGcDkZ5FeHht4eGxD3Fy3mXk//aPknYDglc55O4ZLfQY4FaXV/gna3LGS2JtZs59A/hE/JQY2n6qR+VBZYbNcjqy4C2NyScAQS8n2/ht/z+3zVX6T4jX2kyC21iN5I+RHcqNzEAfOQJB+u4Z5zxWJdVvOpC0NuPsunK+JJm5kkx6tuAcZ5Vto4HBLHgUHM8D/ABDtLKCS2un8pnlMiyEEocoiEEjO3GzOTxz3qeeKWupJod09vJHIGWNCyMGGHkRTnHbhjUhTouzNtHbPBHJFEgVA6gkYxkg4yCSMkjGSagXX3g1B9llbTkeOUYcwq7lJQDnbtJI3DuuPcY96CSeE/Ti2elwY5acCdz8l1UqPyCbR+efmqytjdi51bTLWHzZrq4JeYthY4yzFjIce6uB7clsZOK3tI8b1tNNS3aCQ3UCeUA2BH6fSC/IYEDgpjuO9S7wx09bLTXvbqQeZdn7RPKSCMH1JnHGfUTgc7nxzwKqI14sqNP0i10yDcxkPqOOWVDubIA/FIynH9IrZ0bxrtLOxt4fs11vjiRNpRFViFAYqxbJBPP3fevTw7D6pq82qOCIIQYbZSTkHbjjnGQhYt7bpeO1W+UFRVB3lrqnUTOWVrW1jG6KOQMEZsekZwC7EfiPC5471N+gevlVVsL8fZ7y3VY9snpEoUYUo3YkgdvfuM54sUpXA6s6HtdQi2XEeSudki8SJ/hb/AFwcg/FKO8JfpX0DVMDofU9GkNxYzfbIVGGtnLBinfCrnGR3BQ5z+E5IqSw+M1n9ia4Ztrodr2vHmhz+FQ2Mjv6+wwc9sCiwd9Vp/aB08yaTvAz5MyMT8KQ0Z/2mUY+tZtLfWNSxK8402BgCkMah5yMEguWxt7jjj/CCMnW1TwVmuAVm1a6kVjkq67lz/h8zAqCz7aXKKR/KPf6Cvaq20jpDV7J4kgv4p7ZCoMc8ZDBAAMKQCeB2wwHAqyaBSlKBSlKBWCaE1WniR4nJGhs7FjLeynYBGN3lk8Hn/wATBwAOxOTjFBIuqfEqxsDtnmy//hxgu4/xAfd/zEVW2q9UydRXS2FmTDbY8yaR8b2VWXkLk8AsMKDyTkkAHEu6C8Ira2iWW6jSe6bl2cb1UnkhQ2QSP5yCScngYA0etegZre6TUdHRVnTd5sAA2yAjBIXIBOO6jHsRyKCZaXpltpdkVT+HBCpd2JLE+7sx92P5fAAHAqvbPU9X1pjJayCxsSSqvx5jY4YjA3Mc8ZBVR8kg1HOteuby++zWN3A9gskqrM5DgNlgvp3Y9AzkjJ5xzir603TUhhSKMYSNQqj6AYH6/wDGqKzi/s82rDM9zdSyE+qTdGuf0ZHP65qX9JeHNppy/wABCXOczSbWkIPtkKMD6AAVKaVBhRgVmvC5vUjBZ2VFH4mIUfueK87XVI5c+VIkmO+x1bH54PFB8arpEVwhjmjSRGHKsAQf37H6jke1Vd4byf3brF1pTFvKf+Lblu5woJ5HBynv/wDa+at4GqY8a3+yajp1+ucoxVu/3UcPx7ciRx9ePigucGs15xHPI7Hn/wDlelBA+qvB+zv5jNJ5kUh+80TKN/AALBlYZwO4xn3zUK8QPCGG00ySWO5uW+z4ZY5XVo+XVW2qqjaxznI7nFXjUF8ap2XRbjaPveUp7cAyoD3/AG455FB1/D6BV0uzCYx5EZ47ElQzfrknNSJmx3rj9GoBp1oB2FtDj/8AGpr66p11LSzmuH+7EhP5nsg/ViB3Heg4PXPila6awR90sxGRCmMgexcnhQRyO5PxX10N4mW2p5Ee6OVBlon74zjKkcMPn3HuPeqgvbNIdFlvLwCS+1N/4fmYLLHuDF1B55AzkezRe1aVqTZf3ReWO3zp0kRgxbY0glMTb/UOCJAOCPug0K/Tckg/Qd/pjnmqO6u0WGTquzERVvN8uSYAgjchcnIHY7IwSD85ruT+FV/fnOp6iSuQfIhU+WOTwM7VzjGCVPeo/wBQ9CR6HqGn3Vu8rQtOEk3su4E8HlVUbWQtnPx9aC+RSsCs0ClKUClKUClKUA1HtA6Hs7SR5IIFR3LEucs3JyQpYkqv0GKkNKDAFCKzWCaCE+L/AE39r0qUKu6SLEsY98r97GPlCwx84+K6Ph71OL7ToJt2X2hZfpIow2fjJ9X+YV1dc1uG1haa4cRxp3Y+/sAB3JJ7AVRXRfUF7DcXbaTYSS2txIWjV1YKnJA9QO3jkFc+w54qj9DZrna/rKWltJcSHCRKWPOCfgDPuTgD86r6XxC1iA/9J0hmGRloXLDB+Nu8E/rUR8RPEJdSW1sjDPbFp0M6zAIQCQq4Px6iclQOB3xUET1fVbnWNRiFy5hW5YLDuDeUik7V2j39QwWHc+9dvW/BrULAedav52wEloC6Sr84XOSMfyknntUs8edEUQ2CwKFkEvkxBRjghdqg54wQMfnUh6F8Qmllayv08i9jwMH7svvlDkjcR6sAkMDleOKDg+Ffi605FpfMBMeIpiMeYf5ZPiT4PGex5xmQeNuifaNIlYctbssw7dh6X/2GJ/MCop46dJxQ+TqEI8t/NVJdnpyTllcY7OCpGR9Piu74q+IdomnzW8cySzTx7FRCGADYBZyOBgZIBOTxQS7w+vvO0y0fnm3jBz3yq7Cf1K5qRVH+hNJa0062gk+/HEu4dsE+oj9M4/Su+DQZqPdf9PG+06e3X77rlOcetWDpk44G5QP1qQ18uuaClem/F94rKKzW1nmv4R5IiA9J2HaCSMnhQMjb7d6jniqdYaCOXUNqQSNxDEfTGxBKiUdy2BwSWHHtU86PiEfU2qK4AeREePtkr6ScfuM1IvFjppr3S5Y4hmVSska5xuKnkD5JQsAPkigrfxRtrVNWgS4wII9NbYnONwFwsKjB/mC4+doBrgahpx/uTRyF9bXMoUn+qTj9CQP2rm9V9SLq11Y5yj+VDBM2Bjd5rbmQD2w+efnGOKs/xCjha/0jTogF8uZXKjgIi4VRj5IRsfl9c0RbCVW/j/bM2kEqOEmiZj8A7kz+7AfrVjo9Vz4767FHpUkDN/FuDGI09/TIkjEj+XC4z8kD5wVOdAu2ltYJH+88UbNjtkorHH0yTXRri9J3sD2kAtpVljSNEVgc/dRQN3w2B2PNdqgUpSgUpSgUpSgUpSgVgms0oIF4j9Czak1qvmhLeNy00Zzk9sFMd2xuQZ7bs1NbGzSKNY41CogAVQMAAcAAV74rNB87BVW+PvTplso7mNcvayZbgZ2N3z7kBgvHwSfarUrV1OxSaJ4pF3JIpR1+QRg0Fe+IlmdV0RLi25dAlxGF+9wpDqCPxAE9vdBVe6v1PFqWnLcO4i1Ow2EPkAzIGX1DPdgSH2+x3YGG4k3SOoy6HqB027Ym1mYtbTN2BY4BJ9gezD2bnsc19eIngmsvmXFh6JOWa2/Cxwc+Xj7rH+XsfpVwa/jB1ILrQrKUYzcyI5AzgFY33gfkze/xWzbf2drfCF7mbOwbwoTG/wBypK8Lk9iDx71BNOukuLTS7VW3yLfyb4ed21njIJ+hBb/X4r9PgUTimda6Pv8ARrc3VjfyyxQDLW0vqXbnnaM7cAEk4CnAJFWX0j1Kt9ZxXCYHmL6kznaw4dc/Qj9iDWl4nzqmj3hYgZhYDPy2FUfmWIA+pFRT+zymNLlzg5uZMfT+HCD/AK0FqUrG6gNRVTeJjSaZqUGrQpvQr5FxHnGRztJPOMgYB+Y175qVdH+JtnqR2RMUlAyYZAA/1KkEhhz7HP0qU3likqMkiK6OCGVgCCPgg9+3+lUt1/4RfY1a/wBMaSMwnzGiBOVA7tE3cBRyVOeM844qiT9T+B9ndStLE0lvIxydmGjJJJJ2HGCf6WA+lV94heGhsTbyLeyzXdxOqJvGD7ANu3kgqdo7/i9sVMOn/HW2NnGbjzGu/utDFGxLtnAKfhw3HGcgk8Hitrpzp+61K/j1HUYzBHAT9ltOcj33yZ5zn8txUcBQN0g1dS6F12SMJ/eyEABcANGSBjksi7ifr7/NbXSPgpBCxmvn+2Sls+oHywfkhiS5+rcfSrP2imKDi6b0XZ29wbiCBYpWUqSmVUgkE+genPA5xXbpSgUpSgUpSgUpSgUpSgUpSgUpSgUpSgjnW/RcWpWzRS8EZMcgA3I2O4z3B7Ee4/LNV3adTaro+22urRr6JeIp495bA7Anae3wwDD5IxVz187KD819L6bMmt2t3c2jWsNxcsY1ZWVAxDFQu7B+8RjIH0+n6U3YH6VB/GV4V0mYzfeyvk4zuE2f4ZXHuPV+majNpqnU7wx4gtx6Qdz+WJGGON4MmA302iqOj48aof7vjtkP8S5mRRFjLOq5PHx/E8vn5Ncqy8D7mCJfsuoyQu4HnINyoT3O0owOAeATzj39q6nSXhvctfC/1WZZpkH8OJeUjOOD2A9POAoxnnJNWeg4qClr7wKnWF5lvpJbxcsh5AOOQoYsXDH+YnGfb3qceFfVpv8ATkkfJljPlSk/iZQp3f5lYE/XdUwk7VS+vTS6BqxuUBNjenMqAcK5JLbeQA45deRkFh7cUXSDXzMoIIIBB4IPY545+lQOTxv0sIT9pLED7oilyT9NyAfqSBXEOu6rrL4tFbT7P3ncfxZB/SP+C8fLdhUHh4R2UUGp6nbxqhEUg8uUckLvZdme/GRkZ7oat9RUa6H6Cg02JliLO8hBklc+pyO35AZPH196k9ApSlApSlApSlApSlApSlApSlApSlApSlApWCagGieKgkSN5Y48Sw+YFhk8x0YzRQJHIGChWdpRgkgels8DNBYFYJqGweJsLXi22xg0igIp2+YZPPmglUjO3CeSWLBiCO2SQD83HiTE8DvCsg2xpKrMseGiZ3jV1UzITloyoQkOSy+nmg3OrujPt89o7yYhtpDI8OOJDxtyc8YI+DwxqUCofpPiLHLLPCYnEkLNlBt3LGI4nDShmG0lpNmBnBUkkAEjag8QbZ7OW7Afy4W2OMKSD6CMFWKFSJEbfu24bJIwaCTVhnArgTdZxrDBKY5cXEohRQFLbjv28hypU7D6lYjkHOORxpvEWG4gkMAnQBbf+NtTCmdkSIYMm7OWOSBgbWIJ9OQnCuDXhqGnxzoY5USRG7o4BU+4yDUMj6+WGMRgPNOkgRyRhRm8NnktySMq2DjLeWN20sAdyLxPtmEW1JmadYmiTam5vMkliRclwoOYnJyQMAc5OKDp2fRVlE4eO0t0YHIYRpkfUHHf613ag1x4pRxSyrLbzqsfkBcITIWkhkm2uhxtYbCMAn5OBzUk0bqOK6aQQ5ZYtmZMDy2LxrKAjZ5IVlJ4GNwoOrSlKBSlKBSlKBSlKBSlKBSlKBSlKBSlKBSlKDDVxU6TtxaLaBCIU27RubcNrB0IbOchgCD8iu3SgjkfQloG3eWxbKneXfduWZ7gNnOdxkkclvcOR2OK8F8OrQABVkUAx7dssg2iN3kjVfV9xXcsFORnB/CKlVKCNS9B2r796Mxk8zeS75fzI0ikDENyCsaHHYMobvitu06XijiljUygTSeY7+bJ5hfCDcHBBHCL2449wTXapQRa66EhMFvBEWijt7hZwFzliN5IzkFSWkzkdsdq9LToG0iieJI2CyCEN63z/B/7Eqd3DAjdkdzyaktKCMf/AC+s+CI3BBBz5kvJE5uRu9XqxKSwz/Ma+E8OrMbSsbqU2bCskmU2O8ieX6vSFMjAY4wSKlVKCLT9AW5yVU+ZuhcNI8koLRI0cZcGQFxtdsgn1Z5rf6S6bSxtlgQltvLSN952wASf0AAHsqqPYV2qUClKUClKUC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botanika.borec.cz/schemata/pokoz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8518" r="6203" b="8758"/>
          <a:stretch/>
        </p:blipFill>
        <p:spPr bwMode="auto">
          <a:xfrm>
            <a:off x="460374" y="1232254"/>
            <a:ext cx="262890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4544607" y="771550"/>
            <a:ext cx="3763727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Urči, o jaká pletiva se jedná a přiřaď správně pojmy.</a:t>
            </a:r>
            <a:endParaRPr lang="cs-C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0425" y="3249562"/>
            <a:ext cx="58358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Obr.1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 descr="http://web2.mendelu.cz/af_211_multitext/obecna_botanika/obrazky/histologie/parenchym.g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2"/>
          <a:stretch/>
        </p:blipFill>
        <p:spPr bwMode="auto">
          <a:xfrm>
            <a:off x="3689583" y="1849387"/>
            <a:ext cx="242887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aoblený obdélník 11"/>
          <p:cNvSpPr/>
          <p:nvPr/>
        </p:nvSpPr>
        <p:spPr>
          <a:xfrm>
            <a:off x="3689955" y="3165962"/>
            <a:ext cx="58358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Obr.2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840252" y="1779662"/>
            <a:ext cx="1080120" cy="10081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164288" y="2063408"/>
            <a:ext cx="432048" cy="4406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7596336" y="3327834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309646" y="3075806"/>
            <a:ext cx="141332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831354" y="3834756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7034406" y="4282030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734974" y="3834756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953733" y="3328710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619477" y="4292377"/>
            <a:ext cx="210555" cy="2021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 rot="18039410">
            <a:off x="6822280" y="3462377"/>
            <a:ext cx="152867" cy="426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7363690" y="4370990"/>
            <a:ext cx="141332" cy="4175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3687719">
            <a:off x="7855970" y="3369009"/>
            <a:ext cx="161323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18039410">
            <a:off x="7888695" y="4038347"/>
            <a:ext cx="152867" cy="4264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 rot="3687719">
            <a:off x="6759590" y="4034763"/>
            <a:ext cx="161323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444208" y="1635646"/>
            <a:ext cx="2088232" cy="3312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7724754" y="4591262"/>
            <a:ext cx="58358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Obr.3</a:t>
            </a:r>
            <a:endParaRPr lang="cs-CZ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1044005" y="4003878"/>
            <a:ext cx="4464099" cy="8443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odivá pletiva, krycí pletiva, základní pletiva, svěrací buňky, svazky cévní, průduchy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206334"/>
            <a:ext cx="3960440" cy="1869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Vodivá pletiva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ozvádí živiny, vodu a jiné látky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vazky cévní – 2 části: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řevní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cévy, vede látky od kořenů k listům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ýková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sítkovice, vedou látky z listů ke kořenům</a:t>
            </a:r>
          </a:p>
        </p:txBody>
      </p:sp>
      <p:pic>
        <p:nvPicPr>
          <p:cNvPr id="1026" name="Picture 2" descr="http://www.bioweb.genezis.eu/rastliny/morfologia/cievnezvazky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44"/>
          <a:stretch/>
        </p:blipFill>
        <p:spPr bwMode="auto">
          <a:xfrm>
            <a:off x="539552" y="3579862"/>
            <a:ext cx="3943350" cy="7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295636" y="4640853"/>
            <a:ext cx="216024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lýková část, 2 – dřevní část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860032" y="987574"/>
            <a:ext cx="396044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Dělivá pletiva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místech, kde rostlina roste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jejich buňky se rozmnožují dělením</a:t>
            </a:r>
          </a:p>
        </p:txBody>
      </p:sp>
      <p:pic>
        <p:nvPicPr>
          <p:cNvPr id="8" name="Picture 1028" descr="podélněkořen1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4" b="100000" l="3093" r="100000">
                        <a14:backgroundMark x1="81959" y1="6818" x2="96907" y2="4167"/>
                        <a14:backgroundMark x1="96392" y1="6061" x2="96392" y2="6061"/>
                        <a14:backgroundMark x1="93299" y1="5682" x2="93299" y2="5682"/>
                        <a14:backgroundMark x1="84021" y1="6439" x2="84021" y2="6439"/>
                        <a14:backgroundMark x1="90206" y1="21402" x2="90206" y2="21402"/>
                        <a14:backgroundMark x1="70103" y1="89205" x2="70103" y2="89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03" y="2378413"/>
            <a:ext cx="1267756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19306" y="4073406"/>
            <a:ext cx="192552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ělivé pletivo kořenové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čepičky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6152181" y="4335016"/>
            <a:ext cx="617432" cy="180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948264" y="2571750"/>
            <a:ext cx="1217000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odivé pletivo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4476988"/>
            <a:ext cx="1337226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ákladní pletivo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6406" y="2921917"/>
            <a:ext cx="793807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okožka</a:t>
            </a:r>
          </a:p>
        </p:txBody>
      </p:sp>
      <p:cxnSp>
        <p:nvCxnSpPr>
          <p:cNvPr id="18" name="Přímá spojnice se šipkou 17"/>
          <p:cNvCxnSpPr>
            <a:stCxn id="14" idx="0"/>
          </p:cNvCxnSpPr>
          <p:nvPr/>
        </p:nvCxnSpPr>
        <p:spPr>
          <a:xfrm flipV="1">
            <a:off x="5024589" y="3723878"/>
            <a:ext cx="915563" cy="753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3" idx="1"/>
          </p:cNvCxnSpPr>
          <p:nvPr/>
        </p:nvCxnSpPr>
        <p:spPr>
          <a:xfrm flipH="1" flipV="1">
            <a:off x="6084168" y="2571751"/>
            <a:ext cx="864096" cy="153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5" idx="3"/>
          </p:cNvCxnSpPr>
          <p:nvPr/>
        </p:nvCxnSpPr>
        <p:spPr>
          <a:xfrm flipV="1">
            <a:off x="5470213" y="2648695"/>
            <a:ext cx="253915" cy="427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331278" y="752897"/>
            <a:ext cx="2275399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cs-CZ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  <a:endParaRPr lang="cs-CZ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Video 3">
            <a:hlinkClick r:id="rId3" highlightClick="1"/>
          </p:cNvPr>
          <p:cNvSpPr/>
          <p:nvPr/>
        </p:nvSpPr>
        <p:spPr>
          <a:xfrm>
            <a:off x="1511660" y="4145713"/>
            <a:ext cx="648072" cy="521208"/>
          </a:xfrm>
          <a:prstGeom prst="actionButtonMovi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Stem-histology-cross-section-tag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6953"/>
            <a:ext cx="3816424" cy="33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f/Plant_stoma_guard_cells.png/300px-Plant_stoma_guard_cell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/>
          <a:stretch/>
        </p:blipFill>
        <p:spPr bwMode="auto">
          <a:xfrm>
            <a:off x="291183" y="1419622"/>
            <a:ext cx="170760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835696" y="1635646"/>
            <a:ext cx="108012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stoma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131840" y="2953975"/>
            <a:ext cx="1714513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tissues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578398" y="1635645"/>
            <a:ext cx="108012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xylem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578770" y="2288625"/>
            <a:ext cx="1080120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phloem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523874" y="3707929"/>
            <a:ext cx="1189914" cy="3237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7 - epidermis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7751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jsou pletiva?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živočišné tkáně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rostlinné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tkáně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rostlinné orgány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živočišné orgány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Jakou funkci mají průduchy a o jaký typ pletiv se jedná?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zásobní funkce, krycí pletiva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stavební funkce, vodivá pletiva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výměna plynů, základní pletiva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výměna plynů, krycí pletiva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Jaké typy pletiv rozlišujeme?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pevná, měkká, tekutá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krycí, pokožka, houbová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krycí, základní, vodivá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základní, vyšší, vodivá</a:t>
                      </a: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jsou cévní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svazky?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svazky tkání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vodivá pletiva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krycí pletiva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pletiva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69586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59.9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3495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://www.sci.muni.cz/~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anatomy/ground_tissues/images/005_small.jpg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http://media2.picsearch.com/is?asDkEhmzsP15suT_Ubs_ceOip5bvDYgLDfy_k1nxa3k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http://www.sci.muni.cz/~anatomy/vascular_bundles/images/011_small.jpg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upload.wikimedia.org/wikipedia/commons/thumb/8/85/Tomato_leaf_stomate_cropped_and_scaled.jpg/330px-Tomato_leaf_stomate_cropped_and_scaled.jpg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http://upload.wikimedia.org/wikipedia/commons/thumb/0/0b/Stoma_amaryllis_type.svg/120px-Stoma_amaryllis_type.svg.png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7"/>
              </a:rPr>
              <a:t>http://nd04.jxs.cz/001/327/263903d1c3_71223871_o2.jpg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http://www.biomach.cz/_/rsrc/1293837178735/biologie-rostlin/-sekundarni-stavba-rostlinnych-organua/kambium.jpg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http://www.bioweb.genezis.eu/rastliny/morfologia/cievnezvazky.gif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upload.wikimedia.org/wikipedia/commons/thumb/2/21/Rhoeo_Discolor_epidermis.jpg/654px-Rhoeo_Discolor_epidermis.jpg</a:t>
            </a:r>
            <a:endParaRPr lang="cs-CZ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hlinkClick r:id="rId11"/>
              </a:rPr>
              <a:t>http://upload.wikimedia.org/wikipedia/commons/thumb/1/1a/Leitbuendel_zea_mays.jpg/220px-Leitbuendel_zea_mays.jpg</a:t>
            </a:r>
            <a:endParaRPr lang="cs-CZ" sz="1200" dirty="0"/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hlinkClick r:id="rId12"/>
              </a:rPr>
              <a:t>http://upload.wikimedia.org/wikipedia/commons/thumb/7/75/Arabidopsis-epiderm-and-trichome.jpg/220px-Arabidopsis-epiderm-and-trichome.jpg</a:t>
            </a:r>
            <a:endParaRPr lang="cs-CZ" sz="1200" dirty="0"/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hlinkClick r:id="rId13"/>
              </a:rPr>
              <a:t>http://upload.wikimedia.org/wikipedia/commons/thumb/9/92/Stem-histology-cross-section-tag.svg/711px-Stem-histology-cross-section-tag.svg.png</a:t>
            </a:r>
            <a:endParaRPr lang="cs-CZ" sz="1200" dirty="0"/>
          </a:p>
          <a:p>
            <a:pPr marL="342900" indent="-342900">
              <a:buFontTx/>
              <a:buAutoNum type="arabicPeriod"/>
            </a:pPr>
            <a:r>
              <a:rPr lang="cs-CZ" sz="1200" u="sng" dirty="0">
                <a:hlinkClick r:id="rId14"/>
              </a:rPr>
              <a:t>http://upload.wikimedia.org/wikipedia/commons/thumb/3/3f/Plant_stoma_guard_cells.png/300px-Plant_stoma_guard_cells.png</a:t>
            </a:r>
            <a:endParaRPr lang="cs-CZ" sz="1200" dirty="0"/>
          </a:p>
          <a:p>
            <a:pPr marL="342900" indent="-342900">
              <a:buFontTx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4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728</Words>
  <Application>Microsoft Office PowerPoint</Application>
  <PresentationFormat>Předvádění na obrazovce (16:9)</PresentationFormat>
  <Paragraphs>144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59.1  Pletiva </vt:lpstr>
      <vt:lpstr>59.2  Co už víš? </vt:lpstr>
      <vt:lpstr>59.3  Jaké si řekneme nové termíny a názvy?</vt:lpstr>
      <vt:lpstr>59.4  Co si řekneme nového?</vt:lpstr>
      <vt:lpstr>59.5  Procvičení a příklady</vt:lpstr>
      <vt:lpstr>59.6  Něco navíc pro šikovné</vt:lpstr>
      <vt:lpstr>59.7  CLIL</vt:lpstr>
      <vt:lpstr>59.8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189</cp:revision>
  <dcterms:created xsi:type="dcterms:W3CDTF">2010-10-18T18:21:56Z</dcterms:created>
  <dcterms:modified xsi:type="dcterms:W3CDTF">2012-01-30T20:28:09Z</dcterms:modified>
</cp:coreProperties>
</file>