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CC00FF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cs.wikipedia.org/wiki/Port%C3%A1l:Entomologi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hyperlink" Target="http://www.youtube.com/watch?v=rGZBFh4tR40" TargetMode="External"/><Relationship Id="rId3" Type="http://schemas.openxmlformats.org/officeDocument/2006/relationships/hyperlink" Target="http://cs.wikipedia.org/wiki/Rovnok%C5%99%C3%ADdl%C3%AD" TargetMode="Externa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hyperlink" Target="http://cs.wikipedia.org/wiki/S%C3%AD%C5%A5ok%C5%99%C3%ADdl%C3%AD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www.youtube.com/watch?v=pWKtecz1A1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w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hdphoto" Target="../media/hdphoto4.wdp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microsoft.com/office/2007/relationships/hdphoto" Target="../media/hdphoto1.wdp"/><Relationship Id="rId5" Type="http://schemas.openxmlformats.org/officeDocument/2006/relationships/image" Target="../media/image20.jpeg"/><Relationship Id="rId1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image" Target="../media/image45.jpeg"/><Relationship Id="rId9" Type="http://schemas.openxmlformats.org/officeDocument/2006/relationships/image" Target="../media/image26.jpe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tfish.cz/studen/rybnicky/hmyz.htm" TargetMode="External"/><Relationship Id="rId13" Type="http://schemas.openxmlformats.org/officeDocument/2006/relationships/hyperlink" Target="http://www.biolib.cz/cz/taxonimage/id67700/" TargetMode="External"/><Relationship Id="rId18" Type="http://schemas.openxmlformats.org/officeDocument/2006/relationships/hyperlink" Target="http://upload.wikimedia.org/wikipedia/commons/thumb/7/73/Pi%C3%A9ride_du_chou.JPG/200px-Pi%C3%A9ride_du_chou.JPG" TargetMode="External"/><Relationship Id="rId26" Type="http://schemas.openxmlformats.org/officeDocument/2006/relationships/hyperlink" Target="http://www.hmyz.net/Entofoto/Brouci/Lucanus_cervus.jpg" TargetMode="External"/><Relationship Id="rId3" Type="http://schemas.openxmlformats.org/officeDocument/2006/relationships/hyperlink" Target="http://www.naturfoto.cz/jepice-fotografie-5348.html" TargetMode="External"/><Relationship Id="rId21" Type="http://schemas.openxmlformats.org/officeDocument/2006/relationships/hyperlink" Target="http://foto.2705.net/obr_male/PICT2640u_1115060997.jpg" TargetMode="External"/><Relationship Id="rId7" Type="http://schemas.openxmlformats.org/officeDocument/2006/relationships/hyperlink" Target="http://fotobanka.nabla.cz/obsah/fotky-poteseni/rumenice-pospolna.php" TargetMode="External"/><Relationship Id="rId12" Type="http://schemas.openxmlformats.org/officeDocument/2006/relationships/hyperlink" Target="http://www.biolib.cz/cz/taxonimage/id30406/" TargetMode="External"/><Relationship Id="rId17" Type="http://schemas.openxmlformats.org/officeDocument/2006/relationships/hyperlink" Target="http://www.biolib.cz/IMG/GAL/17928.jpg" TargetMode="External"/><Relationship Id="rId25" Type="http://schemas.openxmlformats.org/officeDocument/2006/relationships/hyperlink" Target="http://www.naturfoto.cz/fotografie/krasensky/chroust-obecny-2008_096.jpg" TargetMode="External"/><Relationship Id="rId2" Type="http://schemas.openxmlformats.org/officeDocument/2006/relationships/hyperlink" Target="http://en.wikipedia.org/wiki/Sucking_louse" TargetMode="External"/><Relationship Id="rId16" Type="http://schemas.openxmlformats.org/officeDocument/2006/relationships/hyperlink" Target="http://img7.ct24.cz/cache/616x347/article/20/1928/192707.jpg?1348056677" TargetMode="External"/><Relationship Id="rId20" Type="http://schemas.openxmlformats.org/officeDocument/2006/relationships/hyperlink" Target="http://www.naturfoto.cz/fotografie/dockal/modrasek-obecny-2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urfoto.cz/znakoplavka-obecna-fotografie-4633.html" TargetMode="External"/><Relationship Id="rId11" Type="http://schemas.openxmlformats.org/officeDocument/2006/relationships/hyperlink" Target="http://www.ezoo.cz/zvire.php?zvire_id=94" TargetMode="External"/><Relationship Id="rId24" Type="http://schemas.openxmlformats.org/officeDocument/2006/relationships/hyperlink" Target="http://www.hmyz.net/Entofoto/Brouci/Ctenicera_virens.jpg" TargetMode="External"/><Relationship Id="rId5" Type="http://schemas.openxmlformats.org/officeDocument/2006/relationships/hyperlink" Target="http://cs.wikipedia.org/wiki/%C5%A0t%C4%9Bnice_dom%C3%A1c%C3%AD" TargetMode="External"/><Relationship Id="rId15" Type="http://schemas.openxmlformats.org/officeDocument/2006/relationships/hyperlink" Target="http://www.tkani.cz/bourec.jpg" TargetMode="External"/><Relationship Id="rId23" Type="http://schemas.openxmlformats.org/officeDocument/2006/relationships/hyperlink" Target="http://upload.wikimedia.org/wikipedia/commons/thumb/6/67/Gelbrandk%C3%A4fer_(Dytiscus_marginalis).jpg/258px-Gelbrandk%C3%A4fer_(Dytiscus_marginalis).jpg" TargetMode="External"/><Relationship Id="rId10" Type="http://schemas.openxmlformats.org/officeDocument/2006/relationships/hyperlink" Target="http://www.skudci.com/blecha-blechy" TargetMode="External"/><Relationship Id="rId19" Type="http://schemas.openxmlformats.org/officeDocument/2006/relationships/hyperlink" Target="http://zoo.wendys.cz/foto/f169.jpg" TargetMode="External"/><Relationship Id="rId4" Type="http://schemas.openxmlformats.org/officeDocument/2006/relationships/hyperlink" Target="http://www.photoextract.com/cs/foto/304883.html" TargetMode="External"/><Relationship Id="rId9" Type="http://schemas.openxmlformats.org/officeDocument/2006/relationships/hyperlink" Target="http://www.garten.cz/se/cz/fotoa-m%C5%A1ice/" TargetMode="External"/><Relationship Id="rId14" Type="http://schemas.openxmlformats.org/officeDocument/2006/relationships/hyperlink" Target="http://cs.wikipedia.org/wiki/Mraveni%C5%A1t%C4%9B" TargetMode="External"/><Relationship Id="rId22" Type="http://schemas.openxmlformats.org/officeDocument/2006/relationships/hyperlink" Target="http://www.hmyz.net/Entofoto/Brouci/Carabus_auroniten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58.1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ystém hmyzu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827584" y="1275606"/>
            <a:ext cx="2448272" cy="999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Entomologie</a:t>
            </a:r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nauka o hmyzu</a:t>
            </a:r>
            <a:endParaRPr lang="cs-CZ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rivankova\AppData\Local\Microsoft\Windows\Temporary Internet Files\Content.IE5\DXL7ML11\MP90040697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71550"/>
            <a:ext cx="1067662" cy="16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oubor:Ant hill po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1750"/>
            <a:ext cx="2180861" cy="163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292080" y="751924"/>
            <a:ext cx="2448272" cy="99918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Hmyz se přizpůsobil příjmu rozmanité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potravy. 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rivankova\AppData\Local\Microsoft\Windows\Temporary Internet Files\Content.IE5\36BMBKBB\MC90043248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88" y="1251517"/>
            <a:ext cx="1981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627215" y="2571750"/>
            <a:ext cx="2448272" cy="99918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Hmyz má schopnost chránit se i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bránit.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krivankova\AppData\Local\Microsoft\Windows\Temporary Internet Files\Content.IE5\FK3T4S3F\MC90043592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04832"/>
            <a:ext cx="1927225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6516216" y="3507854"/>
            <a:ext cx="2448272" cy="8809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ochranná krycí zbarvení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mimikry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kusadla, žihadla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243395"/>
              </p:ext>
            </p:extLst>
          </p:nvPr>
        </p:nvGraphicFramePr>
        <p:xfrm>
          <a:off x="827584" y="1203598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Hmyz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bezkřídlý, křídlatý s proměnou dokonalou a nedokonalou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systém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hmyzu a jejich vybrané zástupce.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7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16016" y="690042"/>
            <a:ext cx="1584176" cy="504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HMYZ</a:t>
            </a:r>
            <a:endParaRPr lang="cs-CZ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057578" y="679773"/>
            <a:ext cx="158417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bezkřídlý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9552" y="1506885"/>
            <a:ext cx="2223864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řídlatý s proměnou nedokonalou</a:t>
            </a:r>
            <a:endParaRPr lang="cs-CZ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868144" y="1506885"/>
            <a:ext cx="2223864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řídlatý s proměnou dokonalou</a:t>
            </a:r>
            <a:endParaRPr lang="cs-CZ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89670" y="2442989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jepice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5988" y="3069332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vážky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15988" y="3853408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rovnokřídlí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483768" y="699542"/>
            <a:ext cx="158417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křídlatý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59882" y="2442989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škvoři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459882" y="3069332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ploštice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483768" y="3853408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stejnokřídlí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475656" y="4423370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vši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860032" y="2442989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brouci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860032" y="3219822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síťokřídlí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860032" y="3939902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motýli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074346" y="2476872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dvoukřídlí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7164288" y="3219822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blechy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164288" y="3939902"/>
            <a:ext cx="1567408" cy="417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blanokřídlí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Přímá spojnice se šipkou 22"/>
          <p:cNvCxnSpPr>
            <a:stCxn id="3" idx="1"/>
            <a:endCxn id="11" idx="3"/>
          </p:cNvCxnSpPr>
          <p:nvPr/>
        </p:nvCxnSpPr>
        <p:spPr>
          <a:xfrm flipH="1">
            <a:off x="4067944" y="942070"/>
            <a:ext cx="648072" cy="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3" idx="3"/>
            <a:endCxn id="5" idx="1"/>
          </p:cNvCxnSpPr>
          <p:nvPr/>
        </p:nvCxnSpPr>
        <p:spPr>
          <a:xfrm flipV="1">
            <a:off x="6300192" y="931801"/>
            <a:ext cx="757386" cy="10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endCxn id="6" idx="0"/>
          </p:cNvCxnSpPr>
          <p:nvPr/>
        </p:nvCxnSpPr>
        <p:spPr>
          <a:xfrm flipH="1">
            <a:off x="1651484" y="1203598"/>
            <a:ext cx="1615988" cy="303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stCxn id="11" idx="2"/>
            <a:endCxn id="7" idx="0"/>
          </p:cNvCxnSpPr>
          <p:nvPr/>
        </p:nvCxnSpPr>
        <p:spPr>
          <a:xfrm>
            <a:off x="3275856" y="1203598"/>
            <a:ext cx="3704220" cy="303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bdélník 33"/>
          <p:cNvSpPr/>
          <p:nvPr/>
        </p:nvSpPr>
        <p:spPr>
          <a:xfrm>
            <a:off x="107504" y="2283718"/>
            <a:ext cx="4284476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4708351" y="2283717"/>
            <a:ext cx="4284476" cy="2736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ipka dolů 36"/>
          <p:cNvSpPr/>
          <p:nvPr/>
        </p:nvSpPr>
        <p:spPr>
          <a:xfrm>
            <a:off x="1651484" y="2010941"/>
            <a:ext cx="45719" cy="272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ipka dolů 37"/>
          <p:cNvSpPr/>
          <p:nvPr/>
        </p:nvSpPr>
        <p:spPr>
          <a:xfrm>
            <a:off x="6934357" y="2010941"/>
            <a:ext cx="45719" cy="272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Zobrazit podrobnosti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04" b="96875" l="1563" r="98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337" y="1307976"/>
            <a:ext cx="926833" cy="9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razit podrobnosti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063" l="0" r="100000">
                        <a14:foregroundMark x1="40104" y1="48438" x2="8854" y2="47396"/>
                        <a14:foregroundMark x1="42708" y1="45313" x2="27083" y2="45833"/>
                        <a14:foregroundMark x1="46354" y1="53646" x2="14063" y2="71354"/>
                        <a14:foregroundMark x1="57292" y1="43750" x2="86979" y2="18750"/>
                        <a14:foregroundMark x1="59896" y1="50000" x2="91146" y2="4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8873">
            <a:off x="2887216" y="1320409"/>
            <a:ext cx="1180728" cy="11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brazit podrobnost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21941"/>
          <a:stretch/>
        </p:blipFill>
        <p:spPr bwMode="auto">
          <a:xfrm>
            <a:off x="3349125" y="4357464"/>
            <a:ext cx="878979" cy="59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týl na květině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b="20072"/>
          <a:stretch/>
        </p:blipFill>
        <p:spPr bwMode="auto">
          <a:xfrm>
            <a:off x="6410504" y="4423369"/>
            <a:ext cx="775750" cy="5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obrazit podrobnosti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81" y="1401463"/>
            <a:ext cx="829297" cy="8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lačítko akce: Video 3">
            <a:hlinkClick r:id="rId13" highlightClick="1"/>
          </p:cNvPr>
          <p:cNvSpPr/>
          <p:nvPr/>
        </p:nvSpPr>
        <p:spPr>
          <a:xfrm>
            <a:off x="406092" y="4371547"/>
            <a:ext cx="654722" cy="521208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lačítko akce: Video 24">
            <a:hlinkClick r:id="rId14" highlightClick="1"/>
          </p:cNvPr>
          <p:cNvSpPr/>
          <p:nvPr/>
        </p:nvSpPr>
        <p:spPr>
          <a:xfrm>
            <a:off x="5190733" y="4456467"/>
            <a:ext cx="677411" cy="436288"/>
          </a:xfrm>
          <a:prstGeom prst="actionButtonMovi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308304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58.3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183829"/>
            <a:ext cx="158417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Bezkřídlí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639616" y="1147825"/>
            <a:ext cx="2160240" cy="57606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upinušky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rybenky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koupelny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655640" y="1995686"/>
            <a:ext cx="2160240" cy="288032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chvostoskoci</a:t>
            </a:r>
            <a:endParaRPr lang="cs-CZ" sz="16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omácí W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17315"/>
          <a:stretch/>
        </p:blipFill>
        <p:spPr bwMode="auto">
          <a:xfrm>
            <a:off x="370123" y="2065106"/>
            <a:ext cx="1005897" cy="15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lberfischch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r="11762" b="12331"/>
          <a:stretch/>
        </p:blipFill>
        <p:spPr bwMode="auto">
          <a:xfrm rot="15381352">
            <a:off x="539204" y="3070626"/>
            <a:ext cx="533595" cy="14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>
            <a:stCxn id="4" idx="3"/>
            <a:endCxn id="3" idx="1"/>
          </p:cNvCxnSpPr>
          <p:nvPr/>
        </p:nvCxnSpPr>
        <p:spPr>
          <a:xfrm>
            <a:off x="2051720" y="1435857"/>
            <a:ext cx="5878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4" idx="3"/>
            <a:endCxn id="6" idx="1"/>
          </p:cNvCxnSpPr>
          <p:nvPr/>
        </p:nvCxnSpPr>
        <p:spPr>
          <a:xfrm>
            <a:off x="2051720" y="1435857"/>
            <a:ext cx="603920" cy="703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5004048" y="1121979"/>
            <a:ext cx="2592288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Hmyz křídlatý s proměnou nedokonalou</a:t>
            </a:r>
            <a:endParaRPr lang="cs-CZ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5724127" y="1921136"/>
            <a:ext cx="3168352" cy="57606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jepice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larva 3-4 roky, dospělec 24 hod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907198" y="2733805"/>
            <a:ext cx="2802210" cy="86409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vážky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larvy dravé, dospělec – hmyz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vážka ploská, šídlo modré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naturfoto.cz/fotografie/krasensky/jepice-14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4192" r="4707" b="10820"/>
          <a:stretch/>
        </p:blipFill>
        <p:spPr bwMode="auto">
          <a:xfrm>
            <a:off x="7708971" y="944602"/>
            <a:ext cx="1348727" cy="9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4.geg.cz/photo/304883_detai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7249" b="6942"/>
          <a:stretch/>
        </p:blipFill>
        <p:spPr bwMode="auto">
          <a:xfrm>
            <a:off x="5563573" y="3736415"/>
            <a:ext cx="1338064" cy="11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á složená závorka 11"/>
          <p:cNvSpPr/>
          <p:nvPr/>
        </p:nvSpPr>
        <p:spPr>
          <a:xfrm>
            <a:off x="6903447" y="3736415"/>
            <a:ext cx="102096" cy="112995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070488" y="4182528"/>
            <a:ext cx="475631" cy="237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13cm</a:t>
            </a: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://www.lifeinthefastlane.ca/wp-content/uploads/2008/11/blue_dragonfly_1sf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46" y="3719999"/>
            <a:ext cx="1266034" cy="11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aoblený obdélník 25"/>
          <p:cNvSpPr/>
          <p:nvPr/>
        </p:nvSpPr>
        <p:spPr>
          <a:xfrm>
            <a:off x="1816114" y="2497200"/>
            <a:ext cx="2971960" cy="808459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škvoři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na zadečku klešťovité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přívěsky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všežravec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škvor obecný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t="9958" r="10361" b="14856"/>
          <a:stretch/>
        </p:blipFill>
        <p:spPr bwMode="auto">
          <a:xfrm>
            <a:off x="4752077" y="2297520"/>
            <a:ext cx="811496" cy="121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aoblený obdélník 20"/>
          <p:cNvSpPr/>
          <p:nvPr/>
        </p:nvSpPr>
        <p:spPr>
          <a:xfrm>
            <a:off x="1951100" y="3803800"/>
            <a:ext cx="3116542" cy="100898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vši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nebezpečné – nakažlivé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choroby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parazité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sají krev savcům</a:t>
            </a:r>
          </a:p>
          <a:p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- veš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dětská,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šatní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pload.wikimedia.org/wikipedia/commons/thumb/e/ec/Hundelaus.jpg/220px-Hundelau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r="8420" b="8034"/>
          <a:stretch/>
        </p:blipFill>
        <p:spPr bwMode="auto">
          <a:xfrm rot="5400000">
            <a:off x="1200096" y="4112325"/>
            <a:ext cx="742950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107503" y="1052308"/>
            <a:ext cx="3672409" cy="172819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ploštice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rozmanité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tvary, barvy, plochá těla, vylučují páchnoucí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látku</a:t>
            </a:r>
          </a:p>
          <a:p>
            <a:pPr marL="285750" indent="-285750">
              <a:buFontTx/>
              <a:buChar char="-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splešťule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, znakoplavka –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vodě</a:t>
            </a:r>
          </a:p>
          <a:p>
            <a:pPr marL="285750" indent="-285750">
              <a:buFontTx/>
              <a:buChar char="-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štěnice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domácí –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saje lidskou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krev</a:t>
            </a:r>
          </a:p>
          <a:p>
            <a:pPr marL="285750" indent="-285750">
              <a:buFontTx/>
              <a:buChar char="-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kněžice –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zelená,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ruměnice pospolná, vodoměrka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rivankova\AppData\Local\Microsoft\Windows\Temporary Internet Files\Content.IE5\VXR4F12J\MP9004069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990912"/>
            <a:ext cx="648072" cy="9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5757251" y="607787"/>
            <a:ext cx="3116542" cy="86894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stejnokřídlí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mšice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– hromadně na rostlinách, sají rostlinné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šťávy</a:t>
            </a:r>
          </a:p>
        </p:txBody>
      </p:sp>
      <p:pic>
        <p:nvPicPr>
          <p:cNvPr id="1028" name="Picture 4" descr="Popis obrázku chyb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25623" r="18481" b="21436"/>
          <a:stretch/>
        </p:blipFill>
        <p:spPr bwMode="auto">
          <a:xfrm>
            <a:off x="18602" y="3010347"/>
            <a:ext cx="1459431" cy="6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aturfoto.cz/fotografie/krasensky/znakoplavka-obecna-07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t="4640" r="7635" b="12082"/>
          <a:stretch/>
        </p:blipFill>
        <p:spPr bwMode="auto">
          <a:xfrm>
            <a:off x="1666874" y="4016351"/>
            <a:ext cx="1244750" cy="86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otobanka.nabla.cz/obsah/fotky-poteseni/img/rumenice-pospol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16812" r="11717" b="15240"/>
          <a:stretch/>
        </p:blipFill>
        <p:spPr bwMode="auto">
          <a:xfrm>
            <a:off x="4183314" y="1855642"/>
            <a:ext cx="1180774" cy="75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1.gstatic.com/images?q=tbn:ANd9GcTSZ0IhikZ1gCYoUEMd5qpHupkYU4wC6AadzTcfg8WaWXgZMKZ1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3" y="4038056"/>
            <a:ext cx="1320950" cy="7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arten.cz/images_data/5215-msice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93" y="684139"/>
            <a:ext cx="1170510" cy="9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5999470" y="1664376"/>
            <a:ext cx="2670203" cy="5040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Hmyz křídlatý s proměnou dokonalou</a:t>
            </a:r>
            <a:endParaRPr lang="cs-CZ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987824" y="2808403"/>
            <a:ext cx="2880320" cy="203556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lechy</a:t>
            </a:r>
            <a:endParaRPr lang="cs-CZ" sz="1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bez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křídel, skáčou, ze stran zploštělé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tělo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sají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krev na teplokrevných živočiších – přenáší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nebezp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choroby  (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mor)</a:t>
            </a:r>
          </a:p>
          <a:p>
            <a:pPr marL="285750" indent="-285750">
              <a:buFontTx/>
              <a:buChar char="-"/>
            </a:pP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blecha 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morová 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28" y="2976811"/>
            <a:ext cx="905842" cy="87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6218658" y="2302509"/>
            <a:ext cx="2782407" cy="203556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i="1" u="sng" dirty="0" smtClean="0">
                <a:latin typeface="Times New Roman" pitchFamily="18" charset="0"/>
                <a:cs typeface="Times New Roman" pitchFamily="18" charset="0"/>
              </a:rPr>
              <a:t>voukřídlí</a:t>
            </a:r>
            <a:endParaRPr lang="cs-CZ" sz="1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pouze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jeden pár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křídel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někteří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bodavě savé ústní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ústrojí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většina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přenašeči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chorob</a:t>
            </a:r>
          </a:p>
          <a:p>
            <a:pPr marL="285750" indent="-285750">
              <a:buFontTx/>
              <a:buChar char="-"/>
            </a:pP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oucha domácí, komár pisklavý, octomilka obecná, ovád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ezoo.cz/files/zvire/9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r="14725"/>
          <a:stretch/>
        </p:blipFill>
        <p:spPr bwMode="auto">
          <a:xfrm>
            <a:off x="5491290" y="2462917"/>
            <a:ext cx="773706" cy="63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biolib.cz/IMG/GAL/3040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t="17614" r="9747"/>
          <a:stretch/>
        </p:blipFill>
        <p:spPr bwMode="auto">
          <a:xfrm>
            <a:off x="5491290" y="4034426"/>
            <a:ext cx="911881" cy="7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biolib.cz/IMG/GAL/677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60" y="4185744"/>
            <a:ext cx="1064247" cy="7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tyden.cz/obrazek/201101/4d304125ee0fa/crop-44219-octomilka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r="21033"/>
          <a:stretch/>
        </p:blipFill>
        <p:spPr bwMode="auto">
          <a:xfrm>
            <a:off x="6602840" y="4303030"/>
            <a:ext cx="1019175" cy="73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7489" y="1261331"/>
            <a:ext cx="4320480" cy="64807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Víš, které organismy patří do této skupiny? Čím je tato skupina významná, užitečná či škodlivá?</a:t>
            </a:r>
          </a:p>
        </p:txBody>
      </p:sp>
      <p:sp>
        <p:nvSpPr>
          <p:cNvPr id="3" name="Obdélník s odříznutým příčným rohem 2"/>
          <p:cNvSpPr/>
          <p:nvPr/>
        </p:nvSpPr>
        <p:spPr>
          <a:xfrm>
            <a:off x="4644008" y="686966"/>
            <a:ext cx="2520280" cy="457200"/>
          </a:xfrm>
          <a:prstGeom prst="snip2DiagRect">
            <a:avLst>
              <a:gd name="adj1" fmla="val 0"/>
              <a:gd name="adj2" fmla="val 39584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BLANOKŘÍDLÍ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508104" y="1729383"/>
            <a:ext cx="3312368" cy="36004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obrázkům přiřaď správné názvy.</a:t>
            </a:r>
          </a:p>
        </p:txBody>
      </p:sp>
      <p:sp>
        <p:nvSpPr>
          <p:cNvPr id="9" name="Obdélník 8"/>
          <p:cNvSpPr/>
          <p:nvPr/>
        </p:nvSpPr>
        <p:spPr>
          <a:xfrm>
            <a:off x="395536" y="2103698"/>
            <a:ext cx="2448272" cy="324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nejpočetnější skupina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95536" y="2578993"/>
            <a:ext cx="2448272" cy="324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žijí ve společenstvech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95536" y="3075806"/>
            <a:ext cx="2448272" cy="324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opylovači – včela, čmelák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12701" y="3579862"/>
            <a:ext cx="2448272" cy="324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vosk, med - včely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12701" y="4083918"/>
            <a:ext cx="2448272" cy="3240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edové žlázy - alergie  </a:t>
            </a:r>
          </a:p>
        </p:txBody>
      </p:sp>
      <p:pic>
        <p:nvPicPr>
          <p:cNvPr id="1026" name="Picture 2" descr="C:\Users\krivankova\AppData\Local\Microsoft\Windows\Temporary Internet Files\Content.IE5\WEZFI833\MC9004375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74532"/>
            <a:ext cx="1002283" cy="10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rivankova\AppData\Local\Microsoft\Windows\Temporary Internet Files\Content.IE5\FK3T4S3F\MP90031687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72486"/>
            <a:ext cx="1030000" cy="15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rivankova\AppData\Local\Microsoft\Windows\Temporary Internet Files\Content.IE5\FK3T4S3F\MC90043803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48" y="2605010"/>
            <a:ext cx="1443608" cy="14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rivankova\AppData\Local\Microsoft\Windows\Temporary Internet Files\Content.IE5\WEZFI833\MC90043802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46" y="3801937"/>
            <a:ext cx="1587624" cy="15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mg7.ct24.cz/cache/616x347/article/20/1928/192707.jpg?134805667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27" b="99133" l="3734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17066"/>
          <a:stretch/>
        </p:blipFill>
        <p:spPr bwMode="auto">
          <a:xfrm>
            <a:off x="2435368" y="4198227"/>
            <a:ext cx="2566959" cy="9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5508104" y="2844271"/>
            <a:ext cx="1954402" cy="324036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vč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ela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medonosná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171606" y="2292588"/>
            <a:ext cx="1779450" cy="324036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ravenec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lesní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4366643" y="2439458"/>
            <a:ext cx="1707442" cy="324036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ršeň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obecná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3932474" y="3664468"/>
            <a:ext cx="2139705" cy="324036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utilka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obecná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6135641" y="3801937"/>
            <a:ext cx="1602571" cy="324036"/>
          </a:xfrm>
          <a:prstGeom prst="rect">
            <a:avLst/>
          </a:prstGeom>
          <a:gradFill flip="none" rotWithShape="1">
            <a:gsLst>
              <a:gs pos="0">
                <a:srgbClr val="CC00FF">
                  <a:tint val="66000"/>
                  <a:satMod val="160000"/>
                </a:srgbClr>
              </a:gs>
              <a:gs pos="50000">
                <a:srgbClr val="CC00FF">
                  <a:tint val="44500"/>
                  <a:satMod val="160000"/>
                </a:srgbClr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osa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obecná </a:t>
            </a:r>
          </a:p>
        </p:txBody>
      </p:sp>
      <p:cxnSp>
        <p:nvCxnSpPr>
          <p:cNvPr id="14" name="Zakřivená spojnice 13"/>
          <p:cNvCxnSpPr>
            <a:stCxn id="24" idx="2"/>
            <a:endCxn id="1035" idx="0"/>
          </p:cNvCxnSpPr>
          <p:nvPr/>
        </p:nvCxnSpPr>
        <p:spPr>
          <a:xfrm rot="5400000">
            <a:off x="3752240" y="2730102"/>
            <a:ext cx="1434733" cy="150151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>
            <a:stCxn id="22" idx="0"/>
            <a:endCxn id="1027" idx="0"/>
          </p:cNvCxnSpPr>
          <p:nvPr/>
        </p:nvCxnSpPr>
        <p:spPr>
          <a:xfrm rot="16200000" flipV="1">
            <a:off x="4766185" y="1125150"/>
            <a:ext cx="671785" cy="2766457"/>
          </a:xfrm>
          <a:prstGeom prst="curvedConnector3">
            <a:avLst>
              <a:gd name="adj1" fmla="val 13402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Zakřivená spojnice 18"/>
          <p:cNvCxnSpPr>
            <a:endCxn id="1028" idx="1"/>
          </p:cNvCxnSpPr>
          <p:nvPr/>
        </p:nvCxnSpPr>
        <p:spPr>
          <a:xfrm flipV="1">
            <a:off x="6228184" y="3326814"/>
            <a:ext cx="790364" cy="39454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Zakřivená spojnice 27"/>
          <p:cNvCxnSpPr>
            <a:endCxn id="1031" idx="3"/>
          </p:cNvCxnSpPr>
          <p:nvPr/>
        </p:nvCxnSpPr>
        <p:spPr>
          <a:xfrm rot="5400000">
            <a:off x="6457089" y="2991506"/>
            <a:ext cx="1979125" cy="122936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Zakřivená spojnice 29"/>
          <p:cNvCxnSpPr>
            <a:stCxn id="25" idx="2"/>
            <a:endCxn id="1037" idx="1"/>
          </p:cNvCxnSpPr>
          <p:nvPr/>
        </p:nvCxnSpPr>
        <p:spPr>
          <a:xfrm rot="16200000" flipH="1">
            <a:off x="6145691" y="2845140"/>
            <a:ext cx="457892" cy="27446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7" name="Picture 13" descr="http://www.biolib.cz/IMG/GAL/1792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4" r="7725"/>
          <a:stretch/>
        </p:blipFill>
        <p:spPr bwMode="auto">
          <a:xfrm>
            <a:off x="7746947" y="3826486"/>
            <a:ext cx="1295614" cy="12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063813"/>
            <a:ext cx="3240360" cy="165618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Brouci</a:t>
            </a:r>
          </a:p>
          <a:p>
            <a:pPr marL="285750" lvl="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první 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pár křídel – krovky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(chitin)</a:t>
            </a:r>
          </a:p>
          <a:p>
            <a:pPr marL="285750" lvl="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ruhý pár - blanitý</a:t>
            </a:r>
          </a:p>
          <a:p>
            <a:pPr marL="285750" lvl="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všichni 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chráněni, velmi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početní</a:t>
            </a:r>
          </a:p>
          <a:p>
            <a:pPr marL="285750" lvl="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ohlavní dimorfismus</a:t>
            </a:r>
          </a:p>
          <a:p>
            <a:pPr marL="285750" lvl="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ousavé ústní ústrojí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699831" y="627534"/>
            <a:ext cx="3240360" cy="14401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Motýli</a:t>
            </a:r>
          </a:p>
          <a:p>
            <a:pPr marL="285750" lvl="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dlouhá tykadla, sací ústrojí</a:t>
            </a:r>
          </a:p>
          <a:p>
            <a:pPr marL="285750" lvl="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 páry pestrobarevných křídel</a:t>
            </a:r>
          </a:p>
          <a:p>
            <a:pPr marL="285750" lvl="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alá larva, škůdce</a:t>
            </a:r>
          </a:p>
          <a:p>
            <a:pPr marL="285750" lvl="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enní x noční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http://www.tkani.cz/bour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03" y="3723878"/>
            <a:ext cx="1108986" cy="12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krivankova\AppData\Local\Microsoft\Windows\Temporary Internet Files\Content.IE5\36BMBKBB\MP90022767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/>
          <a:stretch/>
        </p:blipFill>
        <p:spPr bwMode="auto">
          <a:xfrm>
            <a:off x="4198888" y="803322"/>
            <a:ext cx="1210132" cy="10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ělásek zelný - samičk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r="13216" b="14937"/>
          <a:stretch/>
        </p:blipFill>
        <p:spPr bwMode="auto">
          <a:xfrm>
            <a:off x="7600489" y="2243913"/>
            <a:ext cx="1339702" cy="12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zoo.wendys.cz/foto/f1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3260" r="3552" b="4432"/>
          <a:stretch/>
        </p:blipFill>
        <p:spPr bwMode="auto">
          <a:xfrm>
            <a:off x="3933313" y="1930486"/>
            <a:ext cx="1699190" cy="12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aturfoto.cz/fotografie/dockal/modrasek-obecny-2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7" r="36427"/>
          <a:stretch/>
        </p:blipFill>
        <p:spPr bwMode="auto">
          <a:xfrm>
            <a:off x="7998508" y="3651870"/>
            <a:ext cx="941094" cy="12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oto.2705.net/obr_male/PICT2640u_111506099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r="11964" b="9677"/>
          <a:stretch/>
        </p:blipFill>
        <p:spPr bwMode="auto">
          <a:xfrm>
            <a:off x="5868144" y="2269377"/>
            <a:ext cx="1584176" cy="13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945431" y="590722"/>
            <a:ext cx="1656184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takárek fenyklový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986438" y="3157967"/>
            <a:ext cx="1656184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abočka paví oko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868144" y="3327834"/>
            <a:ext cx="1124136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išaj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702956" y="2224905"/>
            <a:ext cx="1134768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bělásek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842467" y="4695584"/>
            <a:ext cx="1253175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modrásek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291988" y="4695584"/>
            <a:ext cx="1508015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bourec morušový</a:t>
            </a:r>
          </a:p>
        </p:txBody>
      </p:sp>
      <p:pic>
        <p:nvPicPr>
          <p:cNvPr id="2060" name="Picture 12" descr="http://www.hmyz.net/Entofoto/Brouci/Carabus_auroniten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6" t="5464" r="14926" b="13363"/>
          <a:stretch/>
        </p:blipFill>
        <p:spPr bwMode="auto">
          <a:xfrm rot="5400000">
            <a:off x="353723" y="3906204"/>
            <a:ext cx="875710" cy="13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tápník vroubený - same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92032"/>
            <a:ext cx="1224137" cy="8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hmyz.net/Entofoto/Brouci/Ctenicera_viren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24561" r="6225" b="20891"/>
          <a:stretch/>
        </p:blipFill>
        <p:spPr bwMode="auto">
          <a:xfrm>
            <a:off x="1644560" y="4153894"/>
            <a:ext cx="1503179" cy="7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naturfoto.cz/fotografie/krasensky/chroust-obecny-2008_09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22316" r="16145" b="9826"/>
          <a:stretch/>
        </p:blipFill>
        <p:spPr bwMode="auto">
          <a:xfrm>
            <a:off x="3338366" y="3843222"/>
            <a:ext cx="1296144" cy="7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hmyz.net/Entofoto/Brouci/Lucanus_cervu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" t="22259" r="8668" b="21061"/>
          <a:stretch/>
        </p:blipFill>
        <p:spPr bwMode="auto">
          <a:xfrm>
            <a:off x="4672290" y="4352942"/>
            <a:ext cx="1443169" cy="6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mandelinka bramborov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14" y="3112095"/>
            <a:ext cx="12287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116015" y="2787774"/>
            <a:ext cx="1087091" cy="324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potápník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72916" y="3981893"/>
            <a:ext cx="1087091" cy="324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střevlík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1757225" y="2833931"/>
            <a:ext cx="1157909" cy="324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andelinka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2511854" y="4714190"/>
            <a:ext cx="1087091" cy="324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střevlík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3442892" y="3543887"/>
            <a:ext cx="1087091" cy="324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chroust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4865474" y="4047461"/>
            <a:ext cx="1087091" cy="324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roháč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http://www.naturfoto.cz/fotografie/krasensky/chroust-obecny-2008_0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22316" r="16145" b="9826"/>
          <a:stretch/>
        </p:blipFill>
        <p:spPr bwMode="auto">
          <a:xfrm>
            <a:off x="113201" y="4013974"/>
            <a:ext cx="1642570" cy="9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14319" y="4719358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cockchafer</a:t>
            </a:r>
            <a:endParaRPr lang="cs-CZ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opis obrázku chyb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25623" r="18481" b="21436"/>
          <a:stretch/>
        </p:blipFill>
        <p:spPr bwMode="auto">
          <a:xfrm>
            <a:off x="561885" y="2835240"/>
            <a:ext cx="1877075" cy="85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04771" y="2636308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bedbug</a:t>
            </a:r>
            <a:endParaRPr lang="cs-CZ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668344" y="2070048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fly</a:t>
            </a:r>
            <a:endParaRPr lang="cs-CZ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117684" y="1293608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356863" y="677955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mosquito</a:t>
            </a:r>
            <a:endParaRPr lang="cs-CZ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6" y="1293608"/>
            <a:ext cx="905842" cy="87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 descr="C:\Users\krivankova\AppData\Local\Microsoft\Windows\Temporary Internet Files\Content.IE5\WEZFI833\MC90043802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06" y="287420"/>
            <a:ext cx="1587624" cy="15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biolib.cz/IMG/GAL/3040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t="17614" r="9747"/>
          <a:stretch/>
        </p:blipFill>
        <p:spPr bwMode="auto">
          <a:xfrm>
            <a:off x="5161126" y="1170541"/>
            <a:ext cx="1478564" cy="11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ezoo.cz/files/zvire/9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r="14725"/>
          <a:stretch/>
        </p:blipFill>
        <p:spPr bwMode="auto">
          <a:xfrm>
            <a:off x="7143954" y="632054"/>
            <a:ext cx="1676518" cy="137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3075668" y="4555774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ladybird</a:t>
            </a:r>
            <a:endParaRPr lang="cs-CZ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857145" y="4098727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wasp</a:t>
            </a:r>
            <a:endParaRPr lang="cs-CZ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292080" y="4557340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hornet</a:t>
            </a:r>
            <a:endParaRPr lang="cs-CZ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 descr="Zobrazit podrobnosti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04" b="96875" l="1563" r="989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29" y="3439121"/>
            <a:ext cx="1108925" cy="11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http://img7.ct24.cz/cache/616x347/article/20/1928/192707.jpg?134805667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27" b="99133" l="3734" r="97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73" b="17066"/>
          <a:stretch/>
        </p:blipFill>
        <p:spPr bwMode="auto">
          <a:xfrm>
            <a:off x="3995935" y="3275537"/>
            <a:ext cx="3476579" cy="12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rivankova\AppData\Local\Microsoft\Windows\Temporary Internet Files\Content.IE5\FK3T4S3F\MC900438035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33" y="2636308"/>
            <a:ext cx="1605626" cy="16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st4.geg.cz/photo/304883_detail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7249" b="6942"/>
          <a:stretch/>
        </p:blipFill>
        <p:spPr bwMode="auto">
          <a:xfrm>
            <a:off x="3211943" y="1992236"/>
            <a:ext cx="1338064" cy="11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4190256" y="2839733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dragonfly</a:t>
            </a:r>
            <a:endParaRPr lang="cs-CZ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34486" y="1730237"/>
            <a:ext cx="1087091" cy="324036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flea</a:t>
            </a:r>
            <a:endParaRPr lang="cs-CZ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65263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Mezi křídlatý hmyz s proměnou nedokonalou patří: 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bezkřídlí,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brouci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blanokřídlí,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motýli, vážky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vážky, vši, ploštice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jepice, blechy, škvoři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Živočich, jehož larva žije 3-4 roky a dospělec jen 24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hod,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 jmenuje: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vážka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jepice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škvor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komár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Živočichové s plochým tělem vylučující páchnoucí látku jsou: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jepice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stejnokřídlí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blanokřídlí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ploštice</a:t>
                      </a:r>
                      <a:endParaRPr lang="cs-CZ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Pestrobarevná křídla, sací ústrojí,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dlouhá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tykadla: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motýli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brouci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dvoukřídlí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stejnokřídlí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7504" y="987574"/>
            <a:ext cx="8784976" cy="3888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9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"/>
              </a:rPr>
              <a:t>en.wikipedia.org/wiki/Sucking_louse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www.naturfoto.cz/jepice-fotografie-5348.html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3)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http://www.photoextract.com/cs/foto/304883.html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http://cs.wikipedia.org/wiki/%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5"/>
              </a:rPr>
              <a:t>C5%A0t%C4%9Bnice_dom%C3%A1c%C3%AD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www.naturfoto.cz/znakoplavka-obecna-fotografie-4633.html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7"/>
              </a:rPr>
              <a:t>fotobanka.nabla.cz/obsah/fotky-poteseni/rumenice-pospolna.php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www.catfish.cz/studen/rybnicky/hmyz.htm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9"/>
              </a:rPr>
              <a:t>http://www.garten.cz/se/cz/fotoa-m%C5%A1ice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www.skudci.com/blecha-blechy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www.ezoo.cz/zvire.php?zvire_id=94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2"/>
              </a:rPr>
              <a:t>http://www.biolib.cz/cz/taxonimage/id30406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3"/>
              </a:rPr>
              <a:t>http://www.biolib.cz/cz/taxonimage/id67700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3"/>
              </a:rPr>
              <a:t>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4"/>
              </a:rPr>
              <a:t>cs.wikipedia.org/wiki/Mraveni%C5%A1t%C4%9B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5"/>
              </a:rPr>
              <a:t>www.tkani.cz/bourec.jpg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6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6"/>
              </a:rPr>
              <a:t>img7.ct24.cz/cache/616x347/article/20/1928/192707.jpg?1348056677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7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www.biolib.cz/IMG/GAL/17928.jpg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8"/>
              </a:rPr>
              <a:t>upload.wikimedia.org/wikipedia/commons/thumb/7/73/Pi%C3%A9ride_du_chou.JPG/200px-Pi%C3%A9ride_du_chou.JPG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19"/>
              </a:rPr>
              <a:t>zoo.wendys.cz/foto/f169.jpg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20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0"/>
              </a:rPr>
              <a:t>www.naturfoto.cz/fotografie/dockal/modrasek-obecny-2d.jpg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21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1"/>
              </a:rPr>
              <a:t>foto.2705.net/obr_male/PICT2640u_1115060997.jpg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22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2"/>
              </a:rPr>
              <a:t>www.hmyz.net/Entofoto/Brouci/Carabus_auronitens.jpg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23"/>
              </a:rPr>
              <a:t>http://upload.wikimedia.org/wikipedia/commons/thumb/6/67/Gelbrandk%C3%A4fer_%28Dytiscus_marginalis%29.jpg/258px-Gelbrandk%C3%A4fer_%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3"/>
              </a:rPr>
              <a:t>28Dytiscus_marginalis%29.jpg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24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4"/>
              </a:rPr>
              <a:t>www.hmyz.net/Entofoto/Brouci/Ctenicera_virens.jpg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25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5"/>
              </a:rPr>
              <a:t>www.naturfoto.cz/fotografie/krasensky/chroust-obecny-2008_096.jpg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FontTx/>
              <a:buAutoNum type="arabicPeriod"/>
            </a:pPr>
            <a:r>
              <a:rPr lang="cs-CZ" sz="900" dirty="0">
                <a:latin typeface="Times New Roman" pitchFamily="18" charset="0"/>
                <a:cs typeface="Times New Roman" pitchFamily="18" charset="0"/>
                <a:hlinkClick r:id="rId26"/>
              </a:rPr>
              <a:t>http://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  <a:hlinkClick r:id="rId26"/>
              </a:rPr>
              <a:t>www.hmyz.net/Entofoto/Brouci/Lucanus_cervus.jpg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9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9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599200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58.9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994</Words>
  <Application>Microsoft Office PowerPoint</Application>
  <PresentationFormat>Předvádění na obrazovce (16:9)</PresentationFormat>
  <Paragraphs>208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58.1 Systém hmyzu </vt:lpstr>
      <vt:lpstr>58.2 Co už víš? </vt:lpstr>
      <vt:lpstr>58.3 Jaké si řekneme nové termíny a názvy?</vt:lpstr>
      <vt:lpstr>58.4 Co si řekneme nového?</vt:lpstr>
      <vt:lpstr>58.5 Procvičení a příklady</vt:lpstr>
      <vt:lpstr>58.6 Něco navíc pro šikovné</vt:lpstr>
      <vt:lpstr>58.7 CLIL</vt:lpstr>
      <vt:lpstr>58.8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202</cp:revision>
  <dcterms:created xsi:type="dcterms:W3CDTF">2010-10-18T18:21:56Z</dcterms:created>
  <dcterms:modified xsi:type="dcterms:W3CDTF">2013-01-29T18:08:18Z</dcterms:modified>
</cp:coreProperties>
</file>