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E766"/>
    <a:srgbClr val="91F3B2"/>
    <a:srgbClr val="E9F389"/>
    <a:srgbClr val="FB9393"/>
    <a:srgbClr val="EE8496"/>
    <a:srgbClr val="FFFF99"/>
    <a:srgbClr val="FFFF00"/>
    <a:srgbClr val="C4D42C"/>
    <a:srgbClr val="308406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4676" autoAdjust="0"/>
  </p:normalViewPr>
  <p:slideViewPr>
    <p:cSldViewPr>
      <p:cViewPr>
        <p:scale>
          <a:sx n="90" d="100"/>
          <a:sy n="90" d="100"/>
        </p:scale>
        <p:origin x="-89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hyperlink" Target="http://cs.wikipedia.org/wiki/%C5%A0ablona:Dravci_v_%C4%8C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jpeg"/><Relationship Id="rId18" Type="http://schemas.openxmlformats.org/officeDocument/2006/relationships/image" Target="../media/image39.jpeg"/><Relationship Id="rId3" Type="http://schemas.openxmlformats.org/officeDocument/2006/relationships/image" Target="../media/image29.jpeg"/><Relationship Id="rId21" Type="http://schemas.openxmlformats.org/officeDocument/2006/relationships/image" Target="../media/image41.jpeg"/><Relationship Id="rId7" Type="http://schemas.openxmlformats.org/officeDocument/2006/relationships/image" Target="../media/image31.jpeg"/><Relationship Id="rId12" Type="http://schemas.openxmlformats.org/officeDocument/2006/relationships/hyperlink" Target="http://cs.wikipedia.org/wiki/Soubor:Alauda_arvensis_2.jpg" TargetMode="External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cs.wikipedia.org/wiki/Soubor:August%C3%ADn_Povedano_Ruise%C3%B1or_Luscinia_megarhynchos.jpg" TargetMode="External"/><Relationship Id="rId20" Type="http://schemas.openxmlformats.org/officeDocument/2006/relationships/hyperlink" Target="http://cs.wikipedia.org/wiki/Soubor:Garrulus_glandarius_1_Luc_Viatour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Soubor:Archilochus-alexandri-002-edit.jpg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7.jpeg"/><Relationship Id="rId10" Type="http://schemas.openxmlformats.org/officeDocument/2006/relationships/image" Target="../media/image34.jpeg"/><Relationship Id="rId19" Type="http://schemas.openxmlformats.org/officeDocument/2006/relationships/image" Target="../media/image40.jpeg"/><Relationship Id="rId4" Type="http://schemas.openxmlformats.org/officeDocument/2006/relationships/hyperlink" Target="http://cs.wikipedia.org/wiki/Soubor:Apus_apus_-Barcelona,_Spain-8_(1).jpg" TargetMode="External"/><Relationship Id="rId9" Type="http://schemas.openxmlformats.org/officeDocument/2006/relationships/image" Target="../media/image33.jpeg"/><Relationship Id="rId14" Type="http://schemas.openxmlformats.org/officeDocument/2006/relationships/hyperlink" Target="http://cs.wikipedia.org/wiki/Soubor:Parus_major_m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photo.cz/fotobanka/ptaci-birds/3738-pustik-obecny-strix-aluco.html" TargetMode="External"/><Relationship Id="rId13" Type="http://schemas.openxmlformats.org/officeDocument/2006/relationships/hyperlink" Target="http://cs.wikipedia.org/wiki/Slav%C3%ADk_obecn%C3%BD" TargetMode="External"/><Relationship Id="rId3" Type="http://schemas.openxmlformats.org/officeDocument/2006/relationships/hyperlink" Target="http://www.priroda.cz/lexikon.php?detail=289" TargetMode="External"/><Relationship Id="rId7" Type="http://schemas.openxmlformats.org/officeDocument/2006/relationships/hyperlink" Target="http://ucsantacruz.ucnrs.org/?page_id=1242" TargetMode="External"/><Relationship Id="rId12" Type="http://schemas.openxmlformats.org/officeDocument/2006/relationships/hyperlink" Target="http://cs.wikipedia.org/wiki/S%C3%BDkora_ko%C5%88adra" TargetMode="External"/><Relationship Id="rId2" Type="http://schemas.openxmlformats.org/officeDocument/2006/relationships/hyperlink" Target="http://www.biolib.cz/cz/taxonimage/id17699/" TargetMode="External"/><Relationship Id="rId16" Type="http://schemas.openxmlformats.org/officeDocument/2006/relationships/hyperlink" Target="http://21stoleti.cz/blog/2012/06/01/jaky-maji-vliv-klimaticke-zmeny-na-ptak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estovani.idnes.cz/do-beskyd-se-po-100-letech-vraci-orel-skalni-f1z-/po-cesku.aspx?c=A061208_173333_igcechy_tom" TargetMode="External"/><Relationship Id="rId11" Type="http://schemas.openxmlformats.org/officeDocument/2006/relationships/hyperlink" Target="http://cs.wikipedia.org/wiki/Sk%C5%99ivan" TargetMode="External"/><Relationship Id="rId5" Type="http://schemas.openxmlformats.org/officeDocument/2006/relationships/hyperlink" Target="http://www.eprojekty.cz/weby/demo/envi01/kachna-divoka.aspx" TargetMode="External"/><Relationship Id="rId15" Type="http://schemas.openxmlformats.org/officeDocument/2006/relationships/hyperlink" Target="http://cs.wikipedia.org/wiki/Sojka_obecn%C3%A1" TargetMode="External"/><Relationship Id="rId10" Type="http://schemas.openxmlformats.org/officeDocument/2006/relationships/hyperlink" Target="http://cs.wikipedia.org/wiki/Krkavec_velk%C3%BD" TargetMode="External"/><Relationship Id="rId4" Type="http://schemas.openxmlformats.org/officeDocument/2006/relationships/hyperlink" Target="http://www.nasiptaci.cz/dat/dravc.htm" TargetMode="External"/><Relationship Id="rId9" Type="http://schemas.openxmlformats.org/officeDocument/2006/relationships/hyperlink" Target="http://cs.wikipedia.org/wiki/Ror%C3%BDs_obecn%C3%BD" TargetMode="External"/><Relationship Id="rId14" Type="http://schemas.openxmlformats.org/officeDocument/2006/relationships/hyperlink" Target="http://www.naturfoto.cz/vlastovka-obecna-fotografie-139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89326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56.1 Systém ptáků a jejich význam II.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burian\AppData\Local\Microsoft\Windows\Temporary Internet Files\Content.IE5\N323HCUD\MP90040332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5606"/>
            <a:ext cx="2326212" cy="15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urian\AppData\Local\Microsoft\Windows\Temporary Internet Files\Content.IE5\FIQWKW65\MP90018254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4914"/>
            <a:ext cx="2404864" cy="16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urian\AppData\Local\Microsoft\Windows\Temporary Internet Files\Content.IE5\YD097AN7\MP90040686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92572"/>
            <a:ext cx="1457410" cy="21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urian\AppData\Local\Microsoft\Windows\Temporary Internet Files\Content.IE5\N323HCUD\MP90040656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3" y="2391782"/>
            <a:ext cx="1407023" cy="21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urian\AppData\Local\Microsoft\Windows\Temporary Internet Files\Content.IE5\FIQWKW65\MP90042658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33" y="771550"/>
            <a:ext cx="1814123" cy="22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urian\AppData\Local\Microsoft\Windows\Temporary Internet Files\Content.IE5\N323HCUD\MP90044240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82400"/>
            <a:ext cx="1556792" cy="23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urian\AppData\Local\Microsoft\Windows\Temporary Internet Files\Content.IE5\NBXADL7L\MP900406497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41" y="766848"/>
            <a:ext cx="1377331" cy="205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urian\AppData\Local\Microsoft\Windows\Temporary Internet Files\Content.IE5\FIQWKW65\MP900442443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0846" y="3421918"/>
            <a:ext cx="1101652" cy="8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C:\Users\burian\AppData\Local\Microsoft\Windows\Temporary Internet Files\Content.IE5\N323HCUD\MC90001294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12" y="3284211"/>
            <a:ext cx="1080000" cy="7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16540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Hrabaví, kukačky, dravci, sovy,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svišťouni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, šplhavci, papoušci, pěvci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charakteristikou tříd ptáků, 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56.2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195736" y="602814"/>
            <a:ext cx="648072" cy="30777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letci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0398" y="1059582"/>
            <a:ext cx="6057786" cy="3970318"/>
          </a:xfrm>
          <a:prstGeom prst="rect">
            <a:avLst/>
          </a:prstGeom>
          <a:gradFill flip="none" rotWithShape="1">
            <a:gsLst>
              <a:gs pos="0">
                <a:srgbClr val="91F3B2">
                  <a:shade val="30000"/>
                  <a:satMod val="115000"/>
                </a:srgbClr>
              </a:gs>
              <a:gs pos="50000">
                <a:srgbClr val="91F3B2">
                  <a:shade val="67500"/>
                  <a:satMod val="115000"/>
                </a:srgbClr>
              </a:gs>
              <a:gs pos="100000">
                <a:srgbClr val="91F3B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rabaví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všežravci, hospodářsky nejvýznamnější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=&gt; maso, vejce, peří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silné,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hrabavé nohy a silný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zobák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křídla krátká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zaoblená, neumožňují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dobrý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let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běžný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pohlavní dimorfismus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pestře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zbarvený samec (kohout)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má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 hlavě hřeben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laloky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většina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druhů žije v polygamii (kohout má více slepic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mláďata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nekrmí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mik\AppData\Local\Microsoft\Windows\Temporary Internet Files\Content.IE5\A52F5UM8\MP90042658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0748"/>
            <a:ext cx="1305900" cy="16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k\AppData\Local\Microsoft\Windows\Temporary Internet Files\Content.IE5\13XVDELA\MP900180494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10677"/>
          <a:stretch/>
        </p:blipFill>
        <p:spPr bwMode="auto">
          <a:xfrm>
            <a:off x="3220686" y="692020"/>
            <a:ext cx="1603615" cy="12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4379871" y="673005"/>
            <a:ext cx="1137989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 domácí</a:t>
            </a:r>
          </a:p>
        </p:txBody>
      </p:sp>
      <p:pic>
        <p:nvPicPr>
          <p:cNvPr id="43" name="Picture 3" descr="C:\Users\mik\AppData\Local\Microsoft\Windows\Temporary Internet Files\Content.IE5\A52F5UM8\MP900406601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25087" r="10694" b="5672"/>
          <a:stretch/>
        </p:blipFill>
        <p:spPr bwMode="auto">
          <a:xfrm>
            <a:off x="4869788" y="2211710"/>
            <a:ext cx="1296144" cy="8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6" t="5998" r="4152" b="10965"/>
          <a:stretch/>
        </p:blipFill>
        <p:spPr bwMode="auto">
          <a:xfrm>
            <a:off x="395536" y="3096153"/>
            <a:ext cx="1455018" cy="147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10055" r="29647" b="6145"/>
          <a:stretch/>
        </p:blipFill>
        <p:spPr bwMode="auto">
          <a:xfrm>
            <a:off x="1907704" y="3083582"/>
            <a:ext cx="1478890" cy="14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mik\AppData\Local\Microsoft\Windows\Temporary Internet Files\Content.IE5\13XVDELA\MP90022781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77" y="3029008"/>
            <a:ext cx="1290059" cy="16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npsumava.cz/image/npsumava/obr/tetrev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8" r="4404" b="7647"/>
          <a:stretch/>
        </p:blipFill>
        <p:spPr bwMode="auto">
          <a:xfrm>
            <a:off x="4757911" y="3097241"/>
            <a:ext cx="1440160" cy="15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/>
          <p:cNvSpPr txBox="1"/>
          <p:nvPr/>
        </p:nvSpPr>
        <p:spPr>
          <a:xfrm>
            <a:off x="395536" y="4532422"/>
            <a:ext cx="5688632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krocan divoký           bažant obecný           páv korunkatý           tetřev hlušec 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1666110" y="2875119"/>
            <a:ext cx="1707323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alší zástupci: </a:t>
            </a:r>
          </a:p>
        </p:txBody>
      </p:sp>
      <p:pic>
        <p:nvPicPr>
          <p:cNvPr id="1037" name="Picture 13" descr="C:\Users\mik\AppData\Local\Microsoft\Windows\Temporary Internet Files\Content.IE5\TSSRA4AM\MP90044244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63638"/>
            <a:ext cx="667204" cy="4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255818" y="594822"/>
            <a:ext cx="2843808" cy="4401205"/>
          </a:xfrm>
          <a:prstGeom prst="rect">
            <a:avLst/>
          </a:prstGeom>
          <a:gradFill flip="none" rotWithShape="1">
            <a:gsLst>
              <a:gs pos="0">
                <a:srgbClr val="63E766">
                  <a:shade val="30000"/>
                  <a:satMod val="115000"/>
                </a:srgbClr>
              </a:gs>
              <a:gs pos="50000">
                <a:srgbClr val="63E766">
                  <a:shade val="67500"/>
                  <a:satMod val="115000"/>
                </a:srgbClr>
              </a:gs>
              <a:gs pos="100000">
                <a:srgbClr val="63E7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2. kukačky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nestavějí hnízda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vejce kladou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do hnízd jiných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ptáků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 vysedí (hnízdní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parazitismus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mladá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kukačka je velmi aktivní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často ostatní vajíčka z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hnízda vyhodí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velmi užitečné - živí se chlupatými housenkami, ostatní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ptáci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nepožírají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t="6919" r="11854" b="14685"/>
          <a:stretch/>
        </p:blipFill>
        <p:spPr bwMode="auto">
          <a:xfrm>
            <a:off x="7418641" y="2441054"/>
            <a:ext cx="1659975" cy="18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0" b="26739"/>
          <a:stretch/>
        </p:blipFill>
        <p:spPr bwMode="auto">
          <a:xfrm>
            <a:off x="6342788" y="3411442"/>
            <a:ext cx="1296144" cy="15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329443" y="2783131"/>
            <a:ext cx="113798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ukačka</a:t>
            </a:r>
          </a:p>
          <a:p>
            <a:pPr algn="ct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923928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56.3 Letci a jejich řády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446687" y="1155739"/>
            <a:ext cx="4680520" cy="397031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3. dravci 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predátoři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bystrý zrak,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ohnutý ostrý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zobák,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       ostré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drápy, křídla s dlouhými letkami, nemají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vole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loví ve dne buď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náhlým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přepadem,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nebo vyhlíží kořist z vyvýšeného místa, případně za letu nebo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třepetáním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nad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zemí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nestravitelné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zbytky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potravy (srst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peří, kosti) vyvrhují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krmivá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mláďata - samec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přináší ulovenou potravu na hnízdo a samice krmí mláďata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12837" y="1004757"/>
            <a:ext cx="4355976" cy="410881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. sovy 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 dravci však nejsou vůbec příbuzné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noční lovci - vynikající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zrak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 za tmy, skvělý sluch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soví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let je téměř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neslyšitelný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zobák zahnutý u kořene - 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určený k trhání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kořisti, silné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drápy – zabíjení kořisti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potrava: drobní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savci,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ptáci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jiní obratlovci, hmyz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nestravitelné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zbytky peří a srsti vyvrhují v tzv.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vývržcích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 lesích, na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stepích, v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tundrách 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 okolí lidských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obydlí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hnízdí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 stromech, skalách,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budovách, starých hnízdech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mláďata nevyvinutá, zcela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odkázaná na péči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rodičů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37697" y="611200"/>
            <a:ext cx="836945" cy="338554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letci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nasiptaci.cz/dat/obr/dravc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9141"/>
            <a:ext cx="3067209" cy="9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3" t="13468" r="19637" b="23635"/>
          <a:stretch/>
        </p:blipFill>
        <p:spPr bwMode="auto">
          <a:xfrm>
            <a:off x="7722230" y="2984837"/>
            <a:ext cx="1390792" cy="212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105402" y="2708836"/>
            <a:ext cx="1016819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áně lesní</a:t>
            </a:r>
          </a:p>
        </p:txBody>
      </p:sp>
      <p:pic>
        <p:nvPicPr>
          <p:cNvPr id="2056" name="Picture 8" descr="http://ucsantacruz.ucnrs.org/wp-admin/images/researchpics/ylrbirds/Peregrine_Falc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7598" r="3714"/>
          <a:stretch/>
        </p:blipFill>
        <p:spPr bwMode="auto">
          <a:xfrm>
            <a:off x="5667751" y="2984837"/>
            <a:ext cx="2066428" cy="16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6642" r="7120"/>
          <a:stretch/>
        </p:blipFill>
        <p:spPr bwMode="auto">
          <a:xfrm>
            <a:off x="4512289" y="3733778"/>
            <a:ext cx="1774461" cy="134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urian\AppData\Local\Microsoft\Windows\Temporary Internet Files\Content.IE5\RLXY5JN7\MP900401083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t="2526" r="5004" b="3763"/>
          <a:stretch/>
        </p:blipFill>
        <p:spPr bwMode="auto">
          <a:xfrm>
            <a:off x="32347" y="3387487"/>
            <a:ext cx="1087867" cy="16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93713" y="4836575"/>
            <a:ext cx="1008112" cy="276999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ova pálená</a:t>
            </a:r>
          </a:p>
        </p:txBody>
      </p:sp>
      <p:pic>
        <p:nvPicPr>
          <p:cNvPr id="1029" name="Picture 5" descr="C:\Users\burian\AppData\Local\Microsoft\Windows\Temporary Internet Files\Content.IE5\W1BVYX1V\MP900448377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t="4787"/>
          <a:stretch/>
        </p:blipFill>
        <p:spPr bwMode="auto">
          <a:xfrm>
            <a:off x="1120214" y="3386489"/>
            <a:ext cx="1338252" cy="15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6286750" y="2708836"/>
            <a:ext cx="1491739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okol </a:t>
            </a:r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stěhovavý</a:t>
            </a:r>
            <a:endParaRPr lang="cs-CZ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512289" y="3426001"/>
            <a:ext cx="1174907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 </a:t>
            </a:r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skalní</a:t>
            </a:r>
            <a:endParaRPr lang="cs-CZ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>
            <a:hlinkClick r:id="rId9"/>
          </p:cNvPr>
          <p:cNvSpPr txBox="1"/>
          <p:nvPr/>
        </p:nvSpPr>
        <p:spPr>
          <a:xfrm>
            <a:off x="6428901" y="4651909"/>
            <a:ext cx="1207435" cy="461665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alší dravci ČR 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klikni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242894" y="4828422"/>
            <a:ext cx="1008112" cy="276999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ýr velký</a:t>
            </a:r>
          </a:p>
        </p:txBody>
      </p:sp>
      <p:pic>
        <p:nvPicPr>
          <p:cNvPr id="1032" name="Picture 8" descr="http://www.naturephoto.cz/img/fotobanka/11-2009-063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7860" r="22721" b="14279"/>
          <a:stretch/>
        </p:blipFill>
        <p:spPr bwMode="auto">
          <a:xfrm>
            <a:off x="2458466" y="3412274"/>
            <a:ext cx="1907488" cy="1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2843808" y="4804526"/>
            <a:ext cx="1152128" cy="276999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uštík obecný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7" grpId="0" animBg="1"/>
      <p:bldP spid="14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95192"/>
            <a:ext cx="341987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56.4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Letci a jejich řády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0" y="1362227"/>
            <a:ext cx="3065825" cy="1815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b="1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višťouni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mají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dlouhá křídla, která jim umožňují výborně létat, nohy jsou krátké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slabé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3" descr="C:\Users\burian\AppData\Local\Microsoft\Windows\Temporary Internet Files\Content.IE5\RBT21G8M\MP90026274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" b="28326"/>
          <a:stretch/>
        </p:blipFill>
        <p:spPr bwMode="auto">
          <a:xfrm>
            <a:off x="1113940" y="874281"/>
            <a:ext cx="1584176" cy="4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66015" y="3423403"/>
            <a:ext cx="3528391" cy="16004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6. šplhavci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- 2 prsty dopředu a 2 dozadu                        pro šplhání po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stromech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zobák klínovitý tvar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jazyk daleko vymrštitelný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tzv. lesní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policie – hubí larvy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škůdců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(např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kůrovců)</a:t>
            </a:r>
          </a:p>
        </p:txBody>
      </p:sp>
      <p:pic>
        <p:nvPicPr>
          <p:cNvPr id="1026" name="Picture 2" descr="Rorýs obecný">
            <a:hlinkClick r:id="rId4" tooltip="Rorýs obecný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t="8411" r="4305" b="6791"/>
          <a:stretch/>
        </p:blipFill>
        <p:spPr bwMode="auto">
          <a:xfrm>
            <a:off x="0" y="2138755"/>
            <a:ext cx="1403497" cy="11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649769" y="3066739"/>
            <a:ext cx="753727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orýs 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olibřík černobradý - samice">
            <a:hlinkClick r:id="rId6" tooltip="Kolibřík černobradý - samice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6291" r="5502" b="6500"/>
          <a:stretch/>
        </p:blipFill>
        <p:spPr bwMode="auto">
          <a:xfrm>
            <a:off x="1426499" y="2187556"/>
            <a:ext cx="1639326" cy="108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2168082" y="3066740"/>
            <a:ext cx="897743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olibřík 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burian\AppData\Local\Microsoft\Windows\Temporary Internet Files\Content.IE5\WPCH12DU\MP900406703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9" r="29591" b="4054"/>
          <a:stretch/>
        </p:blipFill>
        <p:spPr bwMode="auto">
          <a:xfrm>
            <a:off x="2369828" y="3427777"/>
            <a:ext cx="1224578" cy="169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1906028" y="4807572"/>
            <a:ext cx="753727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atel 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173459" y="547417"/>
            <a:ext cx="2797082" cy="26776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. papoušci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pestrobarevní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v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tropech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schopni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napodobovat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hlasy, zvuky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široký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zahnutý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zobák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semenožravci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burian\AppData\Local\Microsoft\Windows\Temporary Internet Files\Content.IE5\WPCH12DU\MP900180492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r="8581"/>
          <a:stretch/>
        </p:blipFill>
        <p:spPr bwMode="auto">
          <a:xfrm>
            <a:off x="4808060" y="1442751"/>
            <a:ext cx="1192838" cy="18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4540838" y="1481944"/>
            <a:ext cx="534443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burian\AppData\Local\Microsoft\Windows\Temporary Internet Files\Content.IE5\WPCH12DU\MP900180481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2"/>
          <a:stretch/>
        </p:blipFill>
        <p:spPr bwMode="auto">
          <a:xfrm>
            <a:off x="3173459" y="1697618"/>
            <a:ext cx="1313489" cy="11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urian\AppData\Local\Microsoft\Windows\Temporary Internet Files\Content.IE5\W1BVYX1V\MP900431747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31177"/>
          <a:stretch/>
        </p:blipFill>
        <p:spPr bwMode="auto">
          <a:xfrm>
            <a:off x="4082708" y="2365837"/>
            <a:ext cx="1044846" cy="10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3380639" y="3056408"/>
            <a:ext cx="845083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akadu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170673" y="2584145"/>
            <a:ext cx="845083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ndulka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59620" y="914350"/>
            <a:ext cx="836945" cy="338554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letci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029414" y="547417"/>
            <a:ext cx="3089058" cy="455509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. pěvci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největší řád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ptáků, patří sem více než polovina všech druhů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ptáků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dobře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vyvinuté hlasové ústrojí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ástupci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např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krkavcovití, špačkovití,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sýkorovití,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drozdovití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konipasovití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skřivanovití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vlaštovkovití, pěnkavovití,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strnadovití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snovačovití (vrabci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), ad.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400" dirty="0">
              <a:latin typeface="Times New Roman" pitchFamily="18" charset="0"/>
              <a:cs typeface="Times New Roman" pitchFamily="18" charset="0"/>
            </a:endParaRPr>
          </a:p>
          <a:p>
            <a:endParaRPr lang="cs-CZ" sz="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400" dirty="0">
              <a:latin typeface="Times New Roman" pitchFamily="18" charset="0"/>
              <a:cs typeface="Times New Roman" pitchFamily="18" charset="0"/>
            </a:endParaRPr>
          </a:p>
          <a:p>
            <a:endParaRPr lang="cs-CZ" sz="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 descr="skřivan polní">
            <a:hlinkClick r:id="rId12" tooltip="skřivan polní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6274"/>
          <a:stretch/>
        </p:blipFill>
        <p:spPr bwMode="auto">
          <a:xfrm>
            <a:off x="3633585" y="3933261"/>
            <a:ext cx="1593203" cy="11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3690346" y="3618594"/>
            <a:ext cx="796601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křivan 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9" name="Picture 15" descr="Sýkora koňadra">
            <a:hlinkClick r:id="rId14" tooltip="Sýkora koňadra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t="22841"/>
          <a:stretch/>
        </p:blipFill>
        <p:spPr bwMode="auto">
          <a:xfrm>
            <a:off x="7380312" y="3724911"/>
            <a:ext cx="1716231" cy="12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ovéPole 37"/>
          <p:cNvSpPr txBox="1"/>
          <p:nvPr/>
        </p:nvSpPr>
        <p:spPr>
          <a:xfrm>
            <a:off x="7523261" y="4807571"/>
            <a:ext cx="1585757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ýkora koňadra 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1" name="Picture 17" descr="Slavík obecný">
            <a:hlinkClick r:id="rId16" tooltip="Slavík obecný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6" t="10141" b="6137"/>
          <a:stretch/>
        </p:blipFill>
        <p:spPr bwMode="auto">
          <a:xfrm>
            <a:off x="7600882" y="2431749"/>
            <a:ext cx="1495661" cy="12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8303665" y="2401844"/>
            <a:ext cx="792878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lavík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3" name="Picture 19" descr="http://www.naturfoto.cz/fotografie/ptaci/vlastovka-obecna-28090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1788" r="14357" b="13912"/>
          <a:stretch/>
        </p:blipFill>
        <p:spPr bwMode="auto">
          <a:xfrm>
            <a:off x="5683851" y="3712539"/>
            <a:ext cx="1696461" cy="14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5989526" y="3724911"/>
            <a:ext cx="1013102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laštovka 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 descr="C:\Users\burian\AppData\Local\Microsoft\Windows\Temporary Internet Files\Content.IE5\W1BVYX1V\MP900448388[1]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787" r="25745" b="11937"/>
          <a:stretch/>
        </p:blipFill>
        <p:spPr bwMode="auto">
          <a:xfrm>
            <a:off x="4697747" y="3462351"/>
            <a:ext cx="1272794" cy="11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5003387" y="4497546"/>
            <a:ext cx="729253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rabec 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6" name="Picture 22" descr="Sojka obecná">
            <a:hlinkClick r:id="rId20" tooltip="Sojka obecná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11007" r="19045" b="3920"/>
          <a:stretch/>
        </p:blipFill>
        <p:spPr bwMode="auto">
          <a:xfrm>
            <a:off x="6060103" y="2440158"/>
            <a:ext cx="1544529" cy="123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6099638" y="2434991"/>
            <a:ext cx="792878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ojka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9" grpId="0" animBg="1"/>
      <p:bldP spid="30" grpId="0" animBg="1"/>
      <p:bldP spid="33" grpId="0" animBg="1"/>
      <p:bldP spid="35" grpId="0" animBg="1"/>
      <p:bldP spid="38" grpId="0" animBg="1"/>
      <p:bldP spid="39" grpId="0" animBg="1"/>
      <p:bldP spid="41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56.5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067944" y="683431"/>
            <a:ext cx="4536504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Urči a spoj charakteristiky se zástupci i třídami.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4208260" y="2240818"/>
            <a:ext cx="2827235" cy="90699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pestrobarevní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v tropech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schopni napodobovat hlasy, zvuky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široký zahnutý zobák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semenožravci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899592" y="4587974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ravci 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3526477" y="4694553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rabaví 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6660232" y="4414126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apoušci</a:t>
            </a:r>
          </a:p>
        </p:txBody>
      </p:sp>
      <p:cxnSp>
        <p:nvCxnSpPr>
          <p:cNvPr id="27" name="Přímá spojnice 26"/>
          <p:cNvCxnSpPr>
            <a:stCxn id="23" idx="0"/>
            <a:endCxn id="36" idx="2"/>
          </p:cNvCxnSpPr>
          <p:nvPr/>
        </p:nvCxnSpPr>
        <p:spPr>
          <a:xfrm flipV="1">
            <a:off x="1871700" y="3864622"/>
            <a:ext cx="6135903" cy="72335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34" idx="3"/>
            <a:endCxn id="25" idx="0"/>
          </p:cNvCxnSpPr>
          <p:nvPr/>
        </p:nvCxnSpPr>
        <p:spPr>
          <a:xfrm>
            <a:off x="2339553" y="3516928"/>
            <a:ext cx="5292787" cy="8971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32" idx="2"/>
            <a:endCxn id="24" idx="0"/>
          </p:cNvCxnSpPr>
          <p:nvPr/>
        </p:nvCxnSpPr>
        <p:spPr>
          <a:xfrm>
            <a:off x="4438464" y="3642068"/>
            <a:ext cx="60121" cy="105248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aoblený obdélník 28"/>
          <p:cNvSpPr/>
          <p:nvPr/>
        </p:nvSpPr>
        <p:spPr>
          <a:xfrm>
            <a:off x="45976" y="1287213"/>
            <a:ext cx="4392488" cy="63646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všežravci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hospodářsky nejvýznamnější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silné hrabavé nohy a silný zobák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křídla krátká a zaoblená, neumožňují dobrý let 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4866242" y="1155862"/>
            <a:ext cx="4266488" cy="94162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predátoři, křídla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 dlouhými letkami, nemají vole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loví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 dne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nestravitelné zbytky potravy (srst, peří, kosti) vyvrhují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krmivá mláďata</a:t>
            </a:r>
            <a:endParaRPr lang="cs-CZ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3466356" y="3294373"/>
            <a:ext cx="1944216" cy="34769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ažant obecný </a:t>
            </a:r>
          </a:p>
        </p:txBody>
      </p:sp>
      <p:cxnSp>
        <p:nvCxnSpPr>
          <p:cNvPr id="33" name="Přímá spojnice 32"/>
          <p:cNvCxnSpPr>
            <a:stCxn id="32" idx="0"/>
            <a:endCxn id="29" idx="2"/>
          </p:cNvCxnSpPr>
          <p:nvPr/>
        </p:nvCxnSpPr>
        <p:spPr>
          <a:xfrm flipH="1" flipV="1">
            <a:off x="2242220" y="1923678"/>
            <a:ext cx="2196244" cy="1370695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/>
          <p:cNvSpPr/>
          <p:nvPr/>
        </p:nvSpPr>
        <p:spPr>
          <a:xfrm>
            <a:off x="395337" y="3343080"/>
            <a:ext cx="1944216" cy="34769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cs-CZ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5" name="Přímá spojnice 34"/>
          <p:cNvCxnSpPr>
            <a:stCxn id="36" idx="0"/>
            <a:endCxn id="31" idx="2"/>
          </p:cNvCxnSpPr>
          <p:nvPr/>
        </p:nvCxnSpPr>
        <p:spPr>
          <a:xfrm flipH="1" flipV="1">
            <a:off x="6999486" y="2097488"/>
            <a:ext cx="1008117" cy="1419439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aoblený obdélník 35"/>
          <p:cNvSpPr/>
          <p:nvPr/>
        </p:nvSpPr>
        <p:spPr>
          <a:xfrm>
            <a:off x="7035495" y="3516927"/>
            <a:ext cx="1944216" cy="34769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áně lesní</a:t>
            </a:r>
          </a:p>
        </p:txBody>
      </p:sp>
      <p:cxnSp>
        <p:nvCxnSpPr>
          <p:cNvPr id="37" name="Přímá spojnice 36"/>
          <p:cNvCxnSpPr>
            <a:stCxn id="34" idx="0"/>
            <a:endCxn id="22" idx="1"/>
          </p:cNvCxnSpPr>
          <p:nvPr/>
        </p:nvCxnSpPr>
        <p:spPr>
          <a:xfrm flipV="1">
            <a:off x="1367445" y="2694316"/>
            <a:ext cx="2840815" cy="648764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9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56.6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http://upload.wikimedia.org/wikipedia/commons/thumb/5/50/Corvus_corax_ad_berlin_090516.jpg/280px-Corvus_corax_ad_berlin_0905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/>
          <a:stretch/>
        </p:blipFill>
        <p:spPr bwMode="auto">
          <a:xfrm>
            <a:off x="141020" y="1047181"/>
            <a:ext cx="2846804" cy="16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77243" y="1047181"/>
            <a:ext cx="2910581" cy="3600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rkavec velký –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největší pěvec ČR</a:t>
            </a:r>
          </a:p>
        </p:txBody>
      </p:sp>
      <p:pic>
        <p:nvPicPr>
          <p:cNvPr id="2051" name="Picture 3" descr="C:\Users\burian\AppData\Local\Microsoft\Windows\Temporary Internet Files\Content.IE5\W1BVYX1V\MP900431757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3628" r="2194" b="12956"/>
          <a:stretch/>
        </p:blipFill>
        <p:spPr bwMode="auto">
          <a:xfrm>
            <a:off x="3985804" y="2427734"/>
            <a:ext cx="3381154" cy="20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urian\AppData\Local\Microsoft\Windows\Temporary Internet Files\Content.IE5\RLXY5JN7\MP900406668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r="25224" b="14072"/>
          <a:stretch/>
        </p:blipFill>
        <p:spPr bwMode="auto">
          <a:xfrm>
            <a:off x="7378425" y="2427734"/>
            <a:ext cx="1726952" cy="20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949594" y="555526"/>
            <a:ext cx="516859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olibříci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svišťouni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malí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často velmi nápadně zbarvení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ptáci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proto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se jim také někdy říká „létající drahokamy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“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žijí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jen na americkém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kontinentě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velmi zdatní letci - mohou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mávnout křídly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až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90 × za s,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díky čemuž se mohou ve vzduchu doslova zastavit 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místě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jako jediní zástupci ptačí říše dokážou létat pozpátku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živí se nektarem z květů (dlouhý zobák)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5" name="Picture 7" descr="http://21stoleti.cz/wp-content/uploads/Diomedea_exulans-486x29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13915" r="4589" b="10661"/>
          <a:stretch/>
        </p:blipFill>
        <p:spPr bwMode="auto">
          <a:xfrm>
            <a:off x="170058" y="2871045"/>
            <a:ext cx="3321821" cy="17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77242" y="4592196"/>
            <a:ext cx="6456647" cy="523220"/>
          </a:xfrm>
          <a:prstGeom prst="rect">
            <a:avLst/>
          </a:prstGeom>
          <a:gradFill flip="none" rotWithShape="1">
            <a:gsLst>
              <a:gs pos="0">
                <a:srgbClr val="63E766">
                  <a:shade val="30000"/>
                  <a:satMod val="115000"/>
                </a:srgbClr>
              </a:gs>
              <a:gs pos="50000">
                <a:srgbClr val="63E766">
                  <a:shade val="67500"/>
                  <a:satMod val="115000"/>
                </a:srgbClr>
              </a:gs>
              <a:gs pos="100000">
                <a:srgbClr val="63E7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lbatros stěhovavý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trubkonosí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největší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rozpětí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křídel - až 3,7m (v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průměru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3,1m) 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až 12kg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mořský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pták, J polokoule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2699792" y="3676485"/>
            <a:ext cx="5616624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1200" b="1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sz="1200" b="1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sz="1200" b="1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sz="1200" b="1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sz="1200" b="1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sz="1200" b="1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sz="1200" b="1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783" y="490879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GB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  <a:endParaRPr lang="en-GB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en-GB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en-GB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en-GB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97038" y="581273"/>
            <a:ext cx="5256584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you know the meanings of these English phrases, proverbs and sayings?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7833" y="1298505"/>
            <a:ext cx="2736304" cy="276999"/>
          </a:xfrm>
          <a:prstGeom prst="rect">
            <a:avLst/>
          </a:prstGeom>
          <a:solidFill>
            <a:srgbClr val="FB9393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The early bird catches the worm.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57833" y="1575504"/>
            <a:ext cx="3234048" cy="276999"/>
          </a:xfrm>
          <a:prstGeom prst="rect">
            <a:avLst/>
          </a:prstGeom>
          <a:solidFill>
            <a:srgbClr val="FB9393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A bird in the hand is worth two in the bush.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50143" y="1021506"/>
            <a:ext cx="2736304" cy="276999"/>
          </a:xfrm>
          <a:prstGeom prst="rect">
            <a:avLst/>
          </a:prstGeom>
          <a:solidFill>
            <a:srgbClr val="FB9393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Birds of a feather flock together. 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57834" y="2776741"/>
            <a:ext cx="2306274" cy="276999"/>
          </a:xfrm>
          <a:prstGeom prst="rect">
            <a:avLst/>
          </a:prstGeom>
          <a:solidFill>
            <a:srgbClr val="E9F389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to be as proud as a peacock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57833" y="2129502"/>
            <a:ext cx="3234048" cy="276999"/>
          </a:xfrm>
          <a:prstGeom prst="rect">
            <a:avLst/>
          </a:prstGeom>
          <a:solidFill>
            <a:srgbClr val="FB9393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Don´t count your chicken until they hatch.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60562" y="3337078"/>
            <a:ext cx="1800200" cy="276999"/>
          </a:xfrm>
          <a:prstGeom prst="rect">
            <a:avLst/>
          </a:prstGeom>
          <a:solidFill>
            <a:srgbClr val="E9F389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to be wise as an owl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257833" y="2499742"/>
            <a:ext cx="2369951" cy="276999"/>
          </a:xfrm>
          <a:prstGeom prst="rect">
            <a:avLst/>
          </a:prstGeom>
          <a:solidFill>
            <a:srgbClr val="E9F389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to kill two birds with one stone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257833" y="1852503"/>
            <a:ext cx="3234048" cy="276999"/>
          </a:xfrm>
          <a:prstGeom prst="rect">
            <a:avLst/>
          </a:prstGeom>
          <a:solidFill>
            <a:srgbClr val="FB9393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One swallow does not make a summer. 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62273" y="3715165"/>
            <a:ext cx="143596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a hen party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260562" y="3060079"/>
            <a:ext cx="1800200" cy="276999"/>
          </a:xfrm>
          <a:prstGeom prst="rect">
            <a:avLst/>
          </a:prstGeom>
          <a:solidFill>
            <a:srgbClr val="E9F389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to be as free as a bird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257833" y="4269163"/>
            <a:ext cx="143596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goose bumps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61070" y="3992164"/>
            <a:ext cx="143596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ugly duckling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886031" y="3853663"/>
            <a:ext cx="3096344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do you call these birds in English?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31" y="4285739"/>
            <a:ext cx="641809" cy="64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1846" b="12735"/>
          <a:stretch/>
        </p:blipFill>
        <p:spPr bwMode="auto">
          <a:xfrm>
            <a:off x="6711400" y="4299942"/>
            <a:ext cx="703959" cy="64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t="22724" r="29384" b="21385"/>
          <a:stretch/>
        </p:blipFill>
        <p:spPr bwMode="auto">
          <a:xfrm>
            <a:off x="4375380" y="4299942"/>
            <a:ext cx="645498" cy="64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50" y="4299941"/>
            <a:ext cx="641809" cy="64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98" y="4286390"/>
            <a:ext cx="655360" cy="65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7230" r="21551"/>
          <a:stretch/>
        </p:blipFill>
        <p:spPr bwMode="auto">
          <a:xfrm>
            <a:off x="7566116" y="4286390"/>
            <a:ext cx="634351" cy="6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1" r="14308"/>
          <a:stretch/>
        </p:blipFill>
        <p:spPr bwMode="auto">
          <a:xfrm>
            <a:off x="3623833" y="4299941"/>
            <a:ext cx="609916" cy="62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255907" y="1020973"/>
            <a:ext cx="4060509" cy="24929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Possible explanations: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Don´t count with things before you have them.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finish two </a:t>
            </a:r>
            <a:r>
              <a:rPr lang="en-GB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with one action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carefree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 proud, arrogant 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 clever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certain things are better than something uncertain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similar people become friends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If you get up early, you´ll have a successful day.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something on your skin when you feel cold or excited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ugly child who becomes pretty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happy thing doesn´t mean improvement.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party for women only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167799" y="2129502"/>
            <a:ext cx="3600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2447763" y="2497653"/>
            <a:ext cx="3600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1874857" y="3060079"/>
            <a:ext cx="3600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2204066" y="2776741"/>
            <a:ext cx="3600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1880741" y="3337078"/>
            <a:ext cx="3600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3167799" y="1575503"/>
            <a:ext cx="3600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2626406" y="1021505"/>
            <a:ext cx="3600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2626405" y="1298505"/>
            <a:ext cx="3600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1333760" y="4269163"/>
            <a:ext cx="3600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1265615" y="3992163"/>
            <a:ext cx="43262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131840" y="1852503"/>
            <a:ext cx="396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1265616" y="3716216"/>
            <a:ext cx="42818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3563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Kdo nepatří mezi hrabavé?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páv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tetřev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krocan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vrabec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 z těchto ptáků se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neživí masem?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sova pálená</a:t>
                      </a:r>
                      <a:endParaRPr lang="cs-CZ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kakadu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jestřáb lesní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</a:t>
                      </a: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výr velký</a:t>
                      </a:r>
                      <a:endParaRPr lang="cs-CZ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Sojka obecná patří mezi…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kukačky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pěvce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šplhavce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sovy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Hnízdní parazitismus spojujeme s …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kukačkami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sovami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dravci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vlaštovkami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9622"/>
            <a:ext cx="7344816" cy="3600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http://www.biolib.cz/cz/taxonimage/id12003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www.priroda.cz/lexikon.php?detail=289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www.nasiptaci.cz/dat/dravc.htm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http://cs.wikipedia.org/wiki/Soubor:Buteo_buteo_2_(Marek_Szczepanek).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http://cestovani.idnes.cz/do-beskyd-se-po-100-letech-vraci-orel-skalni-f1z-/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po-cesku.aspx?c=A061208_173333_igcechy_tom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http://ucsantacruz.ucnrs.org/?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page_id=1242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www.naturephoto.cz/fotobanka/ptaci-birds/3738-pustik-obecny-strix-aluco.html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cs.wikipedia.org/wiki/Ror%C3%BDs_obecn%C3%BD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cs.wikipedia.org/wiki/Krkavec_velk%C3%BD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cs.wikipedia.org/wiki/Sk%C5%99ivan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cs.wikipedia.org/wiki/S%C3%BDkora_ko%C5%88adra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cs.wikipedia.org/wiki/Slav%C3%ADk_obecn%C3%BD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www.naturfoto.cz/vlastovka-obecna-fotografie-1394.html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cs.wikipedia.org/wiki/Sojka_obecn%C3%A1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http://21stoleti.cz/blog/2012/06/01/jaky-maji-vliv-klimaticke-zmeny-na-ptaky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7720</TotalTime>
  <Words>1340</Words>
  <Application>Microsoft Office PowerPoint</Application>
  <PresentationFormat>Předvádění na obrazovce (16:9)</PresentationFormat>
  <Paragraphs>293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56.1 Systém ptáků a jejich význam II.</vt:lpstr>
      <vt:lpstr>56.2 Co už víš? </vt:lpstr>
      <vt:lpstr>56.3 Letci a jejich řády</vt:lpstr>
      <vt:lpstr>56.4 Letci a jejich řády</vt:lpstr>
      <vt:lpstr>56.5 Procvičení a příklady</vt:lpstr>
      <vt:lpstr>56.6 Něco navíc pro šikovné</vt:lpstr>
      <vt:lpstr>56.7 CLIL</vt:lpstr>
      <vt:lpstr>56.8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550</cp:revision>
  <dcterms:created xsi:type="dcterms:W3CDTF">2010-10-18T18:21:56Z</dcterms:created>
  <dcterms:modified xsi:type="dcterms:W3CDTF">2013-01-16T20:24:15Z</dcterms:modified>
</cp:coreProperties>
</file>