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FCBA"/>
    <a:srgbClr val="FFFF00"/>
    <a:srgbClr val="308406"/>
    <a:srgbClr val="FFFF99"/>
    <a:srgbClr val="FF7C80"/>
    <a:srgbClr val="813763"/>
    <a:srgbClr val="00FFFF"/>
    <a:srgbClr val="EAEAEA"/>
    <a:srgbClr val="CCFF33"/>
    <a:srgbClr val="C4D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2" autoAdjust="0"/>
    <p:restoredTop sz="98017" autoAdjust="0"/>
  </p:normalViewPr>
  <p:slideViewPr>
    <p:cSldViewPr>
      <p:cViewPr>
        <p:scale>
          <a:sx n="90" d="100"/>
          <a:sy n="90" d="100"/>
        </p:scale>
        <p:origin x="-978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19.4.2013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19.4.2013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19.4.2013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19.4.2013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19.4.2013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19.4.2013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19.4.2013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19.4.2013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19.4.2013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latinsky.estranky.cz/fotoalbum/rozmnozovaci-soustava-muzska/rozmnozovaci-soustava-muzska/muz2.png.-.html" TargetMode="External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www.google.cz/url?sa=i&amp;rct=j&amp;q=velk%C3%A9+a+mal%C3%A9+stydk%C3%A9+pysky&amp;source=images&amp;cd=&amp;cad=rja&amp;docid=ElqUA-nFC-JlfM&amp;tbnid=cTDzhOzafdQSuM:&amp;ved=0CAUQjRw&amp;url=http://galenus.cz/rozmnozovani-pohlavi-zena.php&amp;ei=lIpZUcKqK8iLOdyZgZgE&amp;bvm=bv.44442042,d.ZGU&amp;psig=AFQjCNEgNjMmWiUOH7SbCcv3Ug2ZsogJUw&amp;ust=1364908956485458" TargetMode="External"/><Relationship Id="rId7" Type="http://schemas.openxmlformats.org/officeDocument/2006/relationships/hyperlink" Target="http://www.google.cz/url?sa=i&amp;rct=j&amp;q=placenta&amp;source=images&amp;cd=&amp;cad=rja&amp;docid=X-tKOVsX6KqnbM&amp;tbnid=guKIpNVdEdLPyM:&amp;ved=0CAUQjRw&amp;url=http://www.getmedicalmodel.com/female-and-pregnancy-models/384-a42010-1-placenta-model.html&amp;ei=V9tZUenmHsPxOt_-gKgK&amp;bvm=bv.44442042,d.ZGU&amp;psig=AFQjCNGZwrqfP3N9kqRHI5niaQbd2-y6IQ&amp;ust=136492957979679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3.png"/><Relationship Id="rId5" Type="http://schemas.openxmlformats.org/officeDocument/2006/relationships/hyperlink" Target="http://www.google.cz/url?sa=i&amp;rct=j&amp;q=spermie+a+vaj%C3%AD%C4%8Dko&amp;source=images&amp;cd=&amp;cad=rja&amp;docid=LM_8g0XkQ9rXcM&amp;tbnid=EcU_kxrr81jG5M:&amp;ved=0CAUQjRw&amp;url=http://www.klonypronas.estranky.cz/fotoalbum/vajicko-oplozene-spermii.html&amp;ei=ydNZUfDNKYXVPMfIgLgC&amp;bvm=bv.44442042,d.ZGU&amp;psig=AFQjCNEGZd6Wm8-0FzO7Zx3kiU67FZ8IgA&amp;ust=1364927804628576" TargetMode="External"/><Relationship Id="rId10" Type="http://schemas.openxmlformats.org/officeDocument/2006/relationships/hyperlink" Target="http://www.youtube.com/watch?v=wzDCfYMmAEo&amp;feature=fvwp&amp;NR=1" TargetMode="External"/><Relationship Id="rId4" Type="http://schemas.openxmlformats.org/officeDocument/2006/relationships/image" Target="../media/image20.jpeg"/><Relationship Id="rId9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galenus.cz/rozmnozovani-pohlavi-zena.php" TargetMode="External"/><Relationship Id="rId3" Type="http://schemas.openxmlformats.org/officeDocument/2006/relationships/hyperlink" Target="http://www.tehotenstvi24.cz/neplodnost-35" TargetMode="External"/><Relationship Id="rId7" Type="http://schemas.openxmlformats.org/officeDocument/2006/relationships/hyperlink" Target="http://www.klonypronas.estranky.cz/fotoalbum/vajicko-oplozene-spermii.html" TargetMode="External"/><Relationship Id="rId2" Type="http://schemas.openxmlformats.org/officeDocument/2006/relationships/hyperlink" Target="http://www.vitalia.cz/clanky/zhubnete-vrati-se-vam-spermie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Vejcovod" TargetMode="External"/><Relationship Id="rId5" Type="http://schemas.openxmlformats.org/officeDocument/2006/relationships/hyperlink" Target="http://www.latinsky.estranky.cz/fotoalbum/rozmnozovaci-soustava-muzska/rozmnozovaci-soustava-muzska/muz2.png.html" TargetMode="External"/><Relationship Id="rId10" Type="http://schemas.openxmlformats.org/officeDocument/2006/relationships/hyperlink" Target="http://msthomas79.edublogs.org/2010/05/28/fetal-development/" TargetMode="External"/><Relationship Id="rId4" Type="http://schemas.openxmlformats.org/officeDocument/2006/relationships/hyperlink" Target="http://www.profimedia.cz/fotografie/human-muz-mocove-a-pohlavni-soustavy/0006804165/" TargetMode="External"/><Relationship Id="rId9" Type="http://schemas.openxmlformats.org/officeDocument/2006/relationships/hyperlink" Target="http://www.getmedicalmodel.com/female-and-pregnancy-models/384-a42010-1-placenta-mode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533858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52.1 Člověk – rozmnožovací soustava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Michal Burian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burian\AppData\Local\Microsoft\Windows\Temporary Internet Files\Content.IE5\4BG042LR\MP90044248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6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158">
            <a:off x="3149392" y="808274"/>
            <a:ext cx="2767995" cy="245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urian\AppData\Local\Microsoft\Windows\Temporary Internet Files\Content.IE5\KZNB3D55\MP900449043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2435545"/>
            <a:ext cx="2727161" cy="204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urian\AppData\Local\Microsoft\Windows\Temporary Internet Files\Content.IE5\4BG042LR\MC90044477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77" y="1131590"/>
            <a:ext cx="2089957" cy="270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C:\Users\burian\AppData\Local\Microsoft\Windows\Temporary Internet Files\Content.IE5\1L6JOH3G\MC900440434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31790"/>
            <a:ext cx="1281933" cy="117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burian\AppData\Local\Microsoft\Windows\Temporary Internet Files\Content.IE5\JBW4FVYQ\MP900402163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888" y="699542"/>
            <a:ext cx="2323683" cy="1548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burian\AppData\Local\Microsoft\Windows\Temporary Internet Files\Content.IE5\KZNB3D55\MP900408898[1]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42545"/>
            <a:ext cx="2191911" cy="145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423282"/>
              </p:ext>
            </p:extLst>
          </p:nvPr>
        </p:nvGraphicFramePr>
        <p:xfrm>
          <a:off x="1043608" y="1275606"/>
          <a:ext cx="7272808" cy="32499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Michal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Burian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Antikoncepce, testosteron, estrogen, oplození, penis, vagina, vaječníky,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varlata</a:t>
                      </a:r>
                      <a:r>
                        <a:rPr lang="cs-CZ" baseline="0" smtClean="0">
                          <a:latin typeface="Times New Roman" pitchFamily="18" charset="0"/>
                          <a:cs typeface="Times New Roman" pitchFamily="18" charset="0"/>
                        </a:rPr>
                        <a:t>, menstruace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rozmnožovací soustavou člověka, popisuje její jednotlivé části a jejich význam.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52.10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7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4117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52.2 Co už víš?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-1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79512" y="3036767"/>
            <a:ext cx="230425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Mužská pohlavní buňka  - 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spermie.</a:t>
            </a:r>
            <a:endParaRPr lang="cs-CZ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79512" y="3633746"/>
            <a:ext cx="2304256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Mužská pohlavní žláza  - 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varle.</a:t>
            </a:r>
            <a:endParaRPr lang="cs-CZ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483768" y="1846400"/>
            <a:ext cx="2304256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Ženská pohlavní buňka  -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vajíčko.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2483768" y="2431175"/>
            <a:ext cx="2304257" cy="58477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Ženská pohlavní žláza   -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vaječník.</a:t>
            </a:r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.iinfo.cz/images/487/spermie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4692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tehotenstvi24.cz/wp-content/gallery/neplodnost/neplodnost-8.gif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 r="3983" b="14191"/>
          <a:stretch/>
        </p:blipFill>
        <p:spPr bwMode="auto">
          <a:xfrm>
            <a:off x="2483770" y="3027243"/>
            <a:ext cx="2304255" cy="127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2461668" y="1001480"/>
            <a:ext cx="2326356" cy="830997"/>
          </a:xfrm>
          <a:prstGeom prst="rect">
            <a:avLst/>
          </a:prstGeom>
          <a:solidFill>
            <a:srgbClr val="00B05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Mužská a </a:t>
            </a:r>
            <a:r>
              <a:rPr lang="cs-CZ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ženská</a:t>
            </a:r>
            <a:r>
              <a:rPr lang="cs-CZ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rozmnožovací soustava se od sebe </a:t>
            </a:r>
            <a:r>
              <a:rPr lang="cs-CZ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liší.</a:t>
            </a:r>
            <a:endParaRPr lang="cs-CZ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4972211" y="596053"/>
            <a:ext cx="3847231" cy="338554"/>
          </a:xfrm>
          <a:prstGeom prst="rect">
            <a:avLst/>
          </a:prstGeom>
          <a:solidFill>
            <a:srgbClr val="813763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Význam rozmnožovací soustavy člověka je:</a:t>
            </a:r>
          </a:p>
        </p:txBody>
      </p:sp>
      <p:pic>
        <p:nvPicPr>
          <p:cNvPr id="2053" name="Picture 5" descr="C:\Users\burian\AppData\Local\Microsoft\Windows\Temporary Internet Files\Content.IE5\1L6JOH3G\MP900442289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67" b="965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660" y="1731771"/>
            <a:ext cx="1727295" cy="129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burian\AppData\Local\Microsoft\Windows\Temporary Internet Files\Content.IE5\4BG042LR\MP900442288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76" b="90164" l="6250" r="92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596" y="2695234"/>
            <a:ext cx="1332630" cy="148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ovéPole 27"/>
          <p:cNvSpPr txBox="1"/>
          <p:nvPr/>
        </p:nvSpPr>
        <p:spPr>
          <a:xfrm>
            <a:off x="6895827" y="1854181"/>
            <a:ext cx="1996653" cy="830997"/>
          </a:xfrm>
          <a:prstGeom prst="rect">
            <a:avLst/>
          </a:prstGeom>
          <a:solidFill>
            <a:srgbClr val="00B0F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Mužským pohlavním hormonem je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TESTOSTERON.</a:t>
            </a:r>
            <a:endParaRPr lang="cs-CZ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117256" y="3050014"/>
            <a:ext cx="1996653" cy="830997"/>
          </a:xfrm>
          <a:prstGeom prst="rect">
            <a:avLst/>
          </a:prstGeom>
          <a:solidFill>
            <a:srgbClr val="FF00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Ženským pohlavním hormonem je 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ESTROGEN.</a:t>
            </a:r>
            <a:endParaRPr lang="cs-CZ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698476" y="4441980"/>
            <a:ext cx="5040560" cy="338554"/>
          </a:xfrm>
          <a:prstGeom prst="rect">
            <a:avLst/>
          </a:prstGeom>
          <a:solidFill>
            <a:srgbClr val="FFC0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Ženským hlavním pohlavním orgánem je pochva.</a:t>
            </a:r>
          </a:p>
        </p:txBody>
      </p:sp>
      <p:sp>
        <p:nvSpPr>
          <p:cNvPr id="33" name="TextovéPole 32"/>
          <p:cNvSpPr txBox="1"/>
          <p:nvPr/>
        </p:nvSpPr>
        <p:spPr>
          <a:xfrm>
            <a:off x="3218756" y="4780534"/>
            <a:ext cx="5040561" cy="338554"/>
          </a:xfrm>
          <a:prstGeom prst="rect">
            <a:avLst/>
          </a:prstGeom>
          <a:solidFill>
            <a:schemeClr val="tx2">
              <a:lumMod val="50000"/>
            </a:schemeClr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Mužským hlavním pohlavním orgánem je penis.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4972210" y="934607"/>
            <a:ext cx="3847231" cy="584775"/>
          </a:xfrm>
          <a:prstGeom prst="rect">
            <a:avLst/>
          </a:prstGeom>
          <a:solidFill>
            <a:srgbClr val="813763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zachování 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lidského druhu</a:t>
            </a:r>
          </a:p>
          <a:p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sexuální 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potěšení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4" grpId="0" animBg="1"/>
      <p:bldP spid="25" grpId="0" animBg="1"/>
      <p:bldP spid="28" grpId="0" animBg="1"/>
      <p:bldP spid="30" grpId="0" animBg="1"/>
      <p:bldP spid="31" grpId="0" animBg="1"/>
      <p:bldP spid="33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9604" y="468360"/>
            <a:ext cx="474886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52.3 Jaké nové věci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dozvíme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ovéPole 9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profimedia.cz/fotografie/human-muz-mocove-a-pohlavni-soustavy/profimedia-000680416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23741" b="2261"/>
          <a:stretch/>
        </p:blipFill>
        <p:spPr bwMode="auto">
          <a:xfrm>
            <a:off x="2901737" y="1615811"/>
            <a:ext cx="2465744" cy="294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48852" y="1653357"/>
            <a:ext cx="2602870" cy="523220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muž. pohlavní žláza 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produkuje 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spermie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</a:rPr>
              <a:t>testosteron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708666" y="1034755"/>
            <a:ext cx="2386924" cy="523220"/>
          </a:xfrm>
          <a:prstGeom prst="rect">
            <a:avLst/>
          </a:prstGeom>
          <a:solidFill>
            <a:srgbClr val="CCFF33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MUŽSKÁ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R.S. podle uložení:</a:t>
            </a:r>
          </a:p>
          <a:p>
            <a:r>
              <a:rPr lang="cs-CZ" sz="1400" b="1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nitřní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cs-CZ" sz="1400" b="1" i="1" dirty="0" smtClean="0">
                <a:latin typeface="Times New Roman" pitchFamily="18" charset="0"/>
                <a:cs typeface="Times New Roman" pitchFamily="18" charset="0"/>
              </a:rPr>
              <a:t>vnější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ovéPole 30"/>
          <p:cNvSpPr txBox="1"/>
          <p:nvPr/>
        </p:nvSpPr>
        <p:spPr>
          <a:xfrm>
            <a:off x="1843042" y="1598934"/>
            <a:ext cx="643171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varle</a:t>
            </a:r>
          </a:p>
        </p:txBody>
      </p:sp>
      <p:pic>
        <p:nvPicPr>
          <p:cNvPr id="33" name="Picture 5" descr="C:\Users\burian\AppData\Local\Microsoft\Windows\Temporary Internet Files\Content.IE5\1L6JOH3G\MP900442289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7" b="96500" l="1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" y="1017558"/>
            <a:ext cx="703333" cy="5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48852" y="2233662"/>
            <a:ext cx="2888258" cy="73866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i="1" u="sng" dirty="0" smtClean="0">
                <a:latin typeface="Times New Roman" pitchFamily="18" charset="0"/>
                <a:cs typeface="Times New Roman" pitchFamily="18" charset="0"/>
              </a:rPr>
              <a:t>Spermie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- vzniká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asi 10 týdnů, zralé spermie se shromažďují v </a:t>
            </a:r>
            <a:r>
              <a:rPr lang="cs-CZ" sz="1400" b="1" u="sng" dirty="0">
                <a:latin typeface="Times New Roman" pitchFamily="18" charset="0"/>
                <a:cs typeface="Times New Roman" pitchFamily="18" charset="0"/>
              </a:rPr>
              <a:t>nadvarleti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párový </a:t>
            </a:r>
            <a:r>
              <a:rPr lang="cs-CZ" sz="1400" dirty="0" err="1"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sp>
        <p:nvSpPr>
          <p:cNvPr id="35" name="TextovéPole 34"/>
          <p:cNvSpPr txBox="1"/>
          <p:nvPr/>
        </p:nvSpPr>
        <p:spPr>
          <a:xfrm>
            <a:off x="48852" y="3089714"/>
            <a:ext cx="2807680" cy="738664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nadvarlat vedou </a:t>
            </a:r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chámovody</a:t>
            </a:r>
            <a:r>
              <a:rPr lang="cs-CZ" sz="1400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- 40cm, svalové trubice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ústí do močové trubice</a:t>
            </a:r>
          </a:p>
        </p:txBody>
      </p:sp>
      <p:sp>
        <p:nvSpPr>
          <p:cNvPr id="36" name="TextovéPole 35"/>
          <p:cNvSpPr txBox="1"/>
          <p:nvPr/>
        </p:nvSpPr>
        <p:spPr>
          <a:xfrm>
            <a:off x="48852" y="4135429"/>
            <a:ext cx="3885646" cy="954107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*přídatné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žlázy - 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</a:rPr>
              <a:t>semenné váčky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400" u="sng" dirty="0">
                <a:latin typeface="Times New Roman" pitchFamily="18" charset="0"/>
                <a:cs typeface="Times New Roman" pitchFamily="18" charset="0"/>
              </a:rPr>
              <a:t>předstojná žláza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semenné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áčky produkují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lepkavou polotekutou hmotu umožňující přežití spermií – ústí do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močové trubice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předstojné žláze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2164628" y="3882810"/>
            <a:ext cx="1452692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předstojná žláza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504403" y="3882810"/>
            <a:ext cx="1336821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emenné váčky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1938396" y="3422238"/>
            <a:ext cx="998714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chámovod</a:t>
            </a:r>
          </a:p>
        </p:txBody>
      </p:sp>
      <p:sp>
        <p:nvSpPr>
          <p:cNvPr id="40" name="TextovéPole 39"/>
          <p:cNvSpPr txBox="1"/>
          <p:nvPr/>
        </p:nvSpPr>
        <p:spPr>
          <a:xfrm>
            <a:off x="1247296" y="2733822"/>
            <a:ext cx="903476" cy="307777"/>
          </a:xfrm>
          <a:prstGeom prst="rect">
            <a:avLst/>
          </a:prstGeom>
          <a:solidFill>
            <a:srgbClr val="FFFF0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nadvarle</a:t>
            </a:r>
          </a:p>
        </p:txBody>
      </p:sp>
      <p:sp>
        <p:nvSpPr>
          <p:cNvPr id="41" name="Ohnutá šipka 40"/>
          <p:cNvSpPr/>
          <p:nvPr/>
        </p:nvSpPr>
        <p:spPr>
          <a:xfrm rot="5400000">
            <a:off x="1416151" y="1372878"/>
            <a:ext cx="302569" cy="252728"/>
          </a:xfrm>
          <a:prstGeom prst="bentArrow">
            <a:avLst/>
          </a:prstGeom>
          <a:solidFill>
            <a:srgbClr val="FFC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Šipka doprava 41"/>
          <p:cNvSpPr/>
          <p:nvPr/>
        </p:nvSpPr>
        <p:spPr>
          <a:xfrm>
            <a:off x="2419203" y="1331643"/>
            <a:ext cx="489204" cy="116007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4933118" y="1665697"/>
            <a:ext cx="4164594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při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pohlavním vzrušení se plní krví a dochází k erekci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při ejakulaci – spermie s výměšky přídatných žláz jsou vystřikovány z močové trubice ven z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těla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3923782" y="927033"/>
            <a:ext cx="5173930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topořivý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orgán válcovitého tvaru, prochází jím močová trubice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krytý tenkou kůží, na konci pyje – pohyblivá předkožka (přes žalud)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ochablém stavu – 5-10cm – zvětšení způsobují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topořivá tělíska 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ovéPole 47"/>
          <p:cNvSpPr txBox="1"/>
          <p:nvPr/>
        </p:nvSpPr>
        <p:spPr>
          <a:xfrm>
            <a:off x="3142265" y="1125279"/>
            <a:ext cx="781517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PENIS</a:t>
            </a:r>
          </a:p>
        </p:txBody>
      </p:sp>
      <p:pic>
        <p:nvPicPr>
          <p:cNvPr id="1030" name="Picture 6" descr="http://www.latinsky.estranky.cz/img/mid/283/muz2.png.jpg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" t="10703" r="1644" b="5126"/>
          <a:stretch/>
        </p:blipFill>
        <p:spPr bwMode="auto">
          <a:xfrm>
            <a:off x="5465390" y="3166061"/>
            <a:ext cx="2490986" cy="195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ovéPole 49"/>
          <p:cNvSpPr txBox="1"/>
          <p:nvPr/>
        </p:nvSpPr>
        <p:spPr>
          <a:xfrm>
            <a:off x="5265742" y="2496222"/>
            <a:ext cx="3736032" cy="7386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    - vak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 kůže, vaziva a svalů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v něm ulož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varlata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nadvarlata, část chámovodu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teplota 32ºC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(+-)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5250648" y="2449105"/>
            <a:ext cx="720081" cy="30777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šourek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8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1840"/>
            <a:ext cx="385192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52.4 Co dalšího se dozvíme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395533" y="983905"/>
            <a:ext cx="4561209" cy="338554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, vnitřní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pohlavní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orgány,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vývodné pohlavní cesty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1" name="TextovéPole 170"/>
          <p:cNvSpPr txBox="1"/>
          <p:nvPr/>
        </p:nvSpPr>
        <p:spPr>
          <a:xfrm>
            <a:off x="2861023" y="4118267"/>
            <a:ext cx="6206271" cy="95410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- 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největší </a:t>
            </a:r>
            <a:r>
              <a:rPr lang="cs-CZ" sz="1400" b="1" dirty="0">
                <a:latin typeface="Times New Roman" pitchFamily="18" charset="0"/>
                <a:cs typeface="Times New Roman" pitchFamily="18" charset="0"/>
              </a:rPr>
              <a:t>buňka v těle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nese gen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 informaci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- 1. pokud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není oplozeno – zaniká a společně s částí děložní sliznice odchází při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procesu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menstruace ven z těla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- 2. pokud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oplozeno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=&gt;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splyne se spermií </a:t>
            </a:r>
            <a:r>
              <a:rPr lang="cs-CZ" sz="1400" i="1" dirty="0" smtClean="0">
                <a:latin typeface="Times New Roman" pitchFamily="18" charset="0"/>
                <a:cs typeface="Times New Roman" pitchFamily="18" charset="0"/>
              </a:rPr>
              <a:t>-  vzniká zárodek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ovéPole 174"/>
          <p:cNvSpPr txBox="1"/>
          <p:nvPr/>
        </p:nvSpPr>
        <p:spPr>
          <a:xfrm>
            <a:off x="-3" y="1377572"/>
            <a:ext cx="4956745" cy="1600438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vejčité žlázy, velikosti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tvaru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švestky 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ulož. v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dolní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části pánve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 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dutině břišní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obsahují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nezralá </a:t>
            </a:r>
            <a:r>
              <a:rPr lang="cs-CZ" sz="1400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vajíčka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vytváří </a:t>
            </a:r>
            <a:r>
              <a:rPr lang="cs-CZ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žens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pohl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hormon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cs-CZ" sz="1400" b="1" i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estrogen</a:t>
            </a:r>
            <a:endParaRPr lang="cs-CZ" sz="1400" b="1" u="sng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*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při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narození - asi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miliony vajíček, v </a:t>
            </a:r>
            <a:r>
              <a:rPr lang="cs-CZ" sz="1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dosp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okolo 400 tisíc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vajíčka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zde postupně dozrávají (střídavě v levém a pravém </a:t>
            </a:r>
            <a:r>
              <a:rPr lang="cs-CZ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vaj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proces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začíná okolo 12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roku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je ukončen okolo 50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roku </a:t>
            </a:r>
          </a:p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za život dozraje asi 450 vajíček</a:t>
            </a:r>
          </a:p>
        </p:txBody>
      </p:sp>
      <p:pic>
        <p:nvPicPr>
          <p:cNvPr id="41" name="Picture 6" descr="C:\Users\burian\AppData\Local\Microsoft\Windows\Temporary Internet Files\Content.IE5\4BG042LR\MP90044228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6" b="90164" l="6250" r="920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09" y="3022151"/>
            <a:ext cx="772301" cy="9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ovéPole 41"/>
          <p:cNvSpPr txBox="1"/>
          <p:nvPr/>
        </p:nvSpPr>
        <p:spPr>
          <a:xfrm>
            <a:off x="4283969" y="570707"/>
            <a:ext cx="3096344" cy="307777"/>
          </a:xfrm>
          <a:prstGeom prst="rect">
            <a:avLst/>
          </a:prstGeom>
          <a:solidFill>
            <a:srgbClr val="CCFF33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cap="all" dirty="0" smtClean="0">
                <a:latin typeface="Times New Roman" pitchFamily="18" charset="0"/>
                <a:cs typeface="Times New Roman" pitchFamily="18" charset="0"/>
              </a:rPr>
              <a:t>ŽENSKÁ rozmnožovací s.</a:t>
            </a:r>
            <a:endParaRPr lang="cs-CZ" sz="1400" cap="all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upload.wikimedia.org/wikipedia/commons/thumb/e/e4/Scheme_female_reproductive_system-cs.svg/250px-Scheme_female_reproductive_system-cs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76" y="953449"/>
            <a:ext cx="2359162" cy="218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ovéPole 49"/>
          <p:cNvSpPr txBox="1"/>
          <p:nvPr/>
        </p:nvSpPr>
        <p:spPr>
          <a:xfrm>
            <a:off x="6732240" y="1403660"/>
            <a:ext cx="2411760" cy="954107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tenké trubice, délka 10-15cm 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vaj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trychtýřovitě rozšířené 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ústí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dělohy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zde </a:t>
            </a:r>
            <a:r>
              <a:rPr lang="cs-CZ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nejč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dochází k oplodnění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ovéPole 50"/>
          <p:cNvSpPr txBox="1"/>
          <p:nvPr/>
        </p:nvSpPr>
        <p:spPr>
          <a:xfrm>
            <a:off x="6156176" y="2941427"/>
            <a:ext cx="2934335" cy="954107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dutý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svalový orgán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 tvaru hrušky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vystlaná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bohatě prokrvenou sliznicí</a:t>
            </a:r>
          </a:p>
          <a:p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zde </a:t>
            </a:r>
            <a:r>
              <a:rPr lang="cs-CZ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dochází k uchycení oplozeného vajíčka a k vývoji zárodku (embrya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ovéPole 51"/>
          <p:cNvSpPr txBox="1"/>
          <p:nvPr/>
        </p:nvSpPr>
        <p:spPr>
          <a:xfrm>
            <a:off x="951810" y="3244105"/>
            <a:ext cx="4948747" cy="738664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svalová trubice, spojuje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dělohu se zevními </a:t>
            </a:r>
            <a:r>
              <a:rPr lang="cs-CZ" sz="14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pohl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orgány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*vchod je před prvním pohlavním stykem uzavřen slizniční řasou (panenská blána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při prvním pohlavním styku dochází k protržení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7380313" y="1065106"/>
            <a:ext cx="1216748" cy="338554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2. vejcovody</a:t>
            </a:r>
            <a:endParaRPr lang="cs-CZ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615709" y="2973475"/>
            <a:ext cx="1912582" cy="338554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4. pochva (vagina)</a:t>
            </a:r>
            <a:endParaRPr lang="cs-CZ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3415031" y="1403660"/>
            <a:ext cx="1354864" cy="369332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vaječníky</a:t>
            </a:r>
            <a:endParaRPr lang="cs-CZ" sz="16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3" y="4549154"/>
            <a:ext cx="1744985" cy="52322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velké </a:t>
            </a:r>
            <a:r>
              <a:rPr lang="cs-CZ" sz="1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 malé stydké pysky, poštěváček 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54543" y="4180134"/>
            <a:ext cx="2454336" cy="338554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, vnější </a:t>
            </a:r>
            <a:r>
              <a:rPr lang="cs-CZ" sz="1600" b="1" dirty="0">
                <a:latin typeface="Times New Roman" pitchFamily="18" charset="0"/>
                <a:cs typeface="Times New Roman" pitchFamily="18" charset="0"/>
              </a:rPr>
              <a:t>pohlavní 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orgány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362354" y="2634921"/>
            <a:ext cx="1032148" cy="338554"/>
          </a:xfrm>
          <a:prstGeom prst="rec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děloha</a:t>
            </a:r>
            <a:endParaRPr lang="cs-CZ" sz="14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627785" y="4036714"/>
            <a:ext cx="3024336" cy="338554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Vajíčko - ženská pohlavní </a:t>
            </a:r>
            <a:r>
              <a:rPr lang="cs-CZ" sz="1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buňka</a:t>
            </a:r>
            <a:endParaRPr lang="cs-CZ" sz="1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71" grpId="0" animBg="1"/>
      <p:bldP spid="175" grpId="0" animBg="1"/>
      <p:bldP spid="50" grpId="0" animBg="1"/>
      <p:bldP spid="51" grpId="0" animBg="1"/>
      <p:bldP spid="52" grpId="0" animBg="1"/>
      <p:bldP spid="15" grpId="0" animBg="1"/>
      <p:bldP spid="17" grpId="0" animBg="1"/>
      <p:bldP spid="18" grpId="0" animBg="1"/>
      <p:bldP spid="3" grpId="0" animBg="1"/>
      <p:bldP spid="20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08007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52.5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Zaoblený obdélník 29"/>
          <p:cNvSpPr/>
          <p:nvPr/>
        </p:nvSpPr>
        <p:spPr>
          <a:xfrm>
            <a:off x="3186454" y="1131590"/>
            <a:ext cx="3024336" cy="43204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Pospojuj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dvojice.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6234429" y="4020004"/>
            <a:ext cx="1551047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testosteron</a:t>
            </a:r>
            <a:endParaRPr lang="cs-CZ" sz="16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1116435" y="4070805"/>
            <a:ext cx="279989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enský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pohlavní orgán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6234429" y="2868128"/>
            <a:ext cx="1551047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vagina</a:t>
            </a:r>
            <a:endParaRPr lang="cs-CZ" sz="16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1115616" y="3537404"/>
            <a:ext cx="279989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enský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pohlavní hormon</a:t>
            </a:r>
          </a:p>
        </p:txBody>
      </p:sp>
      <p:sp>
        <p:nvSpPr>
          <p:cNvPr id="37" name="TextovéPole 36"/>
          <p:cNvSpPr txBox="1"/>
          <p:nvPr/>
        </p:nvSpPr>
        <p:spPr>
          <a:xfrm>
            <a:off x="6234429" y="3476384"/>
            <a:ext cx="1551047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vajíčko</a:t>
            </a:r>
            <a:endParaRPr lang="cs-CZ" sz="16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1115616" y="2892941"/>
            <a:ext cx="279989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užská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pohlavní buňka</a:t>
            </a:r>
          </a:p>
        </p:txBody>
      </p:sp>
      <p:sp>
        <p:nvSpPr>
          <p:cNvPr id="39" name="TextovéPole 38"/>
          <p:cNvSpPr txBox="1"/>
          <p:nvPr/>
        </p:nvSpPr>
        <p:spPr>
          <a:xfrm>
            <a:off x="6234429" y="2292066"/>
            <a:ext cx="1551047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penis</a:t>
            </a:r>
            <a:endParaRPr lang="cs-CZ" sz="16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1115616" y="2316219"/>
            <a:ext cx="279989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užský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pohlavní orgán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6234429" y="1726368"/>
            <a:ext cx="1551047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estrogen</a:t>
            </a:r>
            <a:endParaRPr lang="cs-CZ" sz="16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ovéPole 41"/>
          <p:cNvSpPr txBox="1"/>
          <p:nvPr/>
        </p:nvSpPr>
        <p:spPr>
          <a:xfrm>
            <a:off x="1115616" y="1740368"/>
            <a:ext cx="279989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užský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pohlavní hormon</a:t>
            </a:r>
          </a:p>
        </p:txBody>
      </p:sp>
      <p:sp>
        <p:nvSpPr>
          <p:cNvPr id="43" name="TextovéPole 42"/>
          <p:cNvSpPr txBox="1"/>
          <p:nvPr/>
        </p:nvSpPr>
        <p:spPr>
          <a:xfrm>
            <a:off x="6234429" y="4563624"/>
            <a:ext cx="1551047" cy="369332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spermie</a:t>
            </a:r>
            <a:endParaRPr lang="cs-CZ" sz="16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1115616" y="4549789"/>
            <a:ext cx="279989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enská </a:t>
            </a:r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pohlavní buňka</a:t>
            </a:r>
          </a:p>
        </p:txBody>
      </p:sp>
      <p:cxnSp>
        <p:nvCxnSpPr>
          <p:cNvPr id="5" name="Přímá spojnice 4"/>
          <p:cNvCxnSpPr>
            <a:stCxn id="42" idx="3"/>
            <a:endCxn id="35" idx="1"/>
          </p:cNvCxnSpPr>
          <p:nvPr/>
        </p:nvCxnSpPr>
        <p:spPr>
          <a:xfrm>
            <a:off x="3915509" y="1925034"/>
            <a:ext cx="2318920" cy="22796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nice 52"/>
          <p:cNvCxnSpPr>
            <a:stCxn id="40" idx="3"/>
            <a:endCxn id="39" idx="1"/>
          </p:cNvCxnSpPr>
          <p:nvPr/>
        </p:nvCxnSpPr>
        <p:spPr>
          <a:xfrm flipV="1">
            <a:off x="3915509" y="2476732"/>
            <a:ext cx="2318920" cy="241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54"/>
          <p:cNvCxnSpPr>
            <a:stCxn id="38" idx="3"/>
            <a:endCxn id="43" idx="1"/>
          </p:cNvCxnSpPr>
          <p:nvPr/>
        </p:nvCxnSpPr>
        <p:spPr>
          <a:xfrm>
            <a:off x="3915509" y="3077607"/>
            <a:ext cx="2318920" cy="16706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/>
          <p:cNvCxnSpPr>
            <a:stCxn id="36" idx="3"/>
            <a:endCxn id="41" idx="1"/>
          </p:cNvCxnSpPr>
          <p:nvPr/>
        </p:nvCxnSpPr>
        <p:spPr>
          <a:xfrm flipV="1">
            <a:off x="3915509" y="1911034"/>
            <a:ext cx="2318920" cy="181103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/>
          <p:cNvCxnSpPr>
            <a:stCxn id="74" idx="3"/>
            <a:endCxn id="29" idx="1"/>
          </p:cNvCxnSpPr>
          <p:nvPr/>
        </p:nvCxnSpPr>
        <p:spPr>
          <a:xfrm flipV="1">
            <a:off x="3916328" y="3052794"/>
            <a:ext cx="2318101" cy="120267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/>
          <p:cNvCxnSpPr>
            <a:stCxn id="45" idx="3"/>
            <a:endCxn id="37" idx="1"/>
          </p:cNvCxnSpPr>
          <p:nvPr/>
        </p:nvCxnSpPr>
        <p:spPr>
          <a:xfrm flipV="1">
            <a:off x="3915509" y="3661050"/>
            <a:ext cx="2318920" cy="107340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52.6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4979168" y="1061288"/>
            <a:ext cx="3888432" cy="954107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i="1" u="sng" dirty="0" smtClean="0">
                <a:latin typeface="Times New Roman" pitchFamily="18" charset="0"/>
                <a:cs typeface="Times New Roman" pitchFamily="18" charset="0"/>
              </a:rPr>
              <a:t>menstruace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„měsíčky“ - jednou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za 28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dní, proces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trvá 3-5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dní 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vajíčko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a část sliznice odchází z 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těla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ustává po oplození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vajíčka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ovéPole 63"/>
          <p:cNvSpPr txBox="1"/>
          <p:nvPr/>
        </p:nvSpPr>
        <p:spPr>
          <a:xfrm>
            <a:off x="41570" y="1132670"/>
            <a:ext cx="1152127" cy="400110"/>
          </a:xfrm>
          <a:prstGeom prst="rect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u="sng" dirty="0" smtClean="0">
                <a:latin typeface="Times New Roman" pitchFamily="18" charset="0"/>
                <a:cs typeface="Times New Roman" pitchFamily="18" charset="0"/>
              </a:rPr>
              <a:t>oplození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galenus.cz/img/zdravi/tehotenstvi/prurez-delohou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4" t="4410" r="2357" b="34267"/>
          <a:stretch/>
        </p:blipFill>
        <p:spPr bwMode="auto">
          <a:xfrm>
            <a:off x="38257" y="2043667"/>
            <a:ext cx="3697895" cy="17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1246121" y="1071115"/>
            <a:ext cx="2086982" cy="523220"/>
          </a:xfrm>
          <a:prstGeom prst="rect">
            <a:avLst/>
          </a:prstGeom>
          <a:solidFill>
            <a:srgbClr val="FFFF99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- po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spojení spermie s vajíčkem vzniká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zárodek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klonypronas.estranky.cz/img/mid/5/vajicko-oplozene-spermii.jp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8" b="9964"/>
          <a:stretch/>
        </p:blipFill>
        <p:spPr bwMode="auto">
          <a:xfrm>
            <a:off x="3400576" y="1033017"/>
            <a:ext cx="1315440" cy="101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937500" y="1669029"/>
            <a:ext cx="2338356" cy="307777"/>
          </a:xfrm>
          <a:prstGeom prst="rect">
            <a:avLst/>
          </a:prstGeom>
          <a:solidFill>
            <a:srgbClr val="FFFF99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uhnízdí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se v děložní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sliznici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Přímá spojnice 18"/>
          <p:cNvCxnSpPr>
            <a:stCxn id="15" idx="2"/>
          </p:cNvCxnSpPr>
          <p:nvPr/>
        </p:nvCxnSpPr>
        <p:spPr>
          <a:xfrm>
            <a:off x="2106678" y="1976806"/>
            <a:ext cx="128109" cy="923579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/>
          <p:cNvSpPr txBox="1"/>
          <p:nvPr/>
        </p:nvSpPr>
        <p:spPr>
          <a:xfrm>
            <a:off x="179511" y="3676927"/>
            <a:ext cx="4392489" cy="1169551"/>
          </a:xfrm>
          <a:prstGeom prst="rect">
            <a:avLst/>
          </a:prstGeom>
          <a:solidFill>
            <a:srgbClr val="FFFF99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kolem zárodku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se vytváří obaly (blány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z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jedné blány a dělohy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vzniká</a:t>
            </a:r>
            <a:endParaRPr lang="cs-CZ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cs-CZ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79511" y="4227934"/>
            <a:ext cx="4392489" cy="892552"/>
          </a:xfrm>
          <a:prstGeom prst="rect">
            <a:avLst/>
          </a:prstGeom>
          <a:solidFill>
            <a:srgbClr val="FF7C80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pPr algn="r"/>
            <a:endParaRPr lang="cs-C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cs-CZ" sz="4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cs-C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cs-CZ" sz="400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</a:p>
          <a:p>
            <a:pPr algn="r"/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s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 plodem spojena pupeční šňůrou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 algn="r"/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   - zajišťuje dítěti živiny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, dýchání a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vylučování</a:t>
            </a:r>
          </a:p>
          <a:p>
            <a:pPr algn="r"/>
            <a:endParaRPr lang="cs-CZ" sz="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cs-CZ" sz="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://www.getmedicalmodel.com/384-1026-large/a42010-1-placenta-model.jpg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382" l="92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40" r="5440" b="6453"/>
          <a:stretch/>
        </p:blipFill>
        <p:spPr bwMode="auto">
          <a:xfrm>
            <a:off x="398824" y="4165798"/>
            <a:ext cx="979118" cy="95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4814382" y="627534"/>
            <a:ext cx="4196681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813763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i="1" u="sng" dirty="0" smtClean="0">
                <a:latin typeface="Times New Roman" pitchFamily="18" charset="0"/>
                <a:cs typeface="Times New Roman" pitchFamily="18" charset="0"/>
              </a:rPr>
              <a:t>Antikoncepce  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- mechanická a chemická </a:t>
            </a: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(hormonální)</a:t>
            </a:r>
          </a:p>
        </p:txBody>
      </p:sp>
      <p:sp>
        <p:nvSpPr>
          <p:cNvPr id="28" name="Zaoblený obdélník 27"/>
          <p:cNvSpPr/>
          <p:nvPr/>
        </p:nvSpPr>
        <p:spPr>
          <a:xfrm>
            <a:off x="3787231" y="2372084"/>
            <a:ext cx="936104" cy="1138176"/>
          </a:xfrm>
          <a:prstGeom prst="roundRect">
            <a:avLst/>
          </a:prstGeom>
          <a:solidFill>
            <a:srgbClr val="CCFF33"/>
          </a:solidFill>
          <a:ln>
            <a:solidFill>
              <a:srgbClr val="92D050"/>
            </a:solidFill>
          </a:ln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stvoření                    dítěte</a:t>
            </a:r>
          </a:p>
          <a:p>
            <a:pPr algn="ctr"/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3" descr="C:\Users\burian\AppData\Local\Microsoft\Windows\Temporary Internet Files\Content.IE5\RRJZ44YE\MC900434799[1].pn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098" y="2943253"/>
            <a:ext cx="642369" cy="490592"/>
          </a:xfrm>
          <a:prstGeom prst="rect">
            <a:avLst/>
          </a:prstGeom>
          <a:noFill/>
          <a:ln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814557" y="2197867"/>
            <a:ext cx="4287795" cy="2893100"/>
          </a:xfrm>
          <a:prstGeom prst="rect">
            <a:avLst/>
          </a:prstGeom>
          <a:solidFill>
            <a:srgbClr val="308406"/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novorozenec 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(0-28 dní)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kojenec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(do 1 roku) – uchopování předmětů,…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batole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(1-3 roky) – pohyb, řeč, myšlení, napodobování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předškolní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věk (3-6 let) – jemná motorika, „Proč?“, vztahy s vrstevníky, rozvoj slovní zásoby, 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mladší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školní věk (6-12 let) – škola, učení se,…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pubescence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(12-15 let) – pohlavní dospívání, rychlý růst, sekundární pohlavní znaky, hledání sebe samého,…</a:t>
            </a:r>
            <a:endParaRPr lang="cs-CZ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dospívání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(16-18 let) – touha po dospělosti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dospělost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(18-30 let) – vztahy, zaměstnání, rodina,…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zralost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(30-45 let)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střední </a:t>
            </a:r>
            <a:r>
              <a:rPr lang="cs-CZ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věk (45-60 let)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11.stáří </a:t>
            </a:r>
            <a:r>
              <a:rPr lang="cs-CZ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(po 60)</a:t>
            </a:r>
            <a:endParaRPr lang="cs-CZ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987934" y="4515966"/>
            <a:ext cx="1803144" cy="400110"/>
          </a:xfrm>
          <a:prstGeom prst="rect">
            <a:avLst/>
          </a:prstGeom>
          <a:gradFill flip="none" rotWithShape="1">
            <a:gsLst>
              <a:gs pos="0">
                <a:srgbClr val="00FFFF">
                  <a:shade val="30000"/>
                  <a:satMod val="115000"/>
                </a:srgbClr>
              </a:gs>
              <a:gs pos="50000">
                <a:srgbClr val="00FFFF">
                  <a:shade val="67500"/>
                  <a:satMod val="115000"/>
                </a:srgbClr>
              </a:gs>
              <a:gs pos="100000">
                <a:srgbClr val="00FFFF">
                  <a:shade val="100000"/>
                  <a:satMod val="115000"/>
                </a:srgbClr>
              </a:gs>
            </a:gsLst>
            <a:lin ang="10800000" scaled="1"/>
            <a:tileRect/>
          </a:gra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b="1" i="1" u="sng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2000" b="1" i="1" u="sng" dirty="0" smtClean="0">
                <a:latin typeface="Times New Roman" pitchFamily="18" charset="0"/>
                <a:cs typeface="Times New Roman" pitchFamily="18" charset="0"/>
              </a:rPr>
              <a:t>ývojové fáze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2658269" y="3966324"/>
            <a:ext cx="1769715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PLACENTA</a:t>
            </a:r>
          </a:p>
          <a:p>
            <a:pPr algn="ctr"/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plodový koláč</a:t>
            </a:r>
            <a:r>
              <a:rPr lang="cs-CZ" sz="1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cs-CZ" sz="1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12" grpId="0" animBg="1"/>
      <p:bldP spid="15" grpId="0" animBg="1"/>
      <p:bldP spid="22" grpId="0" animBg="1"/>
      <p:bldP spid="25" grpId="0" animBg="1"/>
      <p:bldP spid="27" grpId="0" animBg="1"/>
      <p:bldP spid="28" grpId="0" animBg="1"/>
      <p:bldP spid="11" grpId="0" animBg="1"/>
      <p:bldP spid="33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52.7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www.teacherthomas.com/wp-content/uploads/2010/05/fetal-growt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4" r="6481"/>
          <a:stretch/>
        </p:blipFill>
        <p:spPr bwMode="auto">
          <a:xfrm>
            <a:off x="2987824" y="535143"/>
            <a:ext cx="6048672" cy="457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251520" y="1131590"/>
            <a:ext cx="2232248" cy="3785652"/>
          </a:xfrm>
          <a:prstGeom prst="rect">
            <a:avLst/>
          </a:prstGeom>
          <a:solidFill>
            <a:srgbClr val="00206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cs-CZ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cs-CZ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narodit se</a:t>
            </a:r>
          </a:p>
          <a:p>
            <a:pPr algn="ctr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live – žít</a:t>
            </a:r>
          </a:p>
          <a:p>
            <a:pPr algn="ctr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cs-CZ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zemřít</a:t>
            </a:r>
          </a:p>
          <a:p>
            <a:pPr algn="ctr"/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 love – milovat</a:t>
            </a:r>
          </a:p>
          <a:p>
            <a:pPr algn="ctr"/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cs-CZ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grow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růst </a:t>
            </a:r>
          </a:p>
          <a:p>
            <a:pPr algn="ctr"/>
            <a:endParaRPr lang="cs-CZ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baby – </a:t>
            </a:r>
            <a:r>
              <a:rPr lang="cs-CZ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mimino</a:t>
            </a:r>
            <a:endParaRPr lang="cs-CZ" sz="1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cs-CZ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hild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dítě</a:t>
            </a:r>
          </a:p>
          <a:p>
            <a:pPr algn="ctr"/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eenager – náctiletý </a:t>
            </a:r>
          </a:p>
          <a:p>
            <a:pPr algn="ctr"/>
            <a:r>
              <a:rPr lang="cs-CZ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adult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dospělý 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ale – samčí, mužský</a:t>
            </a:r>
          </a:p>
          <a:p>
            <a:pPr algn="ctr"/>
            <a:r>
              <a:rPr lang="cs-CZ" sz="1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emale</a:t>
            </a:r>
            <a:r>
              <a:rPr lang="cs-CZ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samičí, ženský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6277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52.8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95686"/>
            <a:ext cx="1640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91781" y="2427734"/>
            <a:ext cx="439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6950"/>
              </p:ext>
            </p:extLst>
          </p:nvPr>
        </p:nvGraphicFramePr>
        <p:xfrm>
          <a:off x="2555776" y="627534"/>
          <a:ext cx="6408712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871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Kde nejčastěji dochází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 oplodnění vajíčka spermií?</a:t>
                      </a:r>
                      <a:endParaRPr lang="cs-CZ" sz="13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vaječník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vejcovod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děloha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pochva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cs-CZ" sz="14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3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Kde se shromažďují zralé spermie?</a:t>
                      </a:r>
                      <a:endParaRPr lang="cs-CZ" sz="1300" b="1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varle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nadvarle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chámovod</a:t>
                      </a:r>
                    </a:p>
                    <a:p>
                      <a:r>
                        <a:rPr lang="cs-CZ" sz="12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semenný váček</a:t>
                      </a:r>
                      <a:endParaRPr lang="cs-CZ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3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Kde se uhnízdí oplozené vajíčko</a:t>
                      </a:r>
                      <a:r>
                        <a:rPr lang="cs-CZ" sz="13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…?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vaječník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vejcovod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děloha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pochva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cs-CZ" sz="13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 kterém období se dítě ptá často „proč“</a:t>
                      </a:r>
                      <a:r>
                        <a:rPr lang="cs-CZ" sz="1300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cs-CZ" sz="1300" b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batole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mladší školní věk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c. školní věk</a:t>
                      </a:r>
                    </a:p>
                    <a:p>
                      <a:r>
                        <a:rPr lang="cs-CZ" sz="12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d. dospívání </a:t>
                      </a:r>
                      <a:endParaRPr lang="cs-CZ" sz="12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0150" y="498603"/>
            <a:ext cx="4407833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52.9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419622"/>
            <a:ext cx="8964488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2"/>
              </a:rPr>
              <a:t>http://www.vitalia.cz/clanky/zhubnete-vrati-se-vam-spermie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www.tehotenstvi24.cz/neplodnost-35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http://www.profimedia.cz/fotografie/human-muz-mocove-a-pohlavni-soustavy/0006804165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3)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www.latinsky.estranky.cz/fotoalbum/rozmnozovaci-soustava-muzska/rozmnozovaci-soustava-muzska/muz2.png.html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6"/>
              </a:rPr>
              <a:t>cs.wikipedia.org/wiki/Vejcovod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4)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www.klonypronas.estranky.cz/fotoalbum/vajicko-oplozene-spermii.html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galenus.cz/rozmnozovani-pohlavi-zena.php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www.getmedicalmodel.com/female-and-pregnancy-models/384-a42010-1-placenta-model.html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10"/>
              </a:rPr>
              <a:t>http://msthomas79.edublogs.org/2010/05/28/fetal-development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10"/>
              </a:rPr>
              <a:t>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Obrázky z databáze klipart</a:t>
            </a:r>
          </a:p>
        </p:txBody>
      </p:sp>
    </p:spTree>
    <p:extLst>
      <p:ext uri="{BB962C8B-B14F-4D97-AF65-F5344CB8AC3E}">
        <p14:creationId xmlns:p14="http://schemas.microsoft.com/office/powerpoint/2010/main" val="28260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7668</TotalTime>
  <Words>1205</Words>
  <Application>Microsoft Office PowerPoint</Application>
  <PresentationFormat>Předvádění na obrazovce (16:9)</PresentationFormat>
  <Paragraphs>213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52.1 Člověk – rozmnožovací soustava</vt:lpstr>
      <vt:lpstr>52.2 Co už víš? </vt:lpstr>
      <vt:lpstr>52.3 Jaké nové věci se dozvíme?</vt:lpstr>
      <vt:lpstr>52.4 Co dalšího se dozvíme</vt:lpstr>
      <vt:lpstr>52.5 Procvičení a příklady</vt:lpstr>
      <vt:lpstr>52.6 Něco navíc pro šikovné</vt:lpstr>
      <vt:lpstr>52.7 CLIL</vt:lpstr>
      <vt:lpstr>52.8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kadlecova</cp:lastModifiedBy>
  <cp:revision>493</cp:revision>
  <dcterms:created xsi:type="dcterms:W3CDTF">2010-10-18T18:21:56Z</dcterms:created>
  <dcterms:modified xsi:type="dcterms:W3CDTF">2013-04-19T16:54:25Z</dcterms:modified>
</cp:coreProperties>
</file>