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8406"/>
    <a:srgbClr val="FFFF00"/>
    <a:srgbClr val="CCFF33"/>
    <a:srgbClr val="A6FCBA"/>
    <a:srgbClr val="813763"/>
    <a:srgbClr val="FFFF99"/>
    <a:srgbClr val="FF7C80"/>
    <a:srgbClr val="00FFFF"/>
    <a:srgbClr val="EAEAEA"/>
    <a:srgbClr val="C4D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2" autoAdjust="0"/>
    <p:restoredTop sz="98017" autoAdjust="0"/>
  </p:normalViewPr>
  <p:slideViewPr>
    <p:cSldViewPr>
      <p:cViewPr>
        <p:scale>
          <a:sx n="90" d="100"/>
          <a:sy n="90" d="100"/>
        </p:scale>
        <p:origin x="-978" y="-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11.7.2013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11.7.2013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11.7.2013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1/14/Adrenalin3d.PN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z/url?sa=i&amp;rct=j&amp;q=hormony&amp;source=images&amp;cd=&amp;cad=rja&amp;docid=vw8v-2NjNKXGMM&amp;tbnid=BMjHX1uD0fBI5M:&amp;ved=0CAUQjRw&amp;url=http://www.topclanky.cz/Hormony-urcuji-osud-cloveka-36479&amp;ei=9vyyUevLHYjbOurHgJAO&amp;bvm=bv.47534661,d.ZGU&amp;psig=AFQjCNFgA0FHt7AfepBCKd7ildDuVGZVUA&amp;ust=1370771005024236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://www.google.cz/url?sa=i&amp;rct=j&amp;q=&amp;source=images&amp;cd=&amp;cad=rja&amp;docid=pDMn_J4tk8mPKM&amp;tbnid=wdpnZPwmbbg2IM:&amp;ved=0CAUQjRw&amp;url=http://karenrothnutrition.com/articles/physical-and-emotional-effects-of-hormone-imbalance&amp;ei=zX-zUafhHo7JPaqxgLgP&amp;bvm=bv.47534661,d.ZGU&amp;psig=AFQjCNGMwdsCC6gYUP2q1pdOlhOf_uJWDQ&amp;ust=1370803907362979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drenalin3d.PNG" TargetMode="External"/><Relationship Id="rId7" Type="http://schemas.openxmlformats.org/officeDocument/2006/relationships/hyperlink" Target="http://printables.kaboose.com/printable-witch.html" TargetMode="External"/><Relationship Id="rId2" Type="http://schemas.openxmlformats.org/officeDocument/2006/relationships/hyperlink" Target="http://www.topclanky.cz/Hormony-urcuji-osud-cloveka-3647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commons/f/f1/Placenta.svg" TargetMode="External"/><Relationship Id="rId5" Type="http://schemas.openxmlformats.org/officeDocument/2006/relationships/hyperlink" Target="http://skolajecna.cz/biologie/Sources/Photogallery_Detail.php?intSource=1&amp;intImageId=307" TargetMode="External"/><Relationship Id="rId4" Type="http://schemas.openxmlformats.org/officeDocument/2006/relationships/hyperlink" Target="http://www.autismexpo.com/what-is-adrenal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519456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51.1 Člověk – s. žláz s vnitřní sekrecí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http://www.topclanky.cz/images/article/36479-480x360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1670"/>
            <a:ext cx="3456384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oubor:Adrenalin3d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821" y="540354"/>
            <a:ext cx="2952476" cy="223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autismexpo.com/wp-content/uploads/2012/04/adrenalin-02_OND.jpg.jpe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3" r="30023" b="42"/>
          <a:stretch/>
        </p:blipFill>
        <p:spPr bwMode="auto">
          <a:xfrm>
            <a:off x="3491880" y="1347614"/>
            <a:ext cx="2736304" cy="284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992395" y="1286402"/>
            <a:ext cx="112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adrenalin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3595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Žláza, hormon, hypofýza, inzulin, adrenalin,…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endokrinní soustavou člověka, popisuje její jednotlivé části a jejich význam.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233439" y="1861047"/>
            <a:ext cx="3888432" cy="646331"/>
          </a:xfrm>
          <a:prstGeom prst="rect">
            <a:avLst/>
          </a:prstGeom>
          <a:solidFill>
            <a:srgbClr val="A6FCBA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savců jsme se již setkali se žlázami, jež ústí na povrch těla…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83568" y="1321834"/>
            <a:ext cx="1637531" cy="369332"/>
          </a:xfrm>
          <a:prstGeom prst="rect">
            <a:avLst/>
          </a:prstGeom>
          <a:solidFill>
            <a:srgbClr val="CCFF33"/>
          </a:soli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pachové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750468" y="1145918"/>
            <a:ext cx="1637531" cy="369332"/>
          </a:xfrm>
          <a:prstGeom prst="rect">
            <a:avLst/>
          </a:prstGeom>
          <a:solidFill>
            <a:srgbClr val="CCFF33"/>
          </a:soli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potní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23526" y="2138046"/>
            <a:ext cx="1637531" cy="369332"/>
          </a:xfrm>
          <a:prstGeom prst="rect">
            <a:avLst/>
          </a:prstGeom>
          <a:solidFill>
            <a:srgbClr val="CCFF33"/>
          </a:soli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mazové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1330584"/>
            <a:ext cx="1637531" cy="369332"/>
          </a:xfrm>
          <a:prstGeom prst="rect">
            <a:avLst/>
          </a:prstGeom>
          <a:solidFill>
            <a:srgbClr val="CCFF33"/>
          </a:solidFill>
          <a:ln w="38100">
            <a:solidFill>
              <a:srgbClr val="30840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mléčné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2233439" y="2726888"/>
            <a:ext cx="3888432" cy="646331"/>
          </a:xfrm>
          <a:prstGeom prst="rect">
            <a:avLst/>
          </a:prstGeom>
          <a:solidFill>
            <a:srgbClr val="92D050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člověka pak s dalšími, jež ústí do tělních dutin či orgánů…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477603" y="3626449"/>
            <a:ext cx="1637531" cy="369332"/>
          </a:xfrm>
          <a:prstGeom prst="rect">
            <a:avLst/>
          </a:prstGeom>
          <a:solidFill>
            <a:srgbClr val="00B0F0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slinné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4177655" y="3685688"/>
            <a:ext cx="1637531" cy="369332"/>
          </a:xfrm>
          <a:prstGeom prst="rect">
            <a:avLst/>
          </a:prstGeom>
          <a:solidFill>
            <a:srgbClr val="00B0F0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pohlavní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474321" y="3137470"/>
            <a:ext cx="1637531" cy="369332"/>
          </a:xfrm>
          <a:prstGeom prst="rect">
            <a:avLst/>
          </a:prstGeom>
          <a:solidFill>
            <a:srgbClr val="00B0F0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trávicí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131840" y="4331999"/>
            <a:ext cx="5832648" cy="64633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 čem se tedy liší žlázy s vnitřním vyměšováním </a:t>
            </a:r>
          </a:p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tzv. endokrinní žlázy???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1" grpId="0" animBg="1"/>
      <p:bldP spid="32" grpId="0" animBg="1"/>
      <p:bldP spid="34" grpId="0" animBg="1"/>
      <p:bldP spid="36" grpId="0" animBg="1"/>
      <p:bldP spid="37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75700"/>
            <a:ext cx="47488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51.3 Jaké nové věci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dozvíme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553253" y="1351060"/>
            <a:ext cx="2189910" cy="40011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endokrinní žlázy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47609" y="2120036"/>
            <a:ext cx="3001199" cy="646331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ústí do krve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vytváří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chem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látky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496051" y="2398216"/>
            <a:ext cx="1440160" cy="369332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cs-CZ" b="1" cap="all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hormony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650149" y="1231799"/>
            <a:ext cx="4116787" cy="369332"/>
          </a:xfrm>
          <a:prstGeom prst="rect">
            <a:avLst/>
          </a:prstGeom>
          <a:solidFill>
            <a:srgbClr val="A6FCBA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mají cílený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účinek =&gt; jsou nezastupitelné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177008" y="2083999"/>
            <a:ext cx="3373784" cy="646331"/>
          </a:xfrm>
          <a:prstGeom prst="rect">
            <a:avLst/>
          </a:prstGeom>
          <a:solidFill>
            <a:srgbClr val="A6FCBA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mají vysokou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účinnost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=&gt; 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činnosti stačí malé množství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412397" y="3090713"/>
            <a:ext cx="2592289" cy="369332"/>
          </a:xfrm>
          <a:prstGeom prst="rect">
            <a:avLst/>
          </a:prstGeom>
          <a:solidFill>
            <a:srgbClr val="A6FCBA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mají omezenou účinnost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556608" y="3783211"/>
            <a:ext cx="4479887" cy="369332"/>
          </a:xfrm>
          <a:prstGeom prst="rect">
            <a:avLst/>
          </a:prstGeom>
          <a:solidFill>
            <a:srgbClr val="A6FCBA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umožňují růst, vývin,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pohlavní dospívání,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atd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Přímá spojnice 31"/>
          <p:cNvCxnSpPr>
            <a:stCxn id="26" idx="3"/>
            <a:endCxn id="27" idx="1"/>
          </p:cNvCxnSpPr>
          <p:nvPr/>
        </p:nvCxnSpPr>
        <p:spPr>
          <a:xfrm flipV="1">
            <a:off x="3936211" y="1416465"/>
            <a:ext cx="713938" cy="116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26" idx="3"/>
            <a:endCxn id="29" idx="1"/>
          </p:cNvCxnSpPr>
          <p:nvPr/>
        </p:nvCxnSpPr>
        <p:spPr>
          <a:xfrm>
            <a:off x="3936211" y="2582882"/>
            <a:ext cx="1476186" cy="6924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26" idx="3"/>
            <a:endCxn id="28" idx="1"/>
          </p:cNvCxnSpPr>
          <p:nvPr/>
        </p:nvCxnSpPr>
        <p:spPr>
          <a:xfrm flipV="1">
            <a:off x="3936211" y="2407165"/>
            <a:ext cx="1240797" cy="1757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6" idx="3"/>
            <a:endCxn id="30" idx="1"/>
          </p:cNvCxnSpPr>
          <p:nvPr/>
        </p:nvCxnSpPr>
        <p:spPr>
          <a:xfrm>
            <a:off x="3936211" y="2582882"/>
            <a:ext cx="620397" cy="13849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140416" y="2767548"/>
            <a:ext cx="3001199" cy="1200329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spolu s nervovou soustavou řídí činnost organismu: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eguluje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metabolismus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držuje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vnitřní rovnováhu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1840"/>
            <a:ext cx="399593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51.4 Co dalšího se dozvíme?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436096" y="492781"/>
            <a:ext cx="3615680" cy="1600438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1. podvěsek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mozkový (hypofýza)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vel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hrachu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ve spodině lebeční v kosti klínové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- 2 laloky, s mozkem spojena stopkou </a:t>
            </a:r>
          </a:p>
          <a:p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– hormony řídící činnost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ostatních žláz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růstový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hormon (v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dětství)</a:t>
            </a:r>
          </a:p>
          <a:p>
            <a:pPr lvl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vazopresin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hospodaření s vodou</a:t>
            </a:r>
          </a:p>
          <a:p>
            <a:pPr lvl="0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oxytocin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stahy dělohy, vyluč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mateřs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mléka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071395" y="1059582"/>
            <a:ext cx="2364701" cy="954107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2. šišinka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(epifýza)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tzv.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nadvěsek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mozkový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melatonin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- hormon řídící cyklus bdění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071395" y="2147993"/>
            <a:ext cx="5775920" cy="738664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3. štítná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žláza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po stranách hrtanu (pod štítnou chrup.)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pro její správnou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fci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je třeba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JÓD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071395" y="2931790"/>
            <a:ext cx="6066106" cy="95410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4. slinivka </a:t>
            </a: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břišní (pankreas)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smíšená žláza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(produkuje i enzymy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viz trávicí 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.), pod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žaludkem</a:t>
            </a:r>
          </a:p>
          <a:p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inzulin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– reguluje hladinu glukózy v krvi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–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při nedostatku produkce inzulinu – nemoc diabetes (cukrovka) – v ČR – 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ndokrinní žlázy (poloha v těle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3213"/>
            <a:ext cx="3032720" cy="419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ovéPole 35"/>
          <p:cNvSpPr txBox="1"/>
          <p:nvPr/>
        </p:nvSpPr>
        <p:spPr>
          <a:xfrm>
            <a:off x="6110947" y="2147993"/>
            <a:ext cx="2958830" cy="738664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– vytváří hormony pro: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přeměnu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látek 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chem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děje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metabol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správný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tělesný a duševní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vývoj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069832" y="3957762"/>
            <a:ext cx="6066106" cy="116955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5. nadledviny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malé, horní okraj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ledvin, kůra a dřeň (jako u ledvin)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fce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- hormony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udržení hladiny glukózy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K, Na v 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krvi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     - adrenalin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vylučuje se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fyzické a psychické zátěži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(útěk, boj, stres, ...)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burcuje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tělo k činnosti – zrychluje činnost srdce, látkovou přeměnu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9" grpId="0" animBg="1"/>
      <p:bldP spid="36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08007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3186454" y="1131590"/>
            <a:ext cx="3024336" cy="4320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Pospojuj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dvojice.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244673" y="3483041"/>
            <a:ext cx="2370021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nadledviny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1116435" y="4070805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yklus bdění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248891" y="2906319"/>
            <a:ext cx="2370019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šišinka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115616" y="3537404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jód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250009" y="3973616"/>
            <a:ext cx="2370019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ndokrinní žláza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15616" y="2892941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inzulin 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257599" y="4508010"/>
            <a:ext cx="2370020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hypofýza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115616" y="2316219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innost ostatních žláz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248892" y="2316468"/>
            <a:ext cx="2370019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 smtClean="0">
                <a:latin typeface="Times New Roman" pitchFamily="18" charset="0"/>
                <a:cs typeface="Times New Roman" pitchFamily="18" charset="0"/>
              </a:rPr>
              <a:t>štítná žláza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1115616" y="1740368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adrenalin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6250009" y="1736840"/>
            <a:ext cx="2370019" cy="33855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i="1" u="sng" dirty="0">
                <a:latin typeface="Times New Roman" pitchFamily="18" charset="0"/>
                <a:cs typeface="Times New Roman" pitchFamily="18" charset="0"/>
              </a:rPr>
              <a:t>slinivka břišní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15616" y="4549789"/>
            <a:ext cx="279989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hormon</a:t>
            </a:r>
          </a:p>
        </p:txBody>
      </p:sp>
      <p:cxnSp>
        <p:nvCxnSpPr>
          <p:cNvPr id="5" name="Přímá spojnice 4"/>
          <p:cNvCxnSpPr>
            <a:stCxn id="42" idx="3"/>
            <a:endCxn id="35" idx="1"/>
          </p:cNvCxnSpPr>
          <p:nvPr/>
        </p:nvCxnSpPr>
        <p:spPr>
          <a:xfrm>
            <a:off x="3915509" y="1925034"/>
            <a:ext cx="2329164" cy="172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>
            <a:stCxn id="40" idx="3"/>
            <a:endCxn id="39" idx="1"/>
          </p:cNvCxnSpPr>
          <p:nvPr/>
        </p:nvCxnSpPr>
        <p:spPr>
          <a:xfrm>
            <a:off x="3915509" y="2500885"/>
            <a:ext cx="2342090" cy="21764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38" idx="3"/>
            <a:endCxn id="43" idx="1"/>
          </p:cNvCxnSpPr>
          <p:nvPr/>
        </p:nvCxnSpPr>
        <p:spPr>
          <a:xfrm flipV="1">
            <a:off x="3915509" y="1906117"/>
            <a:ext cx="2334500" cy="11714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>
            <a:stCxn id="36" idx="3"/>
            <a:endCxn id="41" idx="1"/>
          </p:cNvCxnSpPr>
          <p:nvPr/>
        </p:nvCxnSpPr>
        <p:spPr>
          <a:xfrm flipV="1">
            <a:off x="3915509" y="2485745"/>
            <a:ext cx="2333383" cy="12363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>
            <a:stCxn id="74" idx="3"/>
            <a:endCxn id="29" idx="1"/>
          </p:cNvCxnSpPr>
          <p:nvPr/>
        </p:nvCxnSpPr>
        <p:spPr>
          <a:xfrm flipV="1">
            <a:off x="3916328" y="3075596"/>
            <a:ext cx="2332563" cy="11798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45" idx="3"/>
            <a:endCxn id="37" idx="1"/>
          </p:cNvCxnSpPr>
          <p:nvPr/>
        </p:nvCxnSpPr>
        <p:spPr>
          <a:xfrm flipV="1">
            <a:off x="3915509" y="4142893"/>
            <a:ext cx="2334500" cy="59156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5012"/>
            <a:ext cx="33427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51.6 Něco dalšího navíc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55258" y="3491946"/>
            <a:ext cx="4445270" cy="1323439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Adrenalin – jak působí?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Zužuje cévy, aktivuje hladké svalstvo.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Zvyšuje krevní tlak a tep, zrychluje srdeční činnost.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Rozšiřuje zornice, aktivuje potní žlázy.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Zvyšuje hladinu cukru v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krvi - energie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248004" y="894412"/>
            <a:ext cx="4464495" cy="369332"/>
          </a:xfrm>
          <a:prstGeom prst="rect">
            <a:avLst/>
          </a:prstGeom>
          <a:gradFill flip="none" rotWithShape="1">
            <a:gsLst>
              <a:gs pos="0">
                <a:srgbClr val="308406">
                  <a:shade val="30000"/>
                  <a:satMod val="115000"/>
                </a:srgbClr>
              </a:gs>
              <a:gs pos="50000">
                <a:srgbClr val="308406">
                  <a:shade val="67500"/>
                  <a:satMod val="115000"/>
                </a:srgbClr>
              </a:gs>
              <a:gs pos="100000">
                <a:srgbClr val="30840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HORMON = impuls, podnět (z řečtiny)</a:t>
            </a:r>
            <a:endParaRPr lang="cs-CZ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94208" y="1263744"/>
            <a:ext cx="3676973" cy="861774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Dočasným producentem hormonů je i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placenta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vyrábí hormony důležité pro udržení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těhotenství.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499992" y="1831409"/>
            <a:ext cx="4349151" cy="132343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Růstový hormon (STH – somatotropní hormon)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vzniká v hypofýze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mj. podporuje růst kostí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při nedostatku - je třeba vpichovat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uvolňuje se hlavně ve spánku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159798"/>
            <a:ext cx="258712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1698551" y="622218"/>
            <a:ext cx="3096344" cy="792089"/>
          </a:xfrm>
          <a:prstGeom prst="wedgeEllipseCallout">
            <a:avLst>
              <a:gd name="adj1" fmla="val 36384"/>
              <a:gd name="adj2" fmla="val 96847"/>
            </a:avLst>
          </a:prstGeom>
          <a:gradFill flip="none" rotWithShape="1">
            <a:gsLst>
              <a:gs pos="0">
                <a:srgbClr val="308406">
                  <a:shade val="30000"/>
                  <a:satMod val="115000"/>
                </a:srgbClr>
              </a:gs>
              <a:gs pos="50000">
                <a:srgbClr val="308406">
                  <a:shade val="67500"/>
                  <a:satMod val="115000"/>
                </a:srgbClr>
              </a:gs>
              <a:gs pos="100000">
                <a:srgbClr val="30840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hormone </a:t>
            </a:r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therapy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burian\AppData\Local\Microsoft\Windows\Temporary Internet Files\Content.IE5\NY0J6YXO\MC9002940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51670"/>
            <a:ext cx="1872208" cy="317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karenrothnutrition.com/wp-content/uploads/2011/08/hormonal-symptoms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915566"/>
            <a:ext cx="3607221" cy="275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Přímá spojnice 11"/>
          <p:cNvCxnSpPr/>
          <p:nvPr/>
        </p:nvCxnSpPr>
        <p:spPr>
          <a:xfrm>
            <a:off x="5436096" y="492443"/>
            <a:ext cx="0" cy="46510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5891708" y="3723878"/>
            <a:ext cx="2952328" cy="986408"/>
          </a:xfrm>
          <a:prstGeom prst="roundRect">
            <a:avLst>
              <a:gd name="adj" fmla="val 3993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94000">
                <a:schemeClr val="accent1">
                  <a:tint val="44500"/>
                  <a:satMod val="160000"/>
                  <a:lumMod val="3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Respect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hormones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!!!</a:t>
            </a:r>
          </a:p>
        </p:txBody>
      </p:sp>
      <p:pic>
        <p:nvPicPr>
          <p:cNvPr id="5126" name="Picture 6" descr="http://printables.kaboose.com/img/Witch_rdax_65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750" b="9475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009" b="5342"/>
          <a:stretch/>
        </p:blipFill>
        <p:spPr bwMode="auto">
          <a:xfrm>
            <a:off x="179512" y="1495425"/>
            <a:ext cx="2947789" cy="36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277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754642"/>
              </p:ext>
            </p:extLst>
          </p:nvPr>
        </p:nvGraphicFramePr>
        <p:xfrm>
          <a:off x="2555776" y="627534"/>
          <a:ext cx="640871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Co neplatí o hormonech?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Jsou </a:t>
                      </a: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nezastupitelné.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Jsou navzájem 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zastupitelné.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Jsou to chemické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látky.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Uvolňují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 do 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krve.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 správnou funkci štítné žlázy je 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třeba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4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chlor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fluor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jod</a:t>
                      </a:r>
                    </a:p>
                    <a:p>
                      <a:r>
                        <a:rPr lang="cs-CZ" sz="13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brom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Který hormon burcuje tělo k činnosti</a:t>
                      </a:r>
                      <a:r>
                        <a:rPr lang="cs-CZ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3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adrenalin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oxytocin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vazopresin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inzulin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Která žláza nepatří mezi žlázy smíšené?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slinivka </a:t>
                      </a: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břišní</a:t>
                      </a: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r>
                        <a:rPr lang="cs-CZ" sz="13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</a:t>
                      </a: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arlata 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vaječníky</a:t>
                      </a:r>
                      <a:endParaRPr lang="cs-CZ" sz="13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</a:t>
                      </a:r>
                      <a:r>
                        <a:rPr lang="cs-CZ" sz="13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šišinka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71600" y="1491630"/>
            <a:ext cx="676875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www.topclanky.cz/Hormony-urcuji-osud-cloveka-36479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cs.wikipedia.org/wiki/Soubor:Adrenalin3d.PNG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http://www.autismexpo.com/what-is-adrenalin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skolajecna.cz/biologie/Sources/Photogallery_Detail.php?intSource=1&amp;intImageId=307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upload.wikimedia.org/wikipedia/commons/f/f1/Placenta.svg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printables.kaboose.com/printable-witch.html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9016</TotalTime>
  <Words>934</Words>
  <Application>Microsoft Office PowerPoint</Application>
  <PresentationFormat>Předvádění na obrazovce (16:9)</PresentationFormat>
  <Paragraphs>159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51.1 Člověk – s. žláz s vnitřní sekrecí</vt:lpstr>
      <vt:lpstr>51.2 Co už víš? </vt:lpstr>
      <vt:lpstr>51.3 Jaké nové věci se dozvíme?</vt:lpstr>
      <vt:lpstr>51.4 Co dalšího se dozvíme?</vt:lpstr>
      <vt:lpstr>51.5 Procvičení a příklady</vt:lpstr>
      <vt:lpstr>51.6 Něco dalšího navíc</vt:lpstr>
      <vt:lpstr>51.7 CLIL</vt:lpstr>
      <vt:lpstr>51.8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571</cp:revision>
  <dcterms:created xsi:type="dcterms:W3CDTF">2010-10-18T18:21:56Z</dcterms:created>
  <dcterms:modified xsi:type="dcterms:W3CDTF">2013-07-11T13:35:10Z</dcterms:modified>
</cp:coreProperties>
</file>