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A6FCBA"/>
    <a:srgbClr val="308406"/>
    <a:srgbClr val="813763"/>
    <a:srgbClr val="FFFF99"/>
    <a:srgbClr val="FF7C80"/>
    <a:srgbClr val="00FFFF"/>
    <a:srgbClr val="EAEAEA"/>
    <a:srgbClr val="C4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8017" autoAdjust="0"/>
  </p:normalViewPr>
  <p:slideViewPr>
    <p:cSldViewPr>
      <p:cViewPr>
        <p:scale>
          <a:sx n="90" d="100"/>
          <a:sy n="90" d="100"/>
        </p:scale>
        <p:origin x="-978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hyperlink" Target="http://www.google.cz/url?sa=i&amp;rct=j&amp;q=hmat&amp;source=images&amp;cd=&amp;cad=rja&amp;docid=KDmI1H9G-BQmvM&amp;tbnid=GtvOkrCerVbIgM:&amp;ved=0CAUQjRw&amp;url=http://www.extrafun.estranky.sk/clanky/diva/hmat.html&amp;ei=Qi-rUeL-JMrzsgbLoIG4BQ&amp;bvm=bv.47244034,d.bGE&amp;psig=AFQjCNFeyioC3vbUghNyYz54z9pWkzbYUQ&amp;ust=137025958345574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9.png"/><Relationship Id="rId5" Type="http://schemas.openxmlformats.org/officeDocument/2006/relationships/image" Target="../media/image4.wmf"/><Relationship Id="rId15" Type="http://schemas.microsoft.com/office/2007/relationships/hdphoto" Target="../media/hdphoto2.wdp"/><Relationship Id="rId10" Type="http://schemas.openxmlformats.org/officeDocument/2006/relationships/hyperlink" Target="http://www.google.cz/url?sa=i&amp;rct=j&amp;q=chu%C5%A5&amp;source=images&amp;cd=&amp;cad=rja&amp;docid=7SavGHd8H4YrxM&amp;tbnid=cN5vLX44OH1YtM:&amp;ved=0CAUQjRw&amp;url=http://zdravi.e15.cz/clanek/priloha-pacientske-listy/jazyk-a-chut-450653&amp;ei=Zi6rUcnjLYXMswbFiICABg&amp;bvm=bv.47244034,d.bGE&amp;psig=AFQjCNEnfqgM94sUDwpPfEHzmX8oV0h0Xg&amp;ust=1370259419664075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wmf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cz/url?sa=i&amp;rct=j&amp;q=lidsk%C3%A9+smysly&amp;source=images&amp;cd=&amp;cad=rja&amp;docid=Rm6FqFSSFU6DGM&amp;tbnid=XnHJzAW7RovVjM:&amp;ved=0CAUQjRw&amp;url=http://hrbitovanda.blog.cz/0612/smysly&amp;ei=TzGrUePiIovjtQbP5ICgBQ&amp;bvm=bv.47244034,d.bGE&amp;psig=AFQjCNFjyfnghe-LjDAIPpubT-61rRRN0g&amp;ust=1370260065966446" TargetMode="External"/><Relationship Id="rId7" Type="http://schemas.openxmlformats.org/officeDocument/2006/relationships/hyperlink" Target="http://www.google.cz/url?sa=i&amp;rct=j&amp;q=chu%C5%A5ov%C3%BD+poh%C3%A1rek&amp;source=images&amp;cd=&amp;cad=rja&amp;docid=eXyyHZSyemAksM&amp;tbnid=ht9vRIGbxImtiM:&amp;ved=0CAUQjRw&amp;url=http://ptackova.blog.denik.cz/c/30891/Chut.html&amp;ei=BD2rUf_BPMGRtAbHsoC4BQ&amp;bvm=bv.47244034,d.bGE&amp;psig=AFQjCNEEUO6EvGw6gL77l1rF2I2W3xGkyw&amp;ust=13702630035503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z/url?sa=i&amp;rct=j&amp;q=chu%C5%A5ov%C3%BD+poh%C3%A1rek&amp;source=images&amp;cd=&amp;cad=rja&amp;docid=Y3GN7xGJMQjPHM&amp;tbnid=CzoJK1d8CA5cYM:&amp;ved=0CAUQjRw&amp;url=http://www.latinsky.estranky.cz/fotoalbum/smyslova-soustava/smyslova-soustava/chutovy-poharek.jpg.html&amp;ei=YzyrUfiVI8yLswbHvoCgBw&amp;bvm=bv.47244034,d.bGE&amp;psig=AFQjCNEEUO6EvGw6gL77l1rF2I2W3xGkyw&amp;ust=1370263003550333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sluch&amp;source=images&amp;cd=&amp;cad=rja&amp;docid=uGlgZiruzJg_eM&amp;tbnid=FZLoRp0vXbg8QM:&amp;ved=0CAUQjRw&amp;url=http://acka.blog.cz/1105/smysly-cich-sluch-zrak&amp;ei=VVOrUfKSE8fWtQbn8YHgBQ&amp;bvm=bv.47244034,d.bGE&amp;psig=AFQjCNFljRXJc20K49M6CpJzZ4KEaHktrg&amp;ust=13702688508704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google.cz/url?sa=i&amp;rct=j&amp;q=senses&amp;source=images&amp;cd=&amp;cad=rja&amp;docid=CB4x0RyOVJxw3M&amp;tbnid=-UgHpTo8IBblxM:&amp;ved=0CAUQjRw&amp;url=http://blogprimerociudaddecordoba.blogspot.com/2011/01/five-senses-los-cinco-sentidos.html&amp;ei=2ZirUcrMC4ietAa15IDABQ&amp;bvm=bv.47244034,d.bGE&amp;psig=AFQjCNFkJoH34WIRjyxpKA4zJ-BEWvIQ0g&amp;ust=137028637934247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lperchero3.blogspot.cz/p/unit-7-five-senses.html" TargetMode="External"/><Relationship Id="rId3" Type="http://schemas.openxmlformats.org/officeDocument/2006/relationships/hyperlink" Target="http://www.extrafun.estranky.sk/clanky/diva/hmat.html" TargetMode="External"/><Relationship Id="rId7" Type="http://schemas.openxmlformats.org/officeDocument/2006/relationships/hyperlink" Target="http://acka.blog.cz/1105/smysly-cich-sluch-zrak" TargetMode="External"/><Relationship Id="rId2" Type="http://schemas.openxmlformats.org/officeDocument/2006/relationships/hyperlink" Target="http://zdravi.e15.cz/clanek/priloha-pacientske-listy/jazyk-a-chut-4506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a/a3/Schematic_diagram_of_the_human_eye_cs.svg" TargetMode="External"/><Relationship Id="rId5" Type="http://schemas.openxmlformats.org/officeDocument/2006/relationships/hyperlink" Target="http://www.latinsky.estranky.cz/fotoalbum/smyslova-soustava/smyslova-soustava/chutovy-poharek.jpg.html" TargetMode="External"/><Relationship Id="rId4" Type="http://schemas.openxmlformats.org/officeDocument/2006/relationships/hyperlink" Target="http://ptackova.blog.denik.cz/c/30891/Chut.html" TargetMode="External"/><Relationship Id="rId9" Type="http://schemas.openxmlformats.org/officeDocument/2006/relationships/hyperlink" Target="http://blogprimerociudaddecordoba.blogspot.cz/2011/01/five-senses-los-cinco-sentid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7625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50.1 Člověk – smyslová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urian\AppData\Local\Microsoft\Windows\Temporary Internet Files\Content.IE5\NY0J6YXO\MP9004425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582"/>
            <a:ext cx="2192635" cy="21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rian\AppData\Local\Microsoft\Windows\Temporary Internet Files\Content.IE5\FDL8I8YR\MC9000551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17" y="1012637"/>
            <a:ext cx="1674299" cy="24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burian\AppData\Local\Microsoft\Windows\Temporary Internet Files\Content.IE5\NY0J6YXO\MC900028142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2" r="19686" b="41763"/>
          <a:stretch/>
        </p:blipFill>
        <p:spPr bwMode="auto">
          <a:xfrm>
            <a:off x="7524328" y="533741"/>
            <a:ext cx="1485900" cy="20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urian\AppData\Local\Microsoft\Windows\Temporary Internet Files\Content.IE5\NY0J6YXO\MC900338240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9"/>
          <a:stretch/>
        </p:blipFill>
        <p:spPr bwMode="auto">
          <a:xfrm>
            <a:off x="1835696" y="3167477"/>
            <a:ext cx="1824228" cy="13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burian\AppData\Local\Microsoft\Windows\Temporary Internet Files\Content.IE5\FDL8I8YR\MC90035899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05" y="2833511"/>
            <a:ext cx="1665746" cy="15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urian\AppData\Local\Microsoft\Windows\Temporary Internet Files\Content.IE5\WBWG1MW5\MC90023273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91721"/>
            <a:ext cx="1120272" cy="13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mf.cz/790/727/pl1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67" b="98667" l="0" r="92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47" y="429141"/>
            <a:ext cx="1860256" cy="28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2.gstatic.com/images?q=tbn:ANd9GcS7tfXH25TUbz5r5SC9LTBKPD5jaPSb6oT_jfLCtCCGJKe2xauI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286" b="94286" l="10000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44" y="2851547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94863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Oko, ucho, chuť, čich, hmat,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tyčinky, čípky, zornice, chuťové pohárky,…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smyslovou soustavou člověka, popisuje její jednotlivé části a jejich 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68010" y="1038535"/>
            <a:ext cx="1485939" cy="461665"/>
          </a:xfrm>
          <a:prstGeom prst="rect">
            <a:avLst/>
          </a:prstGeom>
          <a:solidFill>
            <a:srgbClr val="00B05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smysly</a:t>
            </a:r>
          </a:p>
        </p:txBody>
      </p:sp>
      <p:pic>
        <p:nvPicPr>
          <p:cNvPr id="2056" name="Picture 8" descr="http://nd01.jxs.cz/673/786/7c71b2a0f5_6290721_o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9" y="1635646"/>
            <a:ext cx="3191364" cy="32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2664958" y="4453059"/>
            <a:ext cx="770763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chuť</a:t>
            </a:r>
            <a:endParaRPr lang="cs-CZ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64958" y="2593747"/>
            <a:ext cx="796269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hmat</a:t>
            </a:r>
            <a:endParaRPr lang="cs-CZ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559812" y="3723878"/>
            <a:ext cx="690346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čich</a:t>
            </a:r>
            <a:endParaRPr lang="cs-CZ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121" y="4496492"/>
            <a:ext cx="788797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sluch</a:t>
            </a:r>
            <a:endParaRPr lang="cs-CZ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68121" y="2283718"/>
            <a:ext cx="792088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zrak</a:t>
            </a:r>
            <a:endParaRPr lang="cs-CZ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761255" y="905827"/>
            <a:ext cx="3312368" cy="338554"/>
          </a:xfrm>
          <a:prstGeom prst="rect">
            <a:avLst/>
          </a:prstGeom>
          <a:solidFill>
            <a:srgbClr val="92D05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jsou tvořené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smyslovými buňkami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769940" y="1329652"/>
            <a:ext cx="3853258" cy="338554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vnímají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okolí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dávají informace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nervové s.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642645" y="684546"/>
            <a:ext cx="2347907" cy="338554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tvoří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tzv. čidla (senzory) </a:t>
            </a:r>
            <a:endParaRPr lang="cs-CZ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Přímá spojnice 39"/>
          <p:cNvCxnSpPr>
            <a:stCxn id="28" idx="3"/>
            <a:endCxn id="33" idx="0"/>
          </p:cNvCxnSpPr>
          <p:nvPr/>
        </p:nvCxnSpPr>
        <p:spPr>
          <a:xfrm>
            <a:off x="6073623" y="1075104"/>
            <a:ext cx="622946" cy="2545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stCxn id="28" idx="3"/>
            <a:endCxn id="39" idx="1"/>
          </p:cNvCxnSpPr>
          <p:nvPr/>
        </p:nvCxnSpPr>
        <p:spPr>
          <a:xfrm flipV="1">
            <a:off x="6073623" y="853823"/>
            <a:ext cx="569022" cy="22128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631162" y="1712100"/>
            <a:ext cx="4789952" cy="1231106"/>
          </a:xfrm>
          <a:prstGeom prst="rect">
            <a:avLst/>
          </a:prstGeom>
          <a:solidFill>
            <a:srgbClr val="A6FCBA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1. čidlo </a:t>
            </a:r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chuti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chuťové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pohárky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tvořené chuť. buňkami, ve sliznici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jazyka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vnímají pouze látky rozpustné ve vodě 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slinách)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 buněk chuťovým nervem do mozku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*spolupracuje s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trávicí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soustavou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://www.latinsky.estranky.cz/img/mid/292/chutovy-poharek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r="47994" b="7340"/>
          <a:stretch/>
        </p:blipFill>
        <p:spPr bwMode="auto">
          <a:xfrm>
            <a:off x="6950993" y="2747179"/>
            <a:ext cx="2183804" cy="23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log.denik.cz/blog/1791/30891/clanok_foto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/>
          <a:stretch/>
        </p:blipFill>
        <p:spPr bwMode="auto">
          <a:xfrm>
            <a:off x="3631162" y="2943206"/>
            <a:ext cx="3179201" cy="217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délník 44"/>
          <p:cNvSpPr/>
          <p:nvPr/>
        </p:nvSpPr>
        <p:spPr>
          <a:xfrm>
            <a:off x="5796136" y="4402407"/>
            <a:ext cx="1379313" cy="3077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základní chutě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Přímá spojnice 45"/>
          <p:cNvCxnSpPr>
            <a:stCxn id="18" idx="3"/>
            <a:endCxn id="28" idx="1"/>
          </p:cNvCxnSpPr>
          <p:nvPr/>
        </p:nvCxnSpPr>
        <p:spPr>
          <a:xfrm flipV="1">
            <a:off x="2153949" y="1075104"/>
            <a:ext cx="607306" cy="19426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3" grpId="0" animBg="1"/>
      <p:bldP spid="39" grpId="0" animBg="1"/>
      <p:bldP spid="11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142" y="465197"/>
            <a:ext cx="47488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50.3 Jaké nové věci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dozvíme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t="6615" r="2112" b="5120"/>
          <a:stretch/>
        </p:blipFill>
        <p:spPr bwMode="auto">
          <a:xfrm>
            <a:off x="2662461" y="952448"/>
            <a:ext cx="4338828" cy="415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bdélník 34"/>
          <p:cNvSpPr/>
          <p:nvPr/>
        </p:nvSpPr>
        <p:spPr>
          <a:xfrm>
            <a:off x="4491584" y="583116"/>
            <a:ext cx="2160239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čidlo zraku - oko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828381" y="487858"/>
            <a:ext cx="2295081" cy="738664"/>
          </a:xfrm>
          <a:prstGeom prst="rect">
            <a:avLst/>
          </a:prstGeom>
          <a:solidFill>
            <a:srgbClr val="A6FCB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BĚLIMA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udržuje tvar koule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chrání vnitřní části oka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828381" y="1226522"/>
            <a:ext cx="2223073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vpředu přechází v průhlednou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ROHOVKU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6828381" y="2274986"/>
            <a:ext cx="2223073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vpředu přechází v barevnou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DUHOVKU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885311" y="3844646"/>
            <a:ext cx="2238151" cy="738664"/>
          </a:xfrm>
          <a:prstGeom prst="rect">
            <a:avLst/>
          </a:prstGeom>
          <a:solidFill>
            <a:srgbClr val="A6FCB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ČOČKA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zavěšena na řasnatém tělísku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zaostřování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6828381" y="3321426"/>
            <a:ext cx="2223073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mezi rohovkou a čočkou – tzv.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komorová voda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18330" y="952448"/>
            <a:ext cx="2681462" cy="954107"/>
          </a:xfrm>
          <a:prstGeom prst="rect">
            <a:avLst/>
          </a:prstGeom>
          <a:solidFill>
            <a:srgbClr val="A6FCB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SÍTNICE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vnitřní vrstva oka 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tvoří ji světločivné buňky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- ČÍPKY       +  TYČINKY (barevné vidění) (černobílé vidění)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828381" y="4583310"/>
            <a:ext cx="2295081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mezi čočkou a sítnicí –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SKLIVEC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– průhledný rosol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6892554" y="2798206"/>
            <a:ext cx="2230908" cy="523220"/>
          </a:xfrm>
          <a:prstGeom prst="rect">
            <a:avLst/>
          </a:prstGeom>
          <a:solidFill>
            <a:srgbClr val="A6FCB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 ní otvor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ZORNICE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tudy do oka vstupuje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světlo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6892555" y="1751766"/>
            <a:ext cx="2230907" cy="523220"/>
          </a:xfrm>
          <a:prstGeom prst="rect">
            <a:avLst/>
          </a:prstGeom>
          <a:solidFill>
            <a:srgbClr val="A6FCB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pod 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CÉVNATKA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vyživuje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oko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305384" y="3030411"/>
            <a:ext cx="2255093" cy="73866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tzv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slepá 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skvrna</a:t>
            </a:r>
          </a:p>
          <a:p>
            <a:pPr lvl="0"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chybí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tyčinky i čípky </a:t>
            </a:r>
          </a:p>
          <a:p>
            <a:pPr lvl="0"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vystupuje zde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zrakový nerv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4567808" y="4580005"/>
            <a:ext cx="2184373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tzv.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žlutá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skvrna </a:t>
            </a:r>
          </a:p>
          <a:p>
            <a:pPr lvl="0"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místo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nejostřejšího vidění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18330" y="2336540"/>
            <a:ext cx="2592287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víčka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horní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dolní –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ochr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fce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76410" y="4106256"/>
            <a:ext cx="2393429" cy="95410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slzné žlázy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produkují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slzy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při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mrkání se roztírají a myjí oko, navlhčují rohovku, umožňují „klouzání“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víček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7831" y="3030411"/>
            <a:ext cx="1232992" cy="95410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okohybné svaly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upnuté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oční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kouli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514547" y="1992444"/>
            <a:ext cx="1517154" cy="30777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přídatné orgány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109282" y="2644317"/>
            <a:ext cx="2410382" cy="30777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spojivka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blána uvnitř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víček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50" grpId="0" animBg="1"/>
      <p:bldP spid="51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1840"/>
            <a:ext cx="399593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50.4 Co dalšího se dozvíme?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nd04.jxs.cz/650/193/2a7bbc219b_76425403_o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710" r="1366" b="3004"/>
          <a:stretch/>
        </p:blipFill>
        <p:spPr bwMode="auto">
          <a:xfrm>
            <a:off x="3585341" y="1581641"/>
            <a:ext cx="5558660" cy="35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3934396" y="627534"/>
            <a:ext cx="5162034" cy="95410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 č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vnější ucho 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boltec, vnější zvukovod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- střední ucho 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bubínek, sluchové kůstky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- vnitřní ucho (v kosti skalní) 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kostěný labyrint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souč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je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blanitý hlemýžď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se smyslovými buňkami, odtud pak vede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sluchový nerv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148064" y="3435846"/>
            <a:ext cx="1288614" cy="52322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ejmenší kosti lidského těla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354537" y="3220402"/>
            <a:ext cx="1750301" cy="738664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Eustachova trubice </a:t>
            </a:r>
          </a:p>
          <a:p>
            <a:pPr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propojuje ucho s nosohltanem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336109" y="4083918"/>
            <a:ext cx="1787159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sluchem vnímáme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zvukové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vlny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slyšíme zvuky o frekvenci 16-20tis.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Hz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327046" y="593651"/>
            <a:ext cx="1759364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čidlo sluchu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8330916" y="1547723"/>
            <a:ext cx="742868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ucho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092091"/>
            <a:ext cx="3694534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*čidla </a:t>
            </a:r>
            <a:r>
              <a:rPr lang="cs-CZ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vnímání pohybu a polohy 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vnímání p. a p. </a:t>
            </a:r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těla a hlavy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čidla v 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labyrintu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tekutina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nebo krystalky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cs-CZ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posouvají    a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dráždí smysl.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buňky}=&gt;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rovnovážné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ústrojí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0" y="2025973"/>
            <a:ext cx="3571971" cy="5232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vnímání p. a p. </a:t>
            </a:r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těla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umožňuje mnoho smysl. buněk – v kůži, ve svalech, šlachách,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kloubech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Přímá spojnice 39"/>
          <p:cNvCxnSpPr>
            <a:endCxn id="31" idx="1"/>
          </p:cNvCxnSpPr>
          <p:nvPr/>
        </p:nvCxnSpPr>
        <p:spPr>
          <a:xfrm>
            <a:off x="6876256" y="3362570"/>
            <a:ext cx="478281" cy="2271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783816" y="1623631"/>
            <a:ext cx="145755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kostěný labyrint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Přímá spojnice 41"/>
          <p:cNvCxnSpPr/>
          <p:nvPr/>
        </p:nvCxnSpPr>
        <p:spPr>
          <a:xfrm flipV="1">
            <a:off x="6515413" y="1931408"/>
            <a:ext cx="997178" cy="7123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3491880" y="1641577"/>
            <a:ext cx="1965669" cy="5232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luchové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rovnovážné ústrojí - společný 1 nerv.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179512" y="3697456"/>
            <a:ext cx="899542" cy="5232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čichové buňky 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t="4371" r="14135" b="8557"/>
          <a:stretch/>
        </p:blipFill>
        <p:spPr>
          <a:xfrm>
            <a:off x="1213989" y="2643759"/>
            <a:ext cx="2383573" cy="1641240"/>
          </a:xfrm>
          <a:prstGeom prst="rect">
            <a:avLst/>
          </a:prstGeom>
        </p:spPr>
      </p:pic>
      <p:sp>
        <p:nvSpPr>
          <p:cNvPr id="57" name="Obdélník 56"/>
          <p:cNvSpPr/>
          <p:nvPr/>
        </p:nvSpPr>
        <p:spPr>
          <a:xfrm>
            <a:off x="50" y="2704099"/>
            <a:ext cx="154503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čidlo čichu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0" y="4559467"/>
            <a:ext cx="4691558" cy="5232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pokryté hlenem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přes hlen 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pachy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 čich. b.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jejich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výběžky pak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vedou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skrze čichovou kost do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mozku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0986" y="4251690"/>
            <a:ext cx="1896886" cy="30777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horní č. nosní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dutiny</a:t>
            </a:r>
          </a:p>
        </p:txBody>
      </p:sp>
      <p:sp>
        <p:nvSpPr>
          <p:cNvPr id="60" name="Obdélník 59"/>
          <p:cNvSpPr/>
          <p:nvPr/>
        </p:nvSpPr>
        <p:spPr>
          <a:xfrm>
            <a:off x="257849" y="3219241"/>
            <a:ext cx="742868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endParaRPr lang="cs-CZ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6" grpId="0" animBg="1"/>
      <p:bldP spid="37" grpId="0" animBg="1"/>
      <p:bldP spid="48" grpId="0" animBg="1"/>
      <p:bldP spid="52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08007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3186454" y="1131590"/>
            <a:ext cx="302433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Pospojuj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dvojice.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234427" y="2302473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tyčinky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116435" y="4070805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arevná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234429" y="2868128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duhovka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115616" y="3537404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růhledná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234429" y="4018990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čočka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115616" y="2892941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idla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6234428" y="3399333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čípky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115616" y="2316219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arevné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vidění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234429" y="1726368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rohovka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115616" y="1740368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ernobílé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vidění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234429" y="4563624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senzory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1115616" y="4549789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aostřování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5" name="Přímá spojnice 4"/>
          <p:cNvCxnSpPr>
            <a:stCxn id="42" idx="3"/>
            <a:endCxn id="35" idx="1"/>
          </p:cNvCxnSpPr>
          <p:nvPr/>
        </p:nvCxnSpPr>
        <p:spPr>
          <a:xfrm>
            <a:off x="3915509" y="1925034"/>
            <a:ext cx="2318918" cy="546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40" idx="3"/>
            <a:endCxn id="39" idx="1"/>
          </p:cNvCxnSpPr>
          <p:nvPr/>
        </p:nvCxnSpPr>
        <p:spPr>
          <a:xfrm>
            <a:off x="3915509" y="2500885"/>
            <a:ext cx="2318919" cy="1067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38" idx="3"/>
            <a:endCxn id="43" idx="1"/>
          </p:cNvCxnSpPr>
          <p:nvPr/>
        </p:nvCxnSpPr>
        <p:spPr>
          <a:xfrm>
            <a:off x="3915509" y="3077607"/>
            <a:ext cx="2318920" cy="1655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>
            <a:stCxn id="36" idx="3"/>
            <a:endCxn id="41" idx="1"/>
          </p:cNvCxnSpPr>
          <p:nvPr/>
        </p:nvCxnSpPr>
        <p:spPr>
          <a:xfrm flipV="1">
            <a:off x="3915509" y="1895645"/>
            <a:ext cx="2318920" cy="18264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74" idx="3"/>
            <a:endCxn id="29" idx="1"/>
          </p:cNvCxnSpPr>
          <p:nvPr/>
        </p:nvCxnSpPr>
        <p:spPr>
          <a:xfrm flipV="1">
            <a:off x="3916328" y="3037405"/>
            <a:ext cx="2318101" cy="121806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>
            <a:stCxn id="45" idx="3"/>
            <a:endCxn id="37" idx="1"/>
          </p:cNvCxnSpPr>
          <p:nvPr/>
        </p:nvCxnSpPr>
        <p:spPr>
          <a:xfrm flipV="1">
            <a:off x="3915509" y="4188267"/>
            <a:ext cx="2318920" cy="5461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50.6 Něco dalšího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3528" y="3075806"/>
            <a:ext cx="3823248" cy="156966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luch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starších lidí zanikají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buňky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citlivé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na vysoké tóny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částečné nebo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úplné ohluchnutí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poškození bubínku, sluch. kůstek, hlemýždě, sluch. nervu, centra v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mozku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(možné po úraze n. od narození)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61656" y="1013703"/>
            <a:ext cx="4349151" cy="2062103"/>
          </a:xfrm>
          <a:prstGeom prst="rect">
            <a:avLst/>
          </a:prstGeom>
          <a:solidFill>
            <a:srgbClr val="308406"/>
          </a:solidFill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poruchy zraku </a:t>
            </a:r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slepota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3 příčiny – oko, nerv, mozek</a:t>
            </a:r>
          </a:p>
          <a:p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šeroslepost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porucha </a:t>
            </a:r>
            <a:r>
              <a:rPr lang="cs-CZ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tyčinek (vit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A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barvoslepost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vrozená vada, čípky nebo mozek</a:t>
            </a:r>
          </a:p>
          <a:p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krátkozrakost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dalekozrakost – poruchy čočky</a:t>
            </a:r>
          </a:p>
          <a:p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šilhavost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okohybné svaly</a:t>
            </a:r>
          </a:p>
          <a:p>
            <a:r>
              <a:rPr lang="cs-CZ" sz="1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*šedý zákal – zakalení čočky – nemoc stáří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*zelený zákal – odumírání </a:t>
            </a:r>
            <a:r>
              <a:rPr lang="cs-CZ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zrakového nervu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18963" y="1259924"/>
            <a:ext cx="3823249" cy="1569660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čich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spolupracuje s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trávicí 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- podílí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na kontrole čistoty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*čl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je schopen zachytit asi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 tisíce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různých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pachů, ne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všechny umí pojmenovat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existují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příjemné či nepříjemné pachy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 (vůně a zápachy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461657" y="3374479"/>
            <a:ext cx="4349150" cy="1323439"/>
          </a:xfrm>
          <a:prstGeom prst="rect">
            <a:avLst/>
          </a:prstGeom>
          <a:solidFill>
            <a:srgbClr val="A6FCBA"/>
          </a:solidFill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soubor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několika různých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receptorů v kůži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- tlaku, bolesti, chladu, tepla, atd.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nejcitlivější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místo hmatu je na konečcích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prstů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 na špičce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jazyka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naopak nejméně je jich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zádech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1.bp.blogspot.com/-CK3VQTJiQ5Y/TptfibcXpXI/AAAAAAAAAiA/s4gvAZe-GAM/s1600/I+C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69" y="1707654"/>
            <a:ext cx="4442345" cy="32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2.bp.blogspot.com/_Nia284HVd3w/TT85V8C50iI/AAAAAAAAACw/RenqHdz6rN8/s1600/THE+FIVE+SENSE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5"/>
          <a:stretch/>
        </p:blipFill>
        <p:spPr bwMode="auto">
          <a:xfrm>
            <a:off x="1835696" y="516851"/>
            <a:ext cx="6391275" cy="8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/>
          <a:stretch/>
        </p:blipFill>
        <p:spPr>
          <a:xfrm>
            <a:off x="18715" y="1563637"/>
            <a:ext cx="4567219" cy="329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14249"/>
              </p:ext>
            </p:extLst>
          </p:nvPr>
        </p:nvGraphicFramePr>
        <p:xfrm>
          <a:off x="2555776" y="627534"/>
          <a:ext cx="640871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1.Místo,</a:t>
                      </a:r>
                      <a:r>
                        <a:rPr lang="cs-CZ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kde v oku vystupuje zrakový nerv je</a:t>
                      </a:r>
                      <a:r>
                        <a:rPr lang="cs-CZ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  <a:endParaRPr lang="cs-CZ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bílá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skvrna</a:t>
                      </a:r>
                      <a:endParaRPr lang="cs-CZ" sz="13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lutá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skvrna</a:t>
                      </a: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slepá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skvrna</a:t>
                      </a:r>
                      <a:endParaRPr lang="cs-CZ" sz="13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černá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skvrna</a:t>
                      </a:r>
                      <a:endParaRPr lang="cs-CZ" sz="13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Otvor pro</a:t>
                      </a: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vstup světla do oka je</a:t>
                      </a: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….?</a:t>
                      </a:r>
                      <a:endParaRPr lang="cs-CZ" sz="14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3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cévnatka</a:t>
                      </a:r>
                    </a:p>
                    <a:p>
                      <a:r>
                        <a:rPr lang="cs-CZ" sz="13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zornice</a:t>
                      </a:r>
                    </a:p>
                    <a:p>
                      <a:r>
                        <a:rPr lang="cs-CZ" sz="13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sítnice</a:t>
                      </a:r>
                    </a:p>
                    <a:p>
                      <a:r>
                        <a:rPr lang="cs-CZ" sz="13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rohovka</a:t>
                      </a:r>
                      <a:endParaRPr lang="cs-CZ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Která kůstka nepatří mezi sluchové kůstky</a:t>
                      </a:r>
                      <a:r>
                        <a:rPr lang="cs-CZ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3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kovadlinka</a:t>
                      </a: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skalka</a:t>
                      </a: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třmínek</a:t>
                      </a: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kladívko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Které dva smysly mají společný nerv?</a:t>
                      </a: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sluchový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rovnovážný</a:t>
                      </a: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sluchový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čichový</a:t>
                      </a:r>
                      <a:endParaRPr lang="cs-CZ" sz="13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čichový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zrakový</a:t>
                      </a:r>
                      <a:endParaRPr lang="cs-CZ" sz="13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3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chuťový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čichový</a:t>
                      </a:r>
                      <a:endParaRPr lang="cs-CZ" sz="13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419622"/>
            <a:ext cx="806489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zdravi.e15.cz/clanek/priloha-pacientske-listy/jazyk-a-chut-450653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www.extrafun.estranky.sk/clanky/diva/hmat.html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ptackova.blog.denik.cz/c/30891/Chut.html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www.latinsky.estranky.cz/fotoalbum/smyslova-soustava/smyslova-soustava/chutovy-poharek.jpg.html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upload.wikimedia.org/wikipedia/commons/a/a3/Schematic_diagram_of_the_human_eye_cs.svg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acka.blog.cz/1105/smysly-cich-sluch-zrak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elperchero3.blogspot.cz/p/unit-7-five-senses.html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blogprimerociudaddecordoba.blogspot.cz/2011/01/five-senses-los-cinco-sentidos.html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8416</TotalTime>
  <Words>1139</Words>
  <Application>Microsoft Office PowerPoint</Application>
  <PresentationFormat>Předvádění na obrazovce (16:9)</PresentationFormat>
  <Paragraphs>183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50.1 Člověk – smyslová soustava</vt:lpstr>
      <vt:lpstr>50.2 Co už víš? </vt:lpstr>
      <vt:lpstr>50.3 Jaké nové věci se dozvíme?</vt:lpstr>
      <vt:lpstr>50.4 Co dalšího se dozvíme?</vt:lpstr>
      <vt:lpstr>50.5 Procvičení a příklady</vt:lpstr>
      <vt:lpstr>50.6 Něco dalšího</vt:lpstr>
      <vt:lpstr>50.7 CLIL</vt:lpstr>
      <vt:lpstr>50.8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554</cp:revision>
  <dcterms:created xsi:type="dcterms:W3CDTF">2010-10-18T18:21:56Z</dcterms:created>
  <dcterms:modified xsi:type="dcterms:W3CDTF">2013-07-11T13:30:05Z</dcterms:modified>
</cp:coreProperties>
</file>