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90" d="100"/>
          <a:sy n="90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5.2.2012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hyperlink" Target="http://cs.wikipedia.org/wiki/%C5%98as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cs.wikipedia.org/wiki/Li%C5%A1ejn%C3%ADk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0" Type="http://schemas.openxmlformats.org/officeDocument/2006/relationships/image" Target="../media/image16.gif"/><Relationship Id="rId4" Type="http://schemas.microsoft.com/office/2007/relationships/hdphoto" Target="../media/hdphoto1.wdp"/><Relationship Id="rId9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5/5b/Mucor_mucedo.jpg/220px-Mucor_mucedo.jpg" TargetMode="External"/><Relationship Id="rId13" Type="http://schemas.openxmlformats.org/officeDocument/2006/relationships/hyperlink" Target="http://upload.wikimedia.org/wikipedia/commons/thumb/7/72/Cladonia_rangiferina.jpeg/258px-Cladonia_rangiferina.jpeg" TargetMode="External"/><Relationship Id="rId3" Type="http://schemas.openxmlformats.org/officeDocument/2006/relationships/hyperlink" Target="http://upload.wikimedia.org/wikipedia/commons/thumb/c/ce/Pacific_rockweed,_Olympic_National_Park,_USA.jpg/250px-Pacific_rockweed,_Olympic_National_Park,_USA.jpg" TargetMode="External"/><Relationship Id="rId7" Type="http://schemas.openxmlformats.org/officeDocument/2006/relationships/hyperlink" Target="http://upload.wikimedia.org/wikipedia/commons/thumb/0/0b/Fucus_vesiculosus.jpeg/300px-Fucus_vesiculosus.jpeg" TargetMode="External"/><Relationship Id="rId12" Type="http://schemas.openxmlformats.org/officeDocument/2006/relationships/hyperlink" Target="http://dum.rvp.cz/materialy/vodni-rasy.html" TargetMode="External"/><Relationship Id="rId2" Type="http://schemas.openxmlformats.org/officeDocument/2006/relationships/hyperlink" Target="http://upload.wikimedia.org/wikipedia/commons/thumb/1/12/Kelp_forest_Otago_1s.JPG/250px-Kelp_forest_Otago_1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2/2b/Flechte_auf_Fels.jpg/220px-Flechte_auf_Fels.jpg" TargetMode="External"/><Relationship Id="rId11" Type="http://schemas.openxmlformats.org/officeDocument/2006/relationships/hyperlink" Target="http://dum.rvp.cz/materialy/lisejniky-3.html" TargetMode="External"/><Relationship Id="rId5" Type="http://schemas.openxmlformats.org/officeDocument/2006/relationships/hyperlink" Target="http://upload.wikimedia.org/wikipedia/commons/thumb/9/9c/Rhizocarpon_geographicum01.jpg/220px-Rhizocarpon_geographicum01.jpg" TargetMode="External"/><Relationship Id="rId15" Type="http://schemas.openxmlformats.org/officeDocument/2006/relationships/hyperlink" Target="http://dum.rvp.cz/materialy/lisejniky-2.html" TargetMode="External"/><Relationship Id="rId10" Type="http://schemas.openxmlformats.org/officeDocument/2006/relationships/hyperlink" Target="http://upload.wikimedia.org/wikipedia/commons/thumb/8/8e/Kelp-forest-Monterey.jpg/220px-Kelp-forest-Monterey.jpg" TargetMode="External"/><Relationship Id="rId4" Type="http://schemas.openxmlformats.org/officeDocument/2006/relationships/hyperlink" Target="http://upload.wikimedia.org/wikipedia/commons/thumb/7/70/Xanthoria_parietina_(06_03_31).jpg/220px-Xanthoria_parietina_(06_03_31).jpg" TargetMode="External"/><Relationship Id="rId9" Type="http://schemas.openxmlformats.org/officeDocument/2006/relationships/hyperlink" Target="http://upload.wikimedia.org/wikipedia/commons/thumb/7/7d/Laurencia.jpg/270px-Laurencia.jpg" TargetMode="External"/><Relationship Id="rId14" Type="http://schemas.openxmlformats.org/officeDocument/2006/relationships/hyperlink" Target="http://upload.wikimedia.org/wikipedia/commons/thumb/d/d6/Hypogymnia_physodes_010108.jpg/120px-Hypogymnia_physodes_01010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5.1 Řasy a lišejníky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FAAHKHSB\MP9004071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73774"/>
            <a:ext cx="1697360" cy="212170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2KCXME00\MP90039934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63078"/>
            <a:ext cx="1302205" cy="162815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upload.wikimedia.org/wikipedia/commons/thumb/1/12/Kelp_forest_Otago_1s.JPG/250px-Kelp_forest_Otago_1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2" y="2848719"/>
            <a:ext cx="2099295" cy="157867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upload.wikimedia.org/wikipedia/commons/thumb/c/ce/Pacific_rockweed%2C_Olympic_National_Park%2C_USA.jpg/250px-Pacific_rockweed%2C_Olympic_National_Park%2C_US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11" y="663078"/>
            <a:ext cx="2058144" cy="205814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upload.wikimedia.org/wikipedia/commons/thumb/7/70/Xanthoria_parietina_%2806_03_31%29.jpg/220px-Xanthoria_parietina_%2806_03_31%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7" y="1048811"/>
            <a:ext cx="2095500" cy="157162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upload.wikimedia.org/wikipedia/commons/thumb/9/9c/Rhizocarpon_geographicum01.jpg/220px-Rhizocarpon_geographicum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30722"/>
            <a:ext cx="2095500" cy="160972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upload.wikimedia.org/wikipedia/commons/thumb/2/2b/Flechte_auf_Fels.jpg/220px-Flechte_auf_Fel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44947"/>
            <a:ext cx="2095500" cy="210502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875240" y="3160884"/>
            <a:ext cx="1017240" cy="3574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lišejníky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900950" y="3786266"/>
            <a:ext cx="965820" cy="367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řasy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96197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Stélka, symbióza, lišejníky, řasy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typy mnohobuněčných organismů, nejvýznamnější zástupci řas a lišejníků.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7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347864" y="660698"/>
            <a:ext cx="2088232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Mnohobuněčné organismy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958872" y="1131590"/>
            <a:ext cx="151216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Rostliny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635896" y="1636690"/>
            <a:ext cx="151216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Houby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660232" y="1236762"/>
            <a:ext cx="1512168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Živočichové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51520" y="1861742"/>
            <a:ext cx="1176672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nižší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895432" y="1982838"/>
            <a:ext cx="1176672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vyšší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226133" y="2294434"/>
            <a:ext cx="1176672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nižší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012160" y="1934394"/>
            <a:ext cx="1176672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nižší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830527" y="2365437"/>
            <a:ext cx="1176672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vyšší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7812360" y="1907729"/>
            <a:ext cx="1176672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vyšší</a:t>
            </a:r>
          </a:p>
        </p:txBody>
      </p:sp>
      <p:sp>
        <p:nvSpPr>
          <p:cNvPr id="5" name="Oválný popisek 4"/>
          <p:cNvSpPr/>
          <p:nvPr/>
        </p:nvSpPr>
        <p:spPr>
          <a:xfrm>
            <a:off x="177332" y="2725475"/>
            <a:ext cx="1022412" cy="500447"/>
          </a:xfrm>
          <a:prstGeom prst="wedgeEllipseCallout">
            <a:avLst>
              <a:gd name="adj1" fmla="val 23811"/>
              <a:gd name="adj2" fmla="val -12412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stélka</a:t>
            </a:r>
          </a:p>
        </p:txBody>
      </p:sp>
      <p:sp>
        <p:nvSpPr>
          <p:cNvPr id="15" name="Oválný popisek 14"/>
          <p:cNvSpPr/>
          <p:nvPr/>
        </p:nvSpPr>
        <p:spPr>
          <a:xfrm>
            <a:off x="2389698" y="3233642"/>
            <a:ext cx="1211864" cy="659332"/>
          </a:xfrm>
          <a:prstGeom prst="wedgeEllipseCallout">
            <a:avLst>
              <a:gd name="adj1" fmla="val -24134"/>
              <a:gd name="adj2" fmla="val -16646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ořen, stonek, list</a:t>
            </a:r>
          </a:p>
        </p:txBody>
      </p:sp>
      <p:pic>
        <p:nvPicPr>
          <p:cNvPr id="1026" name="Picture 2" descr="C:\Documents and Settings\krivankova.UNBCHEM\Local Settings\Temporary Internet Files\Content.IE5\U92O74OM\MP900433138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66" b="95376" l="83429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94"/>
          <a:stretch/>
        </p:blipFill>
        <p:spPr bwMode="auto">
          <a:xfrm>
            <a:off x="1541783" y="2087749"/>
            <a:ext cx="1115158" cy="31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luha bublinatá (Fucus vesiculosu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1" y="3507854"/>
            <a:ext cx="1611563" cy="1208672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se šipkou 16"/>
          <p:cNvCxnSpPr>
            <a:stCxn id="4" idx="2"/>
            <a:endCxn id="8" idx="0"/>
          </p:cNvCxnSpPr>
          <p:nvPr/>
        </p:nvCxnSpPr>
        <p:spPr>
          <a:xfrm flipH="1">
            <a:off x="839856" y="1491630"/>
            <a:ext cx="875100" cy="370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4" idx="2"/>
            <a:endCxn id="9" idx="0"/>
          </p:cNvCxnSpPr>
          <p:nvPr/>
        </p:nvCxnSpPr>
        <p:spPr>
          <a:xfrm>
            <a:off x="1714956" y="1491630"/>
            <a:ext cx="768812" cy="491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6" idx="2"/>
            <a:endCxn id="10" idx="0"/>
          </p:cNvCxnSpPr>
          <p:nvPr/>
        </p:nvCxnSpPr>
        <p:spPr>
          <a:xfrm flipH="1">
            <a:off x="3814469" y="1996730"/>
            <a:ext cx="577511" cy="297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6" idx="2"/>
            <a:endCxn id="12" idx="0"/>
          </p:cNvCxnSpPr>
          <p:nvPr/>
        </p:nvCxnSpPr>
        <p:spPr>
          <a:xfrm>
            <a:off x="4391980" y="1996730"/>
            <a:ext cx="1026883" cy="368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3" idx="2"/>
            <a:endCxn id="4" idx="3"/>
          </p:cNvCxnSpPr>
          <p:nvPr/>
        </p:nvCxnSpPr>
        <p:spPr>
          <a:xfrm flipH="1">
            <a:off x="2471040" y="1236762"/>
            <a:ext cx="1920940" cy="74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3" idx="2"/>
            <a:endCxn id="6" idx="0"/>
          </p:cNvCxnSpPr>
          <p:nvPr/>
        </p:nvCxnSpPr>
        <p:spPr>
          <a:xfrm>
            <a:off x="4391980" y="1236762"/>
            <a:ext cx="0" cy="399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stCxn id="3" idx="2"/>
            <a:endCxn id="7" idx="1"/>
          </p:cNvCxnSpPr>
          <p:nvPr/>
        </p:nvCxnSpPr>
        <p:spPr>
          <a:xfrm>
            <a:off x="4391980" y="1236762"/>
            <a:ext cx="226825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>
            <a:stCxn id="7" idx="2"/>
            <a:endCxn id="11" idx="0"/>
          </p:cNvCxnSpPr>
          <p:nvPr/>
        </p:nvCxnSpPr>
        <p:spPr>
          <a:xfrm flipH="1">
            <a:off x="6600496" y="1596802"/>
            <a:ext cx="815820" cy="337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7" idx="2"/>
            <a:endCxn id="13" idx="0"/>
          </p:cNvCxnSpPr>
          <p:nvPr/>
        </p:nvCxnSpPr>
        <p:spPr>
          <a:xfrm>
            <a:off x="7416316" y="1596802"/>
            <a:ext cx="984380" cy="310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álný popisek 49"/>
          <p:cNvSpPr/>
          <p:nvPr/>
        </p:nvSpPr>
        <p:spPr>
          <a:xfrm>
            <a:off x="3710790" y="2915284"/>
            <a:ext cx="1194631" cy="587609"/>
          </a:xfrm>
          <a:prstGeom prst="wedgeEllipseCallout">
            <a:avLst>
              <a:gd name="adj1" fmla="val -44323"/>
              <a:gd name="adj2" fmla="val -8887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ez plodnice</a:t>
            </a:r>
          </a:p>
        </p:txBody>
      </p:sp>
      <p:sp>
        <p:nvSpPr>
          <p:cNvPr id="52" name="Oválný popisek 51"/>
          <p:cNvSpPr/>
          <p:nvPr/>
        </p:nvSpPr>
        <p:spPr>
          <a:xfrm>
            <a:off x="4799890" y="3392527"/>
            <a:ext cx="1452432" cy="500447"/>
          </a:xfrm>
          <a:prstGeom prst="wedgeEllipseCallout">
            <a:avLst>
              <a:gd name="adj1" fmla="val -3029"/>
              <a:gd name="adj2" fmla="val -16789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voří plodnice</a:t>
            </a:r>
          </a:p>
        </p:txBody>
      </p:sp>
      <p:pic>
        <p:nvPicPr>
          <p:cNvPr id="1029" name="Picture 5" descr="C:\Documents and Settings\krivankova.UNBCHEM\Local Settings\Temporary Internet Files\Content.IE5\RE6UQN3F\MC9004119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05" y="3991875"/>
            <a:ext cx="1190992" cy="10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upload.wikimedia.org/wikipedia/commons/thumb/5/5b/Mucor_mucedo.jpg/220px-Mucor_muced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67" y="4019100"/>
            <a:ext cx="1403485" cy="105261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válný popisek 54"/>
          <p:cNvSpPr/>
          <p:nvPr/>
        </p:nvSpPr>
        <p:spPr>
          <a:xfrm>
            <a:off x="6066234" y="2892080"/>
            <a:ext cx="1452432" cy="500447"/>
          </a:xfrm>
          <a:prstGeom prst="wedgeEllipseCallout">
            <a:avLst>
              <a:gd name="adj1" fmla="val -10899"/>
              <a:gd name="adj2" fmla="val -16218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nější kostra</a:t>
            </a:r>
          </a:p>
        </p:txBody>
      </p:sp>
      <p:sp>
        <p:nvSpPr>
          <p:cNvPr id="56" name="Oválný popisek 55"/>
          <p:cNvSpPr/>
          <p:nvPr/>
        </p:nvSpPr>
        <p:spPr>
          <a:xfrm>
            <a:off x="7653418" y="2708641"/>
            <a:ext cx="1452432" cy="500447"/>
          </a:xfrm>
          <a:prstGeom prst="wedgeEllipseCallout">
            <a:avLst>
              <a:gd name="adj1" fmla="val 2217"/>
              <a:gd name="adj2" fmla="val -12983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nitřní kostra</a:t>
            </a:r>
          </a:p>
        </p:txBody>
      </p:sp>
      <p:pic>
        <p:nvPicPr>
          <p:cNvPr id="1032" name="Picture 8" descr="C:\Documents and Settings\krivankova.UNBCHEM\Local Settings\Temporary Internet Files\Content.IE5\OFI87V75\MC90043803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93" y="3642750"/>
            <a:ext cx="1299592" cy="12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krivankova.UNBCHEM\Local Settings\Temporary Internet Files\Content.IE5\B8VOTKA4\MC90033798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18" y="3392527"/>
            <a:ext cx="1127318" cy="15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krivankova.UNBCHEM\Local Settings\Temporary Internet Files\Content.IE5\B8VOTKA4\MM900282876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379909"/>
            <a:ext cx="115212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krivankova.UNBCHEM\Local Settings\Temporary Internet Files\Content.IE5\U92O74OM\MM900336706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39" y="279698"/>
            <a:ext cx="7048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 animBg="1"/>
      <p:bldP spid="15" grpId="0" animBg="1"/>
      <p:bldP spid="50" grpId="0" animBg="1"/>
      <p:bldP spid="52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563888" y="1208187"/>
            <a:ext cx="1872208" cy="76083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Mnohobuněčné řasy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339501" y="1203598"/>
            <a:ext cx="2016224" cy="612648"/>
          </a:xfrm>
          <a:prstGeom prst="wedgeRoundRectCallout">
            <a:avLst>
              <a:gd name="adj1" fmla="val 103971"/>
              <a:gd name="adj2" fmla="val 964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řevážně vodní organismy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ORXYJLS3\MP90017524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3902"/>
            <a:ext cx="1488605" cy="94526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ový popisek 6"/>
          <p:cNvSpPr/>
          <p:nvPr/>
        </p:nvSpPr>
        <p:spPr>
          <a:xfrm>
            <a:off x="2228702" y="2491748"/>
            <a:ext cx="2016224" cy="612648"/>
          </a:xfrm>
          <a:prstGeom prst="wedgeRoundRectCallout">
            <a:avLst>
              <a:gd name="adj1" fmla="val 41612"/>
              <a:gd name="adj2" fmla="val -12251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láknité tělo z mnoha buněk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228184" y="1987692"/>
            <a:ext cx="2808312" cy="810380"/>
          </a:xfrm>
          <a:prstGeom prst="wedgeRoundRectCallout">
            <a:avLst>
              <a:gd name="adj1" fmla="val -73913"/>
              <a:gd name="adj2" fmla="val -4699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elené řasy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šroubatka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ervené řasy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ruduchy</a:t>
            </a:r>
          </a:p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hnědé řasy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chaluhy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6588224" y="809059"/>
            <a:ext cx="2268252" cy="612648"/>
          </a:xfrm>
          <a:prstGeom prst="wedgeRoundRectCallout">
            <a:avLst>
              <a:gd name="adj1" fmla="val -97173"/>
              <a:gd name="adj2" fmla="val 8271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roducenti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fotosyntéza, chlorofyl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4477494" y="3271627"/>
            <a:ext cx="2736304" cy="1493876"/>
          </a:xfrm>
          <a:prstGeom prst="wedgeRoundRectCallout">
            <a:avLst>
              <a:gd name="adj1" fmla="val -33179"/>
              <a:gd name="adj2" fmla="val -13130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Význam: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obohacují vodu o kyslík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kryt pro živočichy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ýroba léčiv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potravinářství –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sushi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želatina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7/7d/Laurencia.jpg/240px-Lauren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09" y="3655120"/>
            <a:ext cx="1524158" cy="122567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8/8e/Kelp-forest-Monterey.jpg/220px-Kelp-forest-Monter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17741"/>
            <a:ext cx="1224136" cy="193636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7/78/Intertidal_greenalgae.jpg/220px-Intertidal_greenalga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0" y="3328604"/>
            <a:ext cx="2095500" cy="157162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530279" y="4710021"/>
            <a:ext cx="1585902" cy="3804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Zelené řasy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740065" y="3404116"/>
            <a:ext cx="1585902" cy="3804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Červené řasy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7499850" y="4672212"/>
            <a:ext cx="1585902" cy="3804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Hnědé řasy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4211960" y="699542"/>
            <a:ext cx="1872208" cy="49946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Lišejníky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Lišejníková stélka 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1062"/>
            <a:ext cx="22193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323528" y="1275607"/>
            <a:ext cx="2520280" cy="3255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Průřez tělem lišejníku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444208" y="949275"/>
            <a:ext cx="2376264" cy="4994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oužití dvou organismů - symbióza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328542" y="1608212"/>
            <a:ext cx="1080120" cy="3920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houby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958154" y="2000247"/>
            <a:ext cx="1404156" cy="3554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asy (sinice)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896494" y="2482746"/>
            <a:ext cx="1944216" cy="361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adržují vodu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280595" y="3291830"/>
            <a:ext cx="2376264" cy="3973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otosyntéza, chlorofyl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87824" y="3855689"/>
            <a:ext cx="3345532" cy="1105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Význam: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itlivé na znečištěné ovzduší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bývají nehostinná místa – skály, tundry (potrava pro soby)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oužití – barviva, léčiva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660232" y="4069777"/>
            <a:ext cx="2376264" cy="8895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Zástupci: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utohlávka třásnitá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erčovka bublinatá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upload.wikimedia.org/wikipedia/commons/thumb/d/d6/Hypogymnia_physodes_010108.jpg/120px-Hypogymnia_physodes_0101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94" y="1696973"/>
            <a:ext cx="1143000" cy="96202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utohlávka sob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22" y="2931166"/>
            <a:ext cx="1228725" cy="923926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>
            <a:stCxn id="5" idx="2"/>
            <a:endCxn id="9" idx="0"/>
          </p:cNvCxnSpPr>
          <p:nvPr/>
        </p:nvCxnSpPr>
        <p:spPr>
          <a:xfrm flipH="1">
            <a:off x="4868602" y="1199009"/>
            <a:ext cx="279462" cy="409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5" idx="2"/>
            <a:endCxn id="10" idx="0"/>
          </p:cNvCxnSpPr>
          <p:nvPr/>
        </p:nvCxnSpPr>
        <p:spPr>
          <a:xfrm>
            <a:off x="5148064" y="1199009"/>
            <a:ext cx="1512168" cy="801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9" idx="2"/>
            <a:endCxn id="11" idx="0"/>
          </p:cNvCxnSpPr>
          <p:nvPr/>
        </p:nvCxnSpPr>
        <p:spPr>
          <a:xfrm>
            <a:off x="4868602" y="2000247"/>
            <a:ext cx="0" cy="482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10" idx="2"/>
            <a:endCxn id="12" idx="0"/>
          </p:cNvCxnSpPr>
          <p:nvPr/>
        </p:nvCxnSpPr>
        <p:spPr>
          <a:xfrm flipH="1">
            <a:off x="6468727" y="2355726"/>
            <a:ext cx="191505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1" idx="2"/>
            <a:endCxn id="12" idx="1"/>
          </p:cNvCxnSpPr>
          <p:nvPr/>
        </p:nvCxnSpPr>
        <p:spPr>
          <a:xfrm>
            <a:off x="4868602" y="2844712"/>
            <a:ext cx="411993" cy="6457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Zaoblený obdélník 33"/>
          <p:cNvSpPr/>
          <p:nvPr/>
        </p:nvSpPr>
        <p:spPr>
          <a:xfrm>
            <a:off x="2559224" y="1843345"/>
            <a:ext cx="1401663" cy="39203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vrchní korová vrstva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Pravá složená závorka 30"/>
          <p:cNvSpPr/>
          <p:nvPr/>
        </p:nvSpPr>
        <p:spPr>
          <a:xfrm>
            <a:off x="2400328" y="1811062"/>
            <a:ext cx="155448" cy="4566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Pravá složená závorka 35"/>
          <p:cNvSpPr/>
          <p:nvPr/>
        </p:nvSpPr>
        <p:spPr>
          <a:xfrm>
            <a:off x="2403776" y="2278855"/>
            <a:ext cx="155448" cy="4566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2567236" y="2311138"/>
            <a:ext cx="1401663" cy="39203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rstva řas nebo sinic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Zaoblený obdélník 47"/>
          <p:cNvSpPr/>
          <p:nvPr/>
        </p:nvSpPr>
        <p:spPr>
          <a:xfrm>
            <a:off x="2567236" y="2875197"/>
            <a:ext cx="1401663" cy="39203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dřeň – houbová vlákna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Zaoblený obdélník 48"/>
          <p:cNvSpPr/>
          <p:nvPr/>
        </p:nvSpPr>
        <p:spPr>
          <a:xfrm>
            <a:off x="2567236" y="3393199"/>
            <a:ext cx="1401663" cy="39203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spodní korová vrstva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Pravá složená závorka 49"/>
          <p:cNvSpPr/>
          <p:nvPr/>
        </p:nvSpPr>
        <p:spPr>
          <a:xfrm>
            <a:off x="2394312" y="2738499"/>
            <a:ext cx="155448" cy="6203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Pravá složená závorka 50"/>
          <p:cNvSpPr/>
          <p:nvPr/>
        </p:nvSpPr>
        <p:spPr>
          <a:xfrm>
            <a:off x="2394312" y="3360916"/>
            <a:ext cx="155448" cy="45660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Zaoblený obdélník 52"/>
          <p:cNvSpPr/>
          <p:nvPr/>
        </p:nvSpPr>
        <p:spPr>
          <a:xfrm>
            <a:off x="683568" y="4039244"/>
            <a:ext cx="1401663" cy="39203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říchytná vlákna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4" grpId="0"/>
      <p:bldP spid="31" grpId="0" animBg="1"/>
      <p:bldP spid="36" grpId="0" animBg="1"/>
      <p:bldP spid="37" grpId="0"/>
      <p:bldP spid="48" grpId="0"/>
      <p:bldP spid="49" grpId="0"/>
      <p:bldP spid="50" grpId="0" animBg="1"/>
      <p:bldP spid="51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91530" y="1348071"/>
            <a:ext cx="2736304" cy="3804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Popiš stavbu těla šroubatky.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220072" y="1258069"/>
            <a:ext cx="374441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0"/>
            <a:r>
              <a:rPr lang="cs-CZ" dirty="0">
                <a:latin typeface="Times New Roman" pitchFamily="18" charset="0"/>
                <a:cs typeface="Times New Roman" pitchFamily="18" charset="0"/>
              </a:rPr>
              <a:t>agar	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zrněnka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cs-CZ" dirty="0">
                <a:latin typeface="Times New Roman" pitchFamily="18" charset="0"/>
                <a:cs typeface="Times New Roman" pitchFamily="18" charset="0"/>
              </a:rPr>
              <a:t>moře	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symbióza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cs-CZ" dirty="0">
                <a:latin typeface="Times New Roman" pitchFamily="18" charset="0"/>
                <a:cs typeface="Times New Roman" pitchFamily="18" charset="0"/>
              </a:rPr>
              <a:t>vlhké dřevo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hnědé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řasy</a:t>
            </a:r>
          </a:p>
          <a:p>
            <a:pPr hangingPunct="0"/>
            <a:r>
              <a:rPr lang="cs-CZ" dirty="0">
                <a:latin typeface="Times New Roman" pitchFamily="18" charset="0"/>
                <a:cs typeface="Times New Roman" pitchFamily="18" charset="0"/>
              </a:rPr>
              <a:t>lišejníky	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potravinářství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56176" y="3096183"/>
            <a:ext cx="1585902" cy="3804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Spájivý výtrus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724128" y="699542"/>
            <a:ext cx="2736304" cy="3804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Spoj správně dvojice.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6156176" y="1465814"/>
            <a:ext cx="864096" cy="745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6156176" y="1707654"/>
            <a:ext cx="936104" cy="328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6444208" y="1465814"/>
            <a:ext cx="648072" cy="525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6308576" y="1728488"/>
            <a:ext cx="783704" cy="4832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šroubatka-výbě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r="2767"/>
          <a:stretch/>
        </p:blipFill>
        <p:spPr bwMode="auto">
          <a:xfrm>
            <a:off x="521990" y="2139702"/>
            <a:ext cx="3467100" cy="24050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 13"/>
          <p:cNvSpPr/>
          <p:nvPr/>
        </p:nvSpPr>
        <p:spPr>
          <a:xfrm>
            <a:off x="3635896" y="1538279"/>
            <a:ext cx="1369878" cy="38041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chloroplasty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211960" y="2904436"/>
            <a:ext cx="1368152" cy="38041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cytoplazma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273210" y="3827301"/>
            <a:ext cx="1368152" cy="38041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buněčná stěna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1907704" y="4659982"/>
            <a:ext cx="1080983" cy="38041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jádro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Přímá spojnice se šipkou 10"/>
          <p:cNvCxnSpPr>
            <a:stCxn id="14" idx="2"/>
          </p:cNvCxnSpPr>
          <p:nvPr/>
        </p:nvCxnSpPr>
        <p:spPr>
          <a:xfrm flipH="1">
            <a:off x="3419872" y="1918696"/>
            <a:ext cx="900963" cy="653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5" idx="1"/>
          </p:cNvCxnSpPr>
          <p:nvPr/>
        </p:nvCxnSpPr>
        <p:spPr>
          <a:xfrm flipH="1" flipV="1">
            <a:off x="3491880" y="2724150"/>
            <a:ext cx="720080" cy="370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8" idx="1"/>
          </p:cNvCxnSpPr>
          <p:nvPr/>
        </p:nvCxnSpPr>
        <p:spPr>
          <a:xfrm flipH="1" flipV="1">
            <a:off x="3572273" y="3579862"/>
            <a:ext cx="700937" cy="437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9" idx="0"/>
          </p:cNvCxnSpPr>
          <p:nvPr/>
        </p:nvCxnSpPr>
        <p:spPr>
          <a:xfrm flipH="1" flipV="1">
            <a:off x="1475656" y="3284853"/>
            <a:ext cx="972540" cy="1375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Zaoblený obdélník 32"/>
          <p:cNvSpPr/>
          <p:nvPr/>
        </p:nvSpPr>
        <p:spPr>
          <a:xfrm>
            <a:off x="6436542" y="3592000"/>
            <a:ext cx="2095897" cy="125819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Náznak pohlavního rozmnožování</a:t>
            </a:r>
            <a:r>
              <a:rPr lang="cs-CZ" sz="1400" b="1" smtClean="0">
                <a:latin typeface="Times New Roman" pitchFamily="18" charset="0"/>
                <a:cs typeface="Times New Roman" pitchFamily="18" charset="0"/>
              </a:rPr>
              <a:t>, buněčný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obsah dvou buněk </a:t>
            </a:r>
            <a:r>
              <a:rPr lang="cs-CZ" sz="1400" b="1" smtClean="0">
                <a:latin typeface="Times New Roman" pitchFamily="18" charset="0"/>
                <a:cs typeface="Times New Roman" pitchFamily="18" charset="0"/>
              </a:rPr>
              <a:t>se spojí.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8" grpId="0" animBg="1"/>
      <p:bldP spid="1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File:Granite bre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9562"/>
            <a:ext cx="3097039" cy="18772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410852" y="1050580"/>
            <a:ext cx="2397163" cy="35832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TERČOVNÍK ZEDNÍ </a:t>
            </a:r>
            <a:r>
              <a:rPr lang="cs-CZ" sz="16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Mirek a Peťa\Desktop\Lišejníky\P1080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42058"/>
            <a:ext cx="3024336" cy="197346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4932040" y="570335"/>
            <a:ext cx="2763168" cy="34344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TERČOVKA BUBLINATÁ </a:t>
            </a:r>
            <a:r>
              <a:rPr lang="cs-CZ" sz="16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File:Cladonia rangiferina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7" y="3046834"/>
            <a:ext cx="2982788" cy="19643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5436096" y="3003797"/>
            <a:ext cx="2520280" cy="32405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DUTOHLÁVKA SOBÍ </a:t>
            </a:r>
            <a:r>
              <a:rPr lang="cs-CZ" sz="16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Mirek a Peťa\Desktop\Lišejníky\P10509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96" y="3203912"/>
            <a:ext cx="2931703" cy="190528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1609433" y="3165823"/>
            <a:ext cx="2592288" cy="34203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VĚTVIČNÍK SLÍVOVÝ </a:t>
            </a:r>
            <a:r>
              <a:rPr lang="cs-CZ" sz="16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979712" y="724929"/>
            <a:ext cx="1872208" cy="48121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LICHENS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480212" y="713909"/>
            <a:ext cx="1728192" cy="5032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ALGAE</a:t>
            </a:r>
          </a:p>
        </p:txBody>
      </p:sp>
      <p:pic>
        <p:nvPicPr>
          <p:cNvPr id="8" name="Picture 5" descr="File:Cetraria islandica 1.9 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6" y="1475259"/>
            <a:ext cx="2016919" cy="151268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557113" y="2904133"/>
            <a:ext cx="1728192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ruticose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lichen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C:\Users\Mirek a Peťa\Desktop\Lišejníky\P10807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41" y="1541871"/>
            <a:ext cx="2088927" cy="13794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3183509" y="2832683"/>
            <a:ext cx="1728192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foliose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lichen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Mirek a Peťa\Desktop\Lišejníky\P10607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67" y="3473203"/>
            <a:ext cx="2088927" cy="1397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 13"/>
          <p:cNvSpPr/>
          <p:nvPr/>
        </p:nvSpPr>
        <p:spPr>
          <a:xfrm>
            <a:off x="1371439" y="4725384"/>
            <a:ext cx="1728192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crustose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lichen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aurencia, a marine genus of Red Algae from Hawaii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16" y="1455148"/>
            <a:ext cx="1788024" cy="14344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a/af/Taiwan_2009_East_Coast_ShihTiPing_Giant_Stone_Steps_Algae_FRD_6581.jpg/220px-Taiwan_2009_East_Coast_ShihTiPing_Giant_Stone_Steps_Algae_FRD_65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3354"/>
            <a:ext cx="2095500" cy="146685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upload.wikimedia.org/wikipedia/commons/thumb/8/8e/Kelp-forest-Monterey.jpg/220px-Kelp-forest-Montere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29" y="2160419"/>
            <a:ext cx="1224136" cy="193636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5478188" y="2807928"/>
            <a:ext cx="1564880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alga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911701" y="4650185"/>
            <a:ext cx="1564880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green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alga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395057" y="4026608"/>
            <a:ext cx="1564880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alga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77727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nazývá tělo řasy?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stélka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stéblo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stonek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lodyha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 organismy patří mezi lišejníky?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dutohlávka, terčovka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terčovník, šroubatka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ruduchy, chaluhy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gar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zrněnka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Jaké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organismy tvoří tělo lišejníku?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sinice a řasy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sinice (řasy) a houby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houby a kvasinky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členovci a houby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 O jaký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vzájemný vztah organismů u lišejníků se jedná?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symbióza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parazitismus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cizopasníci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konzumenti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759761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987574"/>
            <a:ext cx="7920880" cy="4032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upload.wikimedia.org/wikipedia/commons/thumb/1/12/Kelp_forest_Otago_1s.JPG/250px-Kelp_forest_Otago_1s.JPG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upload.wikimedia.org/wikipedia/commons/thumb/c/ce/Pacific_rockweed%2C_Olympic_National_Park%2C_USA.jpg/250px-Pacific_rockweed%2C_Olympic_National_Park%2C_USA.jpg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http://upload.wikimedia.org/wikipedia/commons/thumb/7/70/Xanthoria_parietina_%2806_03_31%29.jpg/220px-Xanthoria_parietina_%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2806_03_31%29.jpg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upload.wikimedia.org/wikipedia/commons/thumb/9/9c/Rhizocarpon_geographicum01.jpg/220px-Rhizocarpon_geographicum01.jpg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upload.wikimedia.org/wikipedia/commons/thumb/2/2b/Flechte_auf_Fels.jpg/220px-Flechte_auf_Fels.jpg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upload.wikimedia.org/wikipedia/commons/thumb/0/0b/Fucus_vesiculosus.jpeg/300px-Fucus_vesiculosus.jpeg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upload.wikimedia.org/wikipedia/commons/thumb/5/5b/Mucor_mucedo.jpg/220px-Mucor_mucedo.jpg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upload.wikimedia.org/wikipedia/commons/thumb/7/7d/Laurencia.jpg/270px-Laurencia.jpg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upload.wikimedia.org/wikipedia/commons/thumb/8/8e/Kelp-forest-Monterey.jpg/220px-Kelp-forest-Monterey.jpg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hlinkClick r:id="rId11"/>
              </a:rPr>
              <a:t>http://</a:t>
            </a:r>
            <a:r>
              <a:rPr lang="cs-CZ" sz="1200" dirty="0" smtClean="0">
                <a:hlinkClick r:id="rId11"/>
              </a:rPr>
              <a:t>dum.rvp.cz/materialy/lisejniky-3.html</a:t>
            </a:r>
            <a:endParaRPr lang="cs-CZ" sz="1200" dirty="0" smtClean="0"/>
          </a:p>
          <a:p>
            <a:pPr marL="342900" indent="-342900">
              <a:buAutoNum type="arabicPeriod"/>
            </a:pPr>
            <a:r>
              <a:rPr lang="cs-CZ" sz="1200" dirty="0">
                <a:hlinkClick r:id="rId12"/>
              </a:rPr>
              <a:t>http://</a:t>
            </a:r>
            <a:r>
              <a:rPr lang="cs-CZ" sz="1200" dirty="0" smtClean="0">
                <a:hlinkClick r:id="rId12"/>
              </a:rPr>
              <a:t>dum.rvp.cz/materialy/vodni-rasy.html</a:t>
            </a:r>
            <a:endParaRPr lang="cs-CZ" sz="1200" dirty="0" smtClean="0"/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upload.wikimedia.org/wikipedia/commons/thumb/7/72/Cladonia_rangiferina.jpeg/258px-Cladonia_rangiferina.jpeg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upload.wikimedia.org/wikipedia/commons/thumb/d/d6/Hypogymnia_physodes_010108.jpg/120px-Hypogymnia_physodes_010108.jpg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hlinkClick r:id="rId15"/>
              </a:rPr>
              <a:t>http://</a:t>
            </a:r>
            <a:r>
              <a:rPr lang="cs-CZ" sz="1200" dirty="0" smtClean="0">
                <a:hlinkClick r:id="rId15"/>
              </a:rPr>
              <a:t>dum.rvp.cz/materialy/lisejniky-2.html</a:t>
            </a:r>
            <a:endParaRPr lang="cs-CZ" sz="1200" dirty="0" smtClean="0"/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 z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pointové prezentace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710</Words>
  <Application>Microsoft Office PowerPoint</Application>
  <PresentationFormat>Předvádění na obrazovce (16:9)</PresentationFormat>
  <Paragraphs>170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5.1 Řasy a lišejníky </vt:lpstr>
      <vt:lpstr>5.2 Co už víš? </vt:lpstr>
      <vt:lpstr>5.3 Jaké si řekneme nové termíny a názvy?</vt:lpstr>
      <vt:lpstr>5.4 Co si řekneme nového?</vt:lpstr>
      <vt:lpstr>5.5 Procvičení a příklady</vt:lpstr>
      <vt:lpstr>5.6 Něco navíc pro šikovné</vt:lpstr>
      <vt:lpstr>5.7 CLIL</vt:lpstr>
      <vt:lpstr>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194</cp:revision>
  <dcterms:created xsi:type="dcterms:W3CDTF">2010-10-18T18:21:56Z</dcterms:created>
  <dcterms:modified xsi:type="dcterms:W3CDTF">2012-02-05T19:53:53Z</dcterms:modified>
</cp:coreProperties>
</file>