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406"/>
    <a:srgbClr val="CCFF33"/>
    <a:srgbClr val="A6FCBA"/>
    <a:srgbClr val="813763"/>
    <a:srgbClr val="FFFF00"/>
    <a:srgbClr val="FFFF99"/>
    <a:srgbClr val="FF7C80"/>
    <a:srgbClr val="00FFFF"/>
    <a:srgbClr val="EAEAEA"/>
    <a:srgbClr val="C4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2" autoAdjust="0"/>
    <p:restoredTop sz="98017" autoAdjust="0"/>
  </p:normalViewPr>
  <p:slideViewPr>
    <p:cSldViewPr>
      <p:cViewPr>
        <p:scale>
          <a:sx n="90" d="100"/>
          <a:sy n="90" d="100"/>
        </p:scale>
        <p:origin x="-978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neuron&amp;source=images&amp;cd=&amp;cad=rja&amp;docid=-KjbKHTWAJhWzM&amp;tbnid=YkeJBOLX7L_kKM:&amp;ved=0CAUQjRw&amp;url=http://www.smartdraw.com/examples/view/motor+neuron+of+the+nervous+system/&amp;ei=bzmqUZFi0fC1BvfxgaAG&amp;bvm=bv.47244034,d.bGE&amp;psig=AFQjCNFbal9Z1GJXt1I6hsqLyeoioChntg&amp;ust=137019550723755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brainstorming&amp;source=images&amp;cd=&amp;cad=rja&amp;docid=J1bnPGSsoP8FOM&amp;tbnid=9rnoOZHBZMvqiM:&amp;ved=0CAUQjRw&amp;url=http://www.stufftotweet.com/tweetthis/wikihow/how-to-have-a-brainstorming-session-without-talking&amp;ei=Z2qqUftsgd2zBv-cgIAG&amp;bvm=bv.47244034,d.bGE&amp;psig=AFQjCNG_tIFr9avoCiZG_XVnK6mZ_9O9XQ&amp;ust=1370208022841419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rct=j&amp;q=jokes+about+the+brain&amp;source=images&amp;cd=&amp;cad=rja&amp;docid=dYl8KnZTGlxkrM&amp;tbnid=v97ObrL4RSKHaM:&amp;ved=0CAUQjRw&amp;url=http://www.ahajokes.com/crt538.html&amp;ei=ZHGqUZ-nBY_ntQb4mYGIBg&amp;bvm=bv.47244034,d.bGE&amp;psig=AFQjCNFJOvSlXNhsDl_z0dFfts47Z4wIJw&amp;ust=1370210923874042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hajokes.com/crt538.html" TargetMode="External"/><Relationship Id="rId3" Type="http://schemas.openxmlformats.org/officeDocument/2006/relationships/hyperlink" Target="http://skolajecna.cz/biologie/Sources/Photogallery_Detail.php?intSource=1&amp;intImageId=343" TargetMode="External"/><Relationship Id="rId7" Type="http://schemas.openxmlformats.org/officeDocument/2006/relationships/hyperlink" Target="http://www.asmileperday.com/2011/01/action-and-reaction.html" TargetMode="External"/><Relationship Id="rId2" Type="http://schemas.openxmlformats.org/officeDocument/2006/relationships/hyperlink" Target="http://www.smartdraw.com/examples/view/motor+neuron+of+the+nervous+syste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ufftotweet.com/tweetthis/wikihow/how-to-have-a-brainstorming-session-without-talking" TargetMode="External"/><Relationship Id="rId5" Type="http://schemas.openxmlformats.org/officeDocument/2006/relationships/hyperlink" Target="http://duef.uniza.sk/index.php?go=prednasky&amp;prednaska=43" TargetMode="External"/><Relationship Id="rId4" Type="http://schemas.openxmlformats.org/officeDocument/2006/relationships/hyperlink" Target="http://pfyziollfup.upol.cz/castwiki/?p=32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7625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49.1 Člověk – nervová 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burian\AppData\Local\Microsoft\Windows\Temporary Internet Files\Content.IE5\WBWG1MW5\MC90043874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30" y="1347614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burian\AppData\Local\Microsoft\Windows\Temporary Internet Files\Content.IE5\NY0J6YXO\MC90043872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" y="1404624"/>
            <a:ext cx="3427073" cy="25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urian\AppData\Local\Microsoft\Windows\Temporary Internet Files\Content.IE5\WBWG1MW5\MC90043874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60" y="1007858"/>
            <a:ext cx="2522879" cy="33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46968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Mozek, mícha, neuron, nerv, reflex, nervová dráha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nervovou soustavou člověka, popisuje její jednotlivé části a jejich význam.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49.10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49.2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905157" y="4475316"/>
            <a:ext cx="5086874" cy="369332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voří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ji mozek, mícha a obvodové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nervstvo.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486786" y="660700"/>
            <a:ext cx="1923616" cy="707886"/>
          </a:xfrm>
          <a:prstGeom prst="rect">
            <a:avLst/>
          </a:prstGeom>
          <a:solidFill>
            <a:srgbClr val="813763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Funkce nervové soustavy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300192" y="1368586"/>
            <a:ext cx="2367880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vytváří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některé hormony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052412" y="3581829"/>
            <a:ext cx="2792363" cy="584775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přijímá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zpracovává, vytváří a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uchovává informace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91927" y="1435808"/>
            <a:ext cx="2298743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řídí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činnost lidského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těla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83568" y="2417281"/>
            <a:ext cx="1728191" cy="584775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umožňuje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vnímání vnějšího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světa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372200" y="2272401"/>
            <a:ext cx="2592289" cy="830997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vysílá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rychlé a přesné povely pro pohyby a uvědomělou činnost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člověka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burian\AppData\Local\Microsoft\Windows\Temporary Internet Files\Content.IE5\NY0J6YXO\MC900356497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r="5851"/>
          <a:stretch/>
        </p:blipFill>
        <p:spPr bwMode="auto">
          <a:xfrm>
            <a:off x="3486786" y="1368586"/>
            <a:ext cx="1923616" cy="18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Šipka doprava 33"/>
          <p:cNvSpPr/>
          <p:nvPr/>
        </p:nvSpPr>
        <p:spPr>
          <a:xfrm>
            <a:off x="5004048" y="1537863"/>
            <a:ext cx="1296144" cy="11953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Šipka doprava 34"/>
          <p:cNvSpPr/>
          <p:nvPr/>
        </p:nvSpPr>
        <p:spPr>
          <a:xfrm>
            <a:off x="5167732" y="2590135"/>
            <a:ext cx="1296144" cy="11953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Šipka doprava 35"/>
          <p:cNvSpPr/>
          <p:nvPr/>
        </p:nvSpPr>
        <p:spPr>
          <a:xfrm rot="10800000">
            <a:off x="2590670" y="1545319"/>
            <a:ext cx="1296144" cy="11953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Šipka doprava 36"/>
          <p:cNvSpPr/>
          <p:nvPr/>
        </p:nvSpPr>
        <p:spPr>
          <a:xfrm rot="10800000">
            <a:off x="2418630" y="2624953"/>
            <a:ext cx="1296144" cy="119533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Šipka doprava 37"/>
          <p:cNvSpPr/>
          <p:nvPr/>
        </p:nvSpPr>
        <p:spPr>
          <a:xfrm rot="5400000">
            <a:off x="3385864" y="3196318"/>
            <a:ext cx="721064" cy="97235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9" grpId="0" animBg="1"/>
      <p:bldP spid="23" grpId="0" animBg="1"/>
      <p:bldP spid="27" grpId="0" animBg="1"/>
      <p:bldP spid="29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4142" y="465197"/>
            <a:ext cx="47488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49.3 Jaké nové věci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dozvíme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ovéPole 9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2197" y="953804"/>
            <a:ext cx="1485467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NEURON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 nervová buňka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62197" y="3666618"/>
            <a:ext cx="3820864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mozku je jich asi 10 až 50krát více než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neuronů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jejich úkolem - zásobovat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neurony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energií 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izolovat od nežádoucích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el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signálů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axonech vytváří bílé tukové obaly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izolaci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6" name="Picture 14" descr="http://wc1.smartdraw.com/examples/content/Examples/10_Healthcare/Anatomy_Illustrations/Motor_Neuron_of_the_Nervous_System_L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 t="27651" r="18591" b="17853"/>
          <a:stretch/>
        </p:blipFill>
        <p:spPr bwMode="auto">
          <a:xfrm>
            <a:off x="91534" y="1499865"/>
            <a:ext cx="3308792" cy="21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1547664" y="953804"/>
            <a:ext cx="2319300" cy="3077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těle celkem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asi 10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bilionů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160221" y="1976145"/>
            <a:ext cx="2025446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dlouhý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axon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(= neurit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 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vede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signál k dalším buňkám, délka až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1m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160219" y="1395879"/>
            <a:ext cx="202544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5-7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dendritů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– přijímají signály z jiných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buněk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Přímá spojnice 46"/>
          <p:cNvCxnSpPr>
            <a:endCxn id="46" idx="1"/>
          </p:cNvCxnSpPr>
          <p:nvPr/>
        </p:nvCxnSpPr>
        <p:spPr>
          <a:xfrm flipV="1">
            <a:off x="1170371" y="1657489"/>
            <a:ext cx="989848" cy="31865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endCxn id="46" idx="1"/>
          </p:cNvCxnSpPr>
          <p:nvPr/>
        </p:nvCxnSpPr>
        <p:spPr>
          <a:xfrm flipV="1">
            <a:off x="1619672" y="1657489"/>
            <a:ext cx="540547" cy="55422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>
            <a:stCxn id="44" idx="1"/>
          </p:cNvCxnSpPr>
          <p:nvPr/>
        </p:nvCxnSpPr>
        <p:spPr>
          <a:xfrm flipH="1">
            <a:off x="1889947" y="2345477"/>
            <a:ext cx="270274" cy="70560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>
            <a:stCxn id="72" idx="2"/>
          </p:cNvCxnSpPr>
          <p:nvPr/>
        </p:nvCxnSpPr>
        <p:spPr>
          <a:xfrm>
            <a:off x="607918" y="1835510"/>
            <a:ext cx="291674" cy="6642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>
            <a:stCxn id="72" idx="2"/>
          </p:cNvCxnSpPr>
          <p:nvPr/>
        </p:nvCxnSpPr>
        <p:spPr>
          <a:xfrm>
            <a:off x="607918" y="1835510"/>
            <a:ext cx="366390" cy="57152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>
            <a:stCxn id="58" idx="0"/>
          </p:cNvCxnSpPr>
          <p:nvPr/>
        </p:nvCxnSpPr>
        <p:spPr>
          <a:xfrm flipV="1">
            <a:off x="974308" y="2913327"/>
            <a:ext cx="501348" cy="2755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>
            <a:endCxn id="58" idx="0"/>
          </p:cNvCxnSpPr>
          <p:nvPr/>
        </p:nvCxnSpPr>
        <p:spPr>
          <a:xfrm flipH="1">
            <a:off x="974308" y="3051084"/>
            <a:ext cx="771622" cy="13775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202686" y="3188841"/>
            <a:ext cx="154324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myelinová pochva –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gliové buňky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45464" y="1527733"/>
            <a:ext cx="1124907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ělo s jádrem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ovéPole 79"/>
          <p:cNvSpPr txBox="1"/>
          <p:nvPr/>
        </p:nvSpPr>
        <p:spPr>
          <a:xfrm>
            <a:off x="45464" y="4615845"/>
            <a:ext cx="4039248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nervová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vlákna 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bílá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tzv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bílá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hmota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% hmoty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mozku), opakem je šedá hmota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těla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neuronů</a:t>
            </a:r>
          </a:p>
        </p:txBody>
      </p:sp>
      <p:sp>
        <p:nvSpPr>
          <p:cNvPr id="75" name="Obdélník 74"/>
          <p:cNvSpPr/>
          <p:nvPr/>
        </p:nvSpPr>
        <p:spPr>
          <a:xfrm>
            <a:off x="3918384" y="3547880"/>
            <a:ext cx="1629745" cy="73866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1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ynapse -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spoj </a:t>
            </a:r>
            <a:endParaRPr lang="cs-CZ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nepatrná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štěrbina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mezi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neurony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7" name="Picture 15" descr="C:\Users\burian\AppData\Local\Microsoft\Windows\Temporary Internet Files\Content.IE5\NY0J6YXO\MC900438717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0" r="26407"/>
          <a:stretch/>
        </p:blipFill>
        <p:spPr bwMode="auto">
          <a:xfrm>
            <a:off x="4335434" y="1081575"/>
            <a:ext cx="1212695" cy="187206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</p:pic>
      <p:sp>
        <p:nvSpPr>
          <p:cNvPr id="83" name="Obdélník 82"/>
          <p:cNvSpPr/>
          <p:nvPr/>
        </p:nvSpPr>
        <p:spPr>
          <a:xfrm>
            <a:off x="3565406" y="2913327"/>
            <a:ext cx="1982723" cy="3077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chemicko-elektrický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děj </a:t>
            </a:r>
          </a:p>
        </p:txBody>
      </p:sp>
      <p:sp>
        <p:nvSpPr>
          <p:cNvPr id="84" name="Obdélník 83"/>
          <p:cNvSpPr/>
          <p:nvPr/>
        </p:nvSpPr>
        <p:spPr>
          <a:xfrm>
            <a:off x="4033639" y="928021"/>
            <a:ext cx="1580778" cy="3385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přenos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vzruchu</a:t>
            </a:r>
            <a:endParaRPr lang="cs-CZ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3400326" y="3239288"/>
            <a:ext cx="2147803" cy="3077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rychlost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vzruchu až 120m/s</a:t>
            </a:r>
          </a:p>
        </p:txBody>
      </p:sp>
      <p:cxnSp>
        <p:nvCxnSpPr>
          <p:cNvPr id="77" name="Přímá spojnice se šipkou 76"/>
          <p:cNvCxnSpPr/>
          <p:nvPr/>
        </p:nvCxnSpPr>
        <p:spPr>
          <a:xfrm flipV="1">
            <a:off x="3347864" y="2499742"/>
            <a:ext cx="1371550" cy="620221"/>
          </a:xfrm>
          <a:prstGeom prst="straightConnector1">
            <a:avLst/>
          </a:prstGeom>
          <a:ln w="381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ovéPole 91"/>
          <p:cNvSpPr txBox="1"/>
          <p:nvPr/>
        </p:nvSpPr>
        <p:spPr>
          <a:xfrm>
            <a:off x="5701414" y="560992"/>
            <a:ext cx="3369678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Centrální nervová soustava (CNS)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= páteřní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mícha +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mozek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9" name="Picture 17" descr="Mícha (řez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r="27309" b="42251"/>
          <a:stretch/>
        </p:blipFill>
        <p:spPr bwMode="auto">
          <a:xfrm>
            <a:off x="5763319" y="1237128"/>
            <a:ext cx="2649597" cy="1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ovéPole 100"/>
          <p:cNvSpPr txBox="1"/>
          <p:nvPr/>
        </p:nvSpPr>
        <p:spPr>
          <a:xfrm>
            <a:off x="7313399" y="1192088"/>
            <a:ext cx="705381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mícha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ovéPole 101"/>
          <p:cNvSpPr txBox="1"/>
          <p:nvPr/>
        </p:nvSpPr>
        <p:spPr>
          <a:xfrm>
            <a:off x="5657252" y="3074739"/>
            <a:ext cx="3379245" cy="11695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trubice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 nerv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tkáně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 kanálkem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uprostřed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tenká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prst,  prochází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páteří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40-50cm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             (až k 2.bedernímu obratli)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mezi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jednotlivými obratli vystupuje do těla 31 párů tzv. míšních nervů</a:t>
            </a:r>
          </a:p>
        </p:txBody>
      </p:sp>
      <p:sp>
        <p:nvSpPr>
          <p:cNvPr id="103" name="TextovéPole 102"/>
          <p:cNvSpPr txBox="1"/>
          <p:nvPr/>
        </p:nvSpPr>
        <p:spPr>
          <a:xfrm>
            <a:off x="4185667" y="4420224"/>
            <a:ext cx="785160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mozek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ovéPole 103"/>
          <p:cNvSpPr txBox="1"/>
          <p:nvPr/>
        </p:nvSpPr>
        <p:spPr>
          <a:xfrm>
            <a:off x="5031716" y="4312503"/>
            <a:ext cx="403937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rodloužená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mícha –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mozeček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- Varolův most 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střední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mozek –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mezimozek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řední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mozek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(také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velký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koncový mozek)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46" grpId="0" animBg="1"/>
      <p:bldP spid="58" grpId="0" animBg="1"/>
      <p:bldP spid="72" grpId="0" animBg="1"/>
      <p:bldP spid="80" grpId="0" animBg="1"/>
      <p:bldP spid="75" grpId="0" animBg="1"/>
      <p:bldP spid="83" grpId="0" animBg="1"/>
      <p:bldP spid="84" grpId="0" animBg="1"/>
      <p:bldP spid="85" grpId="0" animBg="1"/>
      <p:bldP spid="92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1840"/>
            <a:ext cx="399593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49.4 Co dalšího se dozvíme?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9122" y="4286314"/>
            <a:ext cx="4076365" cy="7386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uvnitř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mozku – 4 navzájem propojené dutiny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vyplněné </a:t>
            </a:r>
            <a:r>
              <a:rPr lang="cs-CZ" sz="1400" b="1" i="1" u="sng" dirty="0">
                <a:latin typeface="Times New Roman" pitchFamily="18" charset="0"/>
                <a:cs typeface="Times New Roman" pitchFamily="18" charset="0"/>
              </a:rPr>
              <a:t>mozkomíšním mokem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(ten i mezi plenami)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nadlehčuje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mozek, omývá a chrání před otřesy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343298" y="555526"/>
            <a:ext cx="4745058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orgán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myšlení, uložen v mozkovně, obalen plenami (blánami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179420" y="4382036"/>
            <a:ext cx="4908936" cy="73866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svrchní plena – tvrdá – z okostice lebečních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kostí      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spodní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pleny – 2 – měkké –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bezcévnatá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u="sng" dirty="0">
                <a:latin typeface="Times New Roman" pitchFamily="18" charset="0"/>
                <a:cs typeface="Times New Roman" pitchFamily="18" charset="0"/>
              </a:rPr>
              <a:t>pavučnice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 cévami bohatě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propletená </a:t>
            </a:r>
            <a:r>
              <a:rPr lang="cs-CZ" sz="1400" b="1" i="1" u="sng" dirty="0" smtClean="0">
                <a:latin typeface="Times New Roman" pitchFamily="18" charset="0"/>
                <a:cs typeface="Times New Roman" pitchFamily="18" charset="0"/>
              </a:rPr>
              <a:t>omozečnice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přímo pokrývající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povrch mozku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" y="1085425"/>
            <a:ext cx="4378706" cy="3102168"/>
          </a:xfrm>
          <a:prstGeom prst="rect">
            <a:avLst/>
          </a:prstGeom>
        </p:spPr>
      </p:pic>
      <p:sp>
        <p:nvSpPr>
          <p:cNvPr id="38" name="TextovéPole 37"/>
          <p:cNvSpPr txBox="1"/>
          <p:nvPr/>
        </p:nvSpPr>
        <p:spPr>
          <a:xfrm>
            <a:off x="3732906" y="1085425"/>
            <a:ext cx="83909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mozek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00702" y="954402"/>
            <a:ext cx="4129110" cy="138499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 koncový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mozek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– největší, překrývá ostatní části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polokoule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(hemisféry) 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rozděleny na laloky (podle lebečních kostí)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povrch zbrázděný - závity - tzv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šedá kůra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mozková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každé části  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centrum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pro určitou činnost mozku (zrak, sluch, abstraktní myšlení, vnímání bolesti,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...)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745058" y="2862617"/>
            <a:ext cx="3960440" cy="307777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3. střední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mozek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– nejmenší č.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mozku 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zrak,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sluch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235063" y="3795886"/>
            <a:ext cx="4801433" cy="52322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5. prodloužená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mícha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– pokračování páteřní míchy, dýchání, srdeční činnost, nepodmíněné reflexy (sací, polykací, kašlání...)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414061" y="3170394"/>
            <a:ext cx="4622435" cy="30777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4. mozeček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– 2 polokoule, svaly, rovnováha, pohyby (chůze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514497" y="2339397"/>
            <a:ext cx="4501984" cy="52322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 mezimozek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– řídí činnost hypofýzy, těl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teplotu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příjem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vody a potravy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rozmnožování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4613114" y="3478171"/>
            <a:ext cx="4316698" cy="307777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Varolův most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– spojuje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mozeček s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konc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mozkem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Přímá spojnice 48"/>
          <p:cNvCxnSpPr>
            <a:endCxn id="39" idx="1"/>
          </p:cNvCxnSpPr>
          <p:nvPr/>
        </p:nvCxnSpPr>
        <p:spPr>
          <a:xfrm>
            <a:off x="2339752" y="1646900"/>
            <a:ext cx="24609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>
            <a:endCxn id="46" idx="1"/>
          </p:cNvCxnSpPr>
          <p:nvPr/>
        </p:nvCxnSpPr>
        <p:spPr>
          <a:xfrm>
            <a:off x="1922365" y="2601007"/>
            <a:ext cx="259213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>
            <a:endCxn id="47" idx="1"/>
          </p:cNvCxnSpPr>
          <p:nvPr/>
        </p:nvCxnSpPr>
        <p:spPr>
          <a:xfrm>
            <a:off x="2555776" y="3435846"/>
            <a:ext cx="2057338" cy="1962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>
            <a:endCxn id="45" idx="1"/>
          </p:cNvCxnSpPr>
          <p:nvPr/>
        </p:nvCxnSpPr>
        <p:spPr>
          <a:xfrm>
            <a:off x="3491880" y="3219822"/>
            <a:ext cx="922181" cy="1044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>
            <a:endCxn id="43" idx="1"/>
          </p:cNvCxnSpPr>
          <p:nvPr/>
        </p:nvCxnSpPr>
        <p:spPr>
          <a:xfrm>
            <a:off x="2411760" y="2931790"/>
            <a:ext cx="2333298" cy="8471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>
            <a:endCxn id="44" idx="1"/>
          </p:cNvCxnSpPr>
          <p:nvPr/>
        </p:nvCxnSpPr>
        <p:spPr>
          <a:xfrm>
            <a:off x="2915816" y="3767089"/>
            <a:ext cx="1319247" cy="2904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08007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49.5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3186454" y="1131590"/>
            <a:ext cx="3024336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Pospojuj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dvojice.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234427" y="2302473"/>
            <a:ext cx="1551047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neuron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1116435" y="4070805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louhý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výběžek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234429" y="2868128"/>
            <a:ext cx="1551047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axon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115616" y="3537404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ěla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neuronů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234429" y="4018990"/>
            <a:ext cx="1551047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dendrit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115616" y="2892941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évami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propletená plena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234428" y="3399333"/>
            <a:ext cx="1551047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synapse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115616" y="2316219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ervové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spojení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234429" y="1726368"/>
            <a:ext cx="1551047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šedá hmota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115616" y="1740368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ervová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buňka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6234429" y="4563624"/>
            <a:ext cx="1551047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omozečnice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1115616" y="4549789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rátký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výběžek</a:t>
            </a:r>
          </a:p>
        </p:txBody>
      </p:sp>
      <p:cxnSp>
        <p:nvCxnSpPr>
          <p:cNvPr id="5" name="Přímá spojnice 4"/>
          <p:cNvCxnSpPr>
            <a:stCxn id="42" idx="3"/>
            <a:endCxn id="35" idx="1"/>
          </p:cNvCxnSpPr>
          <p:nvPr/>
        </p:nvCxnSpPr>
        <p:spPr>
          <a:xfrm>
            <a:off x="3915509" y="1925034"/>
            <a:ext cx="2318918" cy="546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>
            <a:stCxn id="40" idx="3"/>
            <a:endCxn id="39" idx="1"/>
          </p:cNvCxnSpPr>
          <p:nvPr/>
        </p:nvCxnSpPr>
        <p:spPr>
          <a:xfrm>
            <a:off x="3915509" y="2500885"/>
            <a:ext cx="2318919" cy="1067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>
            <a:stCxn id="38" idx="3"/>
            <a:endCxn id="43" idx="1"/>
          </p:cNvCxnSpPr>
          <p:nvPr/>
        </p:nvCxnSpPr>
        <p:spPr>
          <a:xfrm>
            <a:off x="3915509" y="3077607"/>
            <a:ext cx="2318920" cy="1655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>
            <a:stCxn id="36" idx="3"/>
            <a:endCxn id="41" idx="1"/>
          </p:cNvCxnSpPr>
          <p:nvPr/>
        </p:nvCxnSpPr>
        <p:spPr>
          <a:xfrm flipV="1">
            <a:off x="3915509" y="1895645"/>
            <a:ext cx="2318920" cy="18264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74" idx="3"/>
            <a:endCxn id="29" idx="1"/>
          </p:cNvCxnSpPr>
          <p:nvPr/>
        </p:nvCxnSpPr>
        <p:spPr>
          <a:xfrm flipV="1">
            <a:off x="3916328" y="3037405"/>
            <a:ext cx="2318101" cy="121806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>
            <a:stCxn id="45" idx="3"/>
            <a:endCxn id="37" idx="1"/>
          </p:cNvCxnSpPr>
          <p:nvPr/>
        </p:nvCxnSpPr>
        <p:spPr>
          <a:xfrm flipV="1">
            <a:off x="3915509" y="4188267"/>
            <a:ext cx="2318920" cy="5461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277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49.6 Něco dalšího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537106" y="3396937"/>
            <a:ext cx="4523382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DOSTŘEDIVÉ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senzorické – do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CNS - vzestupné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ODSTŘEDIVÉ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motorické – z 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CNS - sestupné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681552" y="2571750"/>
            <a:ext cx="4234489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cs-CZ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nervové </a:t>
            </a:r>
            <a:r>
              <a:rPr lang="cs-CZ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dráhy </a:t>
            </a:r>
            <a:endParaRPr lang="cs-CZ" sz="16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- krátké </a:t>
            </a:r>
            <a:r>
              <a:rPr lang="cs-CZ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propojují jednotlivé č</a:t>
            </a:r>
            <a:r>
              <a:rPr lang="cs-CZ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mozku</a:t>
            </a:r>
            <a:endParaRPr lang="cs-CZ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- dlouhé </a:t>
            </a:r>
            <a:r>
              <a:rPr lang="cs-CZ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spojují mozek s míchou </a:t>
            </a:r>
            <a:endParaRPr lang="cs-CZ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002186" y="627534"/>
            <a:ext cx="6007651" cy="1815882"/>
          </a:xfrm>
          <a:prstGeom prst="rect">
            <a:avLst/>
          </a:prstGeom>
          <a:solidFill>
            <a:srgbClr val="308406"/>
          </a:solidFill>
        </p:spPr>
        <p:txBody>
          <a:bodyPr wrap="square" rtlCol="0">
            <a:spAutoFit/>
          </a:bodyPr>
          <a:lstStyle/>
          <a:p>
            <a:r>
              <a:rPr lang="cs-CZ" sz="1600" b="1" u="sng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Nervy</a:t>
            </a:r>
            <a:endParaRPr lang="cs-CZ" sz="1600" b="1" u="sng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mozkové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12 párů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míšní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31 párů</a:t>
            </a:r>
            <a:endParaRPr lang="cs-CZ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útrobní </a:t>
            </a:r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vegetativní)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mimo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naše vědomí, nelze ovládat vůlí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navzájem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protichůdně spolupůsobící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řídí činnost srdce, cév, žláz, útrobních orgánů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PARASYMPATIKUS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zpomaluje činnost orgánů 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SYMPATIKUS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zrychluje např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činnost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srdce, vyvol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pocení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5846" y="3689325"/>
            <a:ext cx="4355976" cy="1077218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nervová </a:t>
            </a:r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činnost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reakce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na podněty prostředí – projevuje se jako chování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základní jednotkou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reflex – ty dělíme na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615631" y="627534"/>
            <a:ext cx="3369678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Obvodová nervová </a:t>
            </a:r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soustava 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(ONS</a:t>
            </a:r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= nervy 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svazky nervových vláken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461657" y="4227934"/>
            <a:ext cx="4674281" cy="830997"/>
          </a:xfrm>
          <a:prstGeom prst="rect">
            <a:avLst/>
          </a:prstGeom>
          <a:solidFill>
            <a:srgbClr val="A6FCBA"/>
          </a:solidFill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. nepodmíněné </a:t>
            </a:r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(vrozené)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dědičné, stálé a neměnné, stejné reakce na stejné podněty (př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- sací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reflex)</a:t>
            </a:r>
          </a:p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2. podmíněné </a:t>
            </a:r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(získané)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vyžadují podmínku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signál</a:t>
            </a:r>
          </a:p>
        </p:txBody>
      </p:sp>
      <p:cxnSp>
        <p:nvCxnSpPr>
          <p:cNvPr id="32" name="Přímá spojnice 31"/>
          <p:cNvCxnSpPr/>
          <p:nvPr/>
        </p:nvCxnSpPr>
        <p:spPr>
          <a:xfrm>
            <a:off x="3823248" y="4596077"/>
            <a:ext cx="676744" cy="27992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V="1">
            <a:off x="3823248" y="4396603"/>
            <a:ext cx="676744" cy="19947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Nervové dráhy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b="11033"/>
          <a:stretch/>
        </p:blipFill>
        <p:spPr bwMode="auto">
          <a:xfrm>
            <a:off x="25846" y="1419621"/>
            <a:ext cx="299632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49.7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5320" y="1730430"/>
            <a:ext cx="3711487" cy="954107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Brain + </a:t>
            </a:r>
            <a:r>
              <a:rPr lang="cs-CZ" sz="1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storm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=&gt; brainstorming</a:t>
            </a:r>
          </a:p>
          <a:p>
            <a:pPr algn="ctr"/>
            <a:r>
              <a:rPr lang="cs-CZ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cs-CZ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generating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ideas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solutions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intensive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freewheeling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cs-CZ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stufftotweet.com/tweetthis/wp-content/plugins/wp-o-matic/cache/b96c9_625px-Have-a-Brainstorming-Session-Without-Talking-Intro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8293" r="7764" b="7308"/>
          <a:stretch/>
        </p:blipFill>
        <p:spPr bwMode="auto">
          <a:xfrm>
            <a:off x="179512" y="2715766"/>
            <a:ext cx="3711487" cy="225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.bp.blogspot.com/_y4agQIzgVpw/TSQsL7fdSMI/AAAAAAAAADM/id0gBVVZqqk/s1600/action+and+rea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69" y="492443"/>
            <a:ext cx="2327749" cy="17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07704" y="627534"/>
            <a:ext cx="2838585" cy="584775"/>
          </a:xfrm>
          <a:prstGeom prst="rect">
            <a:avLst/>
          </a:prstGeom>
          <a:gradFill flip="none" rotWithShape="1">
            <a:gsLst>
              <a:gs pos="0">
                <a:srgbClr val="308406">
                  <a:shade val="30000"/>
                  <a:satMod val="115000"/>
                </a:srgbClr>
              </a:gs>
              <a:gs pos="50000">
                <a:srgbClr val="308406">
                  <a:shade val="67500"/>
                  <a:satMod val="115000"/>
                </a:srgbClr>
              </a:gs>
              <a:gs pos="100000">
                <a:srgbClr val="308406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Newton´s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law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motion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725" y="1112586"/>
            <a:ext cx="1438411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REFLEX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cs-CZ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ahajokes.com/cartoon/color01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/>
        </p:blipFill>
        <p:spPr bwMode="auto">
          <a:xfrm>
            <a:off x="4409191" y="2291730"/>
            <a:ext cx="4360181" cy="285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2987824" y="1212309"/>
            <a:ext cx="2160240" cy="51812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148336" y="1212309"/>
            <a:ext cx="2151856" cy="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277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49.8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157255"/>
              </p:ext>
            </p:extLst>
          </p:nvPr>
        </p:nvGraphicFramePr>
        <p:xfrm>
          <a:off x="2555776" y="627534"/>
          <a:ext cx="640871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Nervová buňka se nazývá</a:t>
                      </a:r>
                      <a:r>
                        <a:rPr lang="cs-CZ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nefron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neuron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neutron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nervon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cs-CZ" sz="14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Bezcévnatá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spodní plena v mozku se jmenuje</a:t>
                      </a:r>
                      <a:r>
                        <a:rPr lang="cs-CZ" sz="13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3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2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omoušnice</a:t>
                      </a:r>
                      <a:endParaRPr lang="cs-CZ" sz="12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omozečnice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mozečnice</a:t>
                      </a:r>
                      <a:endParaRPr lang="cs-CZ" sz="12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pavučnice</a:t>
                      </a:r>
                      <a:endParaRPr lang="cs-CZ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 se jmenuje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útrobní nervstvo zrychlující činnost vnitřních orgánů?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20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sympatetikus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20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parasympatetikus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parasympatikus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sympatikus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Reflexy nevyžadující podmínku jsou reflexy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  <a:endParaRPr lang="cs-CZ" sz="13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podmíněné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získané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vrozené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základní </a:t>
                      </a:r>
                      <a:endParaRPr lang="cs-CZ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419622"/>
            <a:ext cx="806489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http://www.smartdraw.com/examples/view/motor+neuron+of+the+nervous+system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skolajecna.cz/biologie/Sources/Photogallery_Detail.php?intSource=1&amp;intImageId=343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http://pfyziollfup.upol.cz/castwiki/?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p=3265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duef.uniza.sk/index.php?go=prednasky&amp;prednaska=43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www.stufftotweet.com/tweetthis/wikihow/how-to-have-a-brainstorming-session-without-talking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www.asmileperday.com/2011/01/action-and-reaction.html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www.ahajokes.com/crt538.html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7948</TotalTime>
  <Words>1075</Words>
  <Application>Microsoft Office PowerPoint</Application>
  <PresentationFormat>Předvádění na obrazovce (16:9)</PresentationFormat>
  <Paragraphs>165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49.1 Člověk – nervová soustava</vt:lpstr>
      <vt:lpstr>49.2 Co už víš? </vt:lpstr>
      <vt:lpstr>49.3 Jaké nové věci se dozvíme?</vt:lpstr>
      <vt:lpstr>49.4 Co dalšího se dozvíme?</vt:lpstr>
      <vt:lpstr>49.5 Procvičení a příklady</vt:lpstr>
      <vt:lpstr>49.6 Něco dalšího</vt:lpstr>
      <vt:lpstr>49.7 CLIL</vt:lpstr>
      <vt:lpstr>49.8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524</cp:revision>
  <dcterms:created xsi:type="dcterms:W3CDTF">2010-10-18T18:21:56Z</dcterms:created>
  <dcterms:modified xsi:type="dcterms:W3CDTF">2013-07-11T13:24:28Z</dcterms:modified>
</cp:coreProperties>
</file>