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42C"/>
    <a:srgbClr val="FFFF99"/>
    <a:srgbClr val="FFFF00"/>
    <a:srgbClr val="813763"/>
    <a:srgbClr val="FF7C80"/>
    <a:srgbClr val="00FFFF"/>
    <a:srgbClr val="A6A200"/>
    <a:srgbClr val="308406"/>
    <a:srgbClr val="CCFF3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2" autoAdjust="0"/>
    <p:restoredTop sz="94676" autoAdjust="0"/>
  </p:normalViewPr>
  <p:slideViewPr>
    <p:cSldViewPr>
      <p:cViewPr>
        <p:scale>
          <a:sx n="100" d="100"/>
          <a:sy n="100" d="100"/>
        </p:scale>
        <p:origin x="-4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20.8.2012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20.8.2012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png"/><Relationship Id="rId10" Type="http://schemas.microsoft.com/office/2007/relationships/hdphoto" Target="../media/hdphoto1.wdp"/><Relationship Id="rId4" Type="http://schemas.openxmlformats.org/officeDocument/2006/relationships/image" Target="../media/image13.wmf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gif"/><Relationship Id="rId4" Type="http://schemas.openxmlformats.org/officeDocument/2006/relationships/hyperlink" Target="http://www.youtube.com/watch?v=Z7xKYNz9AS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urton.k12.ca.us/jma/new_page_13.htm" TargetMode="External"/><Relationship Id="rId2" Type="http://schemas.openxmlformats.org/officeDocument/2006/relationships/hyperlink" Target="http://blog.doktorka.cz/ibd-ulcerozni-kolitida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61850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48.1 Člověk – trávicí soustava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Michal Burian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mik\AppData\Local\Microsoft\Windows\Temporary Internet Files\Content.IE5\HSJURUDN\MC90023349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805" y="2430914"/>
            <a:ext cx="1554382" cy="128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k\AppData\Local\Microsoft\Windows\Temporary Internet Files\Content.IE5\G8ZB9UIW\MC90029068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560" y="3260493"/>
            <a:ext cx="1001670" cy="109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k\AppData\Local\Microsoft\Windows\Temporary Internet Files\Content.IE5\9DJAQMI8\MC90023348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595" y="3074959"/>
            <a:ext cx="1694507" cy="139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ik\AppData\Local\Microsoft\Windows\Temporary Internet Files\Content.IE5\HSJURUDN\MC90023348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102" y="2859782"/>
            <a:ext cx="1772970" cy="136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ik\AppData\Local\Microsoft\Windows\Temporary Internet Files\Content.IE5\G27A8A87\MC90023349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15566"/>
            <a:ext cx="1762408" cy="135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ik\AppData\Local\Microsoft\Windows\Temporary Internet Files\Content.IE5\XSJ3N8SY\MC90023349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51" y="1066600"/>
            <a:ext cx="1712518" cy="141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ik\AppData\Local\Microsoft\Windows\Temporary Internet Files\Content.IE5\VEJCD5XY\MC90025159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81" y="2991608"/>
            <a:ext cx="1338225" cy="148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mik\AppData\Local\Microsoft\Windows\Temporary Internet Files\Content.IE5\9DJAQMI8\MC90025148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9848"/>
            <a:ext cx="1591739" cy="164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ik\AppData\Local\Microsoft\Windows\Temporary Internet Files\Content.IE5\R98UUU3N\MC900250807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654" y="813774"/>
            <a:ext cx="1683866" cy="192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11188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Michal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Burian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Žaludek, tenké a tlusté střevo,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živiny, energie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zabývající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trávicí soustavou člověka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popisující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její jednotlivé části a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jejich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význam.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117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láček 10"/>
          <p:cNvSpPr/>
          <p:nvPr/>
        </p:nvSpPr>
        <p:spPr>
          <a:xfrm>
            <a:off x="3122082" y="570893"/>
            <a:ext cx="2160240" cy="1073799"/>
          </a:xfrm>
          <a:prstGeom prst="cloudCallout">
            <a:avLst>
              <a:gd name="adj1" fmla="val -51690"/>
              <a:gd name="adj2" fmla="val 61893"/>
            </a:avLst>
          </a:prstGeom>
          <a:solidFill>
            <a:srgbClr val="A6A200">
              <a:alpha val="34000"/>
            </a:srgbClr>
          </a:solidFill>
          <a:ln>
            <a:solidFill>
              <a:srgbClr val="813763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Jako konzument přijímá člověk energii ve formě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potravy.</a:t>
            </a:r>
            <a:endParaRPr lang="cs-CZ" sz="1400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láček 11"/>
          <p:cNvSpPr/>
          <p:nvPr/>
        </p:nvSpPr>
        <p:spPr>
          <a:xfrm>
            <a:off x="163681" y="936891"/>
            <a:ext cx="2265864" cy="1160416"/>
          </a:xfrm>
          <a:prstGeom prst="cloudCallout">
            <a:avLst>
              <a:gd name="adj1" fmla="val 11060"/>
              <a:gd name="adj2" fmla="val 70230"/>
            </a:avLst>
          </a:prstGeom>
          <a:solidFill>
            <a:srgbClr val="A6A200">
              <a:alpha val="34000"/>
            </a:srgbClr>
          </a:solidFill>
          <a:ln>
            <a:solidFill>
              <a:srgbClr val="813763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Aby člověk mohl žít, růst a vyvíjet se, potřebuje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ENERGII.</a:t>
            </a:r>
            <a:endParaRPr lang="cs-CZ" sz="14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láček 12"/>
          <p:cNvSpPr/>
          <p:nvPr/>
        </p:nvSpPr>
        <p:spPr>
          <a:xfrm>
            <a:off x="2796113" y="2090085"/>
            <a:ext cx="2249990" cy="985721"/>
          </a:xfrm>
          <a:prstGeom prst="cloudCallout">
            <a:avLst>
              <a:gd name="adj1" fmla="val -63766"/>
              <a:gd name="adj2" fmla="val -52539"/>
            </a:avLst>
          </a:prstGeom>
          <a:solidFill>
            <a:srgbClr val="A6A200">
              <a:alpha val="34000"/>
            </a:srgbClr>
          </a:solidFill>
          <a:ln>
            <a:solidFill>
              <a:srgbClr val="813763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 potravě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přijímá </a:t>
            </a:r>
            <a:r>
              <a:rPr lang="cs-CZ" sz="1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živiny, vitamíny, minerály a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vodu.</a:t>
            </a:r>
            <a:endParaRPr lang="cs-CZ" sz="1400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mik\AppData\Local\Microsoft\Windows\Temporary Internet Files\Content.IE5\IKAMWYAL\MC9004061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96" y="2288578"/>
            <a:ext cx="1015927" cy="71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ik\AppData\Local\Microsoft\Windows\Temporary Internet Files\Content.IE5\VEJCD5XY\MC90030004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677" y="2641605"/>
            <a:ext cx="789425" cy="64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mik\AppData\Local\Microsoft\Windows\Temporary Internet Files\Content.IE5\9DJAQMI8\MC900441753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733" y="1926814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mik\AppData\Local\Microsoft\Windows\Temporary Internet Files\Content.IE5\R98UUU3N\MC90028685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80" y="2288578"/>
            <a:ext cx="1076452" cy="91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ahnutá šipka dolů 2"/>
          <p:cNvSpPr/>
          <p:nvPr/>
        </p:nvSpPr>
        <p:spPr>
          <a:xfrm rot="21336957">
            <a:off x="2017495" y="924912"/>
            <a:ext cx="1459858" cy="365760"/>
          </a:xfrm>
          <a:prstGeom prst="curvedDown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Zahnutá šipka dolů 24"/>
          <p:cNvSpPr/>
          <p:nvPr/>
        </p:nvSpPr>
        <p:spPr>
          <a:xfrm rot="6477814">
            <a:off x="4241706" y="1701745"/>
            <a:ext cx="1671291" cy="520636"/>
          </a:xfrm>
          <a:prstGeom prst="curvedDownArrow">
            <a:avLst>
              <a:gd name="adj1" fmla="val 21657"/>
              <a:gd name="adj2" fmla="val 50000"/>
              <a:gd name="adj3" fmla="val 60697"/>
            </a:avLst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Výbuch 1 14"/>
          <p:cNvSpPr/>
          <p:nvPr/>
        </p:nvSpPr>
        <p:spPr>
          <a:xfrm>
            <a:off x="1411463" y="3774279"/>
            <a:ext cx="2347690" cy="1008112"/>
          </a:xfrm>
          <a:prstGeom prst="irregularSeal1">
            <a:avLst/>
          </a:prstGeom>
          <a:solidFill>
            <a:srgbClr val="00FFFF"/>
          </a:solidFill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Trávicí soustava = trávicí trubice</a:t>
            </a:r>
          </a:p>
        </p:txBody>
      </p:sp>
      <p:sp>
        <p:nvSpPr>
          <p:cNvPr id="18" name="Ovál 17"/>
          <p:cNvSpPr/>
          <p:nvPr/>
        </p:nvSpPr>
        <p:spPr>
          <a:xfrm>
            <a:off x="1645083" y="3457532"/>
            <a:ext cx="1284245" cy="46369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řijímá potravu</a:t>
            </a:r>
            <a:endParaRPr lang="cs-CZ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ál 18"/>
          <p:cNvSpPr/>
          <p:nvPr/>
        </p:nvSpPr>
        <p:spPr>
          <a:xfrm>
            <a:off x="3011808" y="3654735"/>
            <a:ext cx="1790305" cy="46369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tráví/rozkládá potravu</a:t>
            </a:r>
            <a:endParaRPr lang="cs-CZ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ál 19"/>
          <p:cNvSpPr/>
          <p:nvPr/>
        </p:nvSpPr>
        <p:spPr>
          <a:xfrm>
            <a:off x="3293413" y="4309219"/>
            <a:ext cx="1473172" cy="443013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střebává živiny, vodu</a:t>
            </a:r>
            <a:endParaRPr lang="cs-CZ" sz="13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ál 20"/>
          <p:cNvSpPr/>
          <p:nvPr/>
        </p:nvSpPr>
        <p:spPr>
          <a:xfrm>
            <a:off x="2253215" y="4648741"/>
            <a:ext cx="1144433" cy="463690"/>
          </a:xfrm>
          <a:prstGeom prst="ellipse">
            <a:avLst/>
          </a:prstGeom>
          <a:solidFill>
            <a:srgbClr val="A6A200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ylučuje zbytky</a:t>
            </a:r>
            <a:endParaRPr lang="cs-CZ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ál 21"/>
          <p:cNvSpPr/>
          <p:nvPr/>
        </p:nvSpPr>
        <p:spPr>
          <a:xfrm>
            <a:off x="268477" y="3689377"/>
            <a:ext cx="1397419" cy="619842"/>
          </a:xfrm>
          <a:prstGeom prst="ellipse">
            <a:avLst/>
          </a:prstGeom>
          <a:solidFill>
            <a:srgbClr val="002060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innost řízena hormony</a:t>
            </a:r>
            <a:endParaRPr lang="cs-CZ" sz="13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" descr="C:\Users\mik\AppData\Local\Microsoft\Windows\Temporary Internet Files\Content.IE5\9DJAQMI8\MC90022988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813" y="1243936"/>
            <a:ext cx="929575" cy="87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Zaoblený obdélník 32"/>
          <p:cNvSpPr/>
          <p:nvPr/>
        </p:nvSpPr>
        <p:spPr>
          <a:xfrm>
            <a:off x="7866828" y="3071778"/>
            <a:ext cx="1075725" cy="277203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aludek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2" name="Picture 2" descr="C:\Users\mik\AppData\Local\Microsoft\Windows\Temporary Internet Files\Content.IE5\G8ZB9UIW\MC900440673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760" y="544621"/>
            <a:ext cx="1008112" cy="72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86" descr="C:\Users\mik\Pictures\dumky\Pp48\Obrázek1.png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991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486" y="1074905"/>
            <a:ext cx="1769231" cy="3990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Zaoblený obdélník 43"/>
          <p:cNvSpPr/>
          <p:nvPr/>
        </p:nvSpPr>
        <p:spPr>
          <a:xfrm>
            <a:off x="7374802" y="1191913"/>
            <a:ext cx="775664" cy="264177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ltan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10cípá hvězda 44"/>
          <p:cNvSpPr/>
          <p:nvPr/>
        </p:nvSpPr>
        <p:spPr>
          <a:xfrm>
            <a:off x="7114105" y="1086867"/>
            <a:ext cx="260698" cy="288032"/>
          </a:xfrm>
          <a:prstGeom prst="star10">
            <a:avLst/>
          </a:prstGeom>
          <a:solidFill>
            <a:srgbClr val="00B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aoblený obdélník 45"/>
          <p:cNvSpPr/>
          <p:nvPr/>
        </p:nvSpPr>
        <p:spPr>
          <a:xfrm>
            <a:off x="7417415" y="2152748"/>
            <a:ext cx="666939" cy="299700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ícen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Šipka doprava 46"/>
          <p:cNvSpPr/>
          <p:nvPr/>
        </p:nvSpPr>
        <p:spPr>
          <a:xfrm rot="10800000">
            <a:off x="6354018" y="1149398"/>
            <a:ext cx="723355" cy="116533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Šipka doprava 47"/>
          <p:cNvSpPr/>
          <p:nvPr/>
        </p:nvSpPr>
        <p:spPr>
          <a:xfrm rot="10800000">
            <a:off x="6371390" y="2219936"/>
            <a:ext cx="723355" cy="116533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Šipka doprava 48"/>
          <p:cNvSpPr/>
          <p:nvPr/>
        </p:nvSpPr>
        <p:spPr>
          <a:xfrm rot="10800000">
            <a:off x="6882776" y="3168125"/>
            <a:ext cx="723355" cy="116533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10cípá hvězda 49"/>
          <p:cNvSpPr/>
          <p:nvPr/>
        </p:nvSpPr>
        <p:spPr>
          <a:xfrm>
            <a:off x="7156717" y="2132007"/>
            <a:ext cx="260698" cy="288032"/>
          </a:xfrm>
          <a:prstGeom prst="star10">
            <a:avLst/>
          </a:prstGeom>
          <a:solidFill>
            <a:srgbClr val="00B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1" name="10cípá hvězda 50"/>
          <p:cNvSpPr/>
          <p:nvPr/>
        </p:nvSpPr>
        <p:spPr>
          <a:xfrm>
            <a:off x="7606131" y="3071778"/>
            <a:ext cx="260698" cy="288032"/>
          </a:xfrm>
          <a:prstGeom prst="star10">
            <a:avLst/>
          </a:prstGeom>
          <a:solidFill>
            <a:srgbClr val="00B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2" name="Zaoblený obdélník 51"/>
          <p:cNvSpPr/>
          <p:nvPr/>
        </p:nvSpPr>
        <p:spPr>
          <a:xfrm>
            <a:off x="7433434" y="3880034"/>
            <a:ext cx="1368151" cy="231332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enké střevo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10cípá hvězda 52"/>
          <p:cNvSpPr/>
          <p:nvPr/>
        </p:nvSpPr>
        <p:spPr>
          <a:xfrm>
            <a:off x="7156717" y="3689377"/>
            <a:ext cx="260698" cy="288032"/>
          </a:xfrm>
          <a:prstGeom prst="star10">
            <a:avLst/>
          </a:prstGeom>
          <a:solidFill>
            <a:srgbClr val="00B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5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Zaoblený obdélník 53"/>
          <p:cNvSpPr/>
          <p:nvPr/>
        </p:nvSpPr>
        <p:spPr>
          <a:xfrm>
            <a:off x="7386806" y="4434526"/>
            <a:ext cx="1368151" cy="34786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lusté střevo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10cípá hvězda 54"/>
          <p:cNvSpPr/>
          <p:nvPr/>
        </p:nvSpPr>
        <p:spPr>
          <a:xfrm>
            <a:off x="7126108" y="4406442"/>
            <a:ext cx="260698" cy="288032"/>
          </a:xfrm>
          <a:prstGeom prst="star10">
            <a:avLst/>
          </a:prstGeom>
          <a:solidFill>
            <a:srgbClr val="00B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6" name="Šipka doprava 55"/>
          <p:cNvSpPr/>
          <p:nvPr/>
        </p:nvSpPr>
        <p:spPr>
          <a:xfrm rot="10800000">
            <a:off x="6673497" y="3995700"/>
            <a:ext cx="723355" cy="116533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10cípá hvězda 56"/>
          <p:cNvSpPr/>
          <p:nvPr/>
        </p:nvSpPr>
        <p:spPr>
          <a:xfrm>
            <a:off x="7249636" y="575219"/>
            <a:ext cx="260698" cy="288032"/>
          </a:xfrm>
          <a:prstGeom prst="star10">
            <a:avLst/>
          </a:prstGeom>
          <a:solidFill>
            <a:srgbClr val="00B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7523227" y="598860"/>
            <a:ext cx="1368152" cy="264392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utina ústní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Šipka doprava 58"/>
          <p:cNvSpPr/>
          <p:nvPr/>
        </p:nvSpPr>
        <p:spPr>
          <a:xfrm rot="10168039">
            <a:off x="6418652" y="906335"/>
            <a:ext cx="1105597" cy="106045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Šipka doprava 59"/>
          <p:cNvSpPr/>
          <p:nvPr/>
        </p:nvSpPr>
        <p:spPr>
          <a:xfrm rot="12878524">
            <a:off x="5916677" y="4233887"/>
            <a:ext cx="1368152" cy="119952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6826756" y="1533032"/>
            <a:ext cx="1819447" cy="523220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známe jednotlivé části trávicí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soustavy.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24774" y="4520781"/>
            <a:ext cx="1810922" cy="523220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Známe základní fakta o trávicí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soustavě.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3" grpId="0" animBg="1"/>
      <p:bldP spid="25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69509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48.3 Jaké věci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se o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trávení dozvíme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076468" y="3673906"/>
            <a:ext cx="881585" cy="595745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ejtvrdší </a:t>
            </a:r>
            <a:r>
              <a:rPr lang="cs-CZ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hmota </a:t>
            </a:r>
          </a:p>
          <a:p>
            <a:pPr algn="ctr"/>
            <a:r>
              <a:rPr lang="cs-CZ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 těle</a:t>
            </a:r>
            <a:endParaRPr lang="cs-CZ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418457" y="637443"/>
            <a:ext cx="2519260" cy="130805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slinné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žlázy v ústech </a:t>
            </a: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 produkují sliny - složení </a:t>
            </a: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voda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(zvlhčování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sousta)</a:t>
            </a:r>
          </a:p>
          <a:p>
            <a:r>
              <a:rPr lang="cs-CZ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hlen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(mucin) - obaluje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sousto, </a:t>
            </a:r>
            <a:endParaRPr lang="cs-CZ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                         chrání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sliznici</a:t>
            </a: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enzym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ptyalin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) - rozkládá cukry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2258451" y="1565008"/>
            <a:ext cx="2169534" cy="11849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i="1" u="sng" dirty="0">
                <a:latin typeface="Times New Roman" pitchFamily="18" charset="0"/>
                <a:cs typeface="Times New Roman" pitchFamily="18" charset="0"/>
              </a:rPr>
              <a:t>dospělý chrup </a:t>
            </a:r>
            <a:r>
              <a:rPr lang="cs-CZ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32 zubů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ubní vzorec</a:t>
            </a:r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2 1 2 3</a:t>
            </a:r>
          </a:p>
          <a:p>
            <a:endParaRPr lang="cs-CZ" sz="13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3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3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ezáky                        stoličky</a:t>
            </a:r>
          </a:p>
          <a:p>
            <a:r>
              <a:rPr lang="cs-CZ" sz="13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špičák     </a:t>
            </a:r>
            <a:r>
              <a:rPr lang="cs-CZ" sz="13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třenové z.</a:t>
            </a:r>
            <a:endParaRPr lang="cs-CZ" sz="13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131196" y="1073960"/>
            <a:ext cx="995051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rgbClr val="813763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rozmělnění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Zaoblený obdélník 51"/>
          <p:cNvSpPr/>
          <p:nvPr/>
        </p:nvSpPr>
        <p:spPr>
          <a:xfrm>
            <a:off x="383559" y="1415161"/>
            <a:ext cx="1504622" cy="519576"/>
          </a:xfrm>
          <a:prstGeom prst="roundRect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2060"/>
            </a:solidFill>
          </a:ln>
        </p:spPr>
        <p:style>
          <a:lnRef idx="1">
            <a:schemeClr val="accent3"/>
          </a:lnRef>
          <a:fillRef idx="1002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mechanické</a:t>
            </a:r>
            <a:endParaRPr lang="cs-CZ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omocí </a:t>
            </a:r>
            <a:endParaRPr lang="cs-CZ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478099" y="996415"/>
            <a:ext cx="1368152" cy="34786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utina ústní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mik\AppData\Local\Microsoft\Windows\Temporary Internet Files\Content.IE5\R98UUU3N\MC90023459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38" y="1650318"/>
            <a:ext cx="425010" cy="29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Zaoblený obdélník 39"/>
          <p:cNvSpPr/>
          <p:nvPr/>
        </p:nvSpPr>
        <p:spPr>
          <a:xfrm>
            <a:off x="4677459" y="996415"/>
            <a:ext cx="1697077" cy="56859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1002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chemické</a:t>
            </a:r>
            <a:endParaRPr lang="cs-CZ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omocí enzymů</a:t>
            </a:r>
            <a:endParaRPr lang="cs-CZ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C:\Users\mik\AppData\Local\Microsoft\Windows\Temporary Internet Files\Content.IE5\VEJCD5XY\MC900217122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94" y="3844780"/>
            <a:ext cx="972759" cy="101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ovéPole 41"/>
          <p:cNvSpPr txBox="1"/>
          <p:nvPr/>
        </p:nvSpPr>
        <p:spPr>
          <a:xfrm>
            <a:off x="212546" y="3844780"/>
            <a:ext cx="752311" cy="292388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korunka</a:t>
            </a:r>
          </a:p>
        </p:txBody>
      </p:sp>
      <p:cxnSp>
        <p:nvCxnSpPr>
          <p:cNvPr id="43" name="Přímá spojnice se šipkou 42"/>
          <p:cNvCxnSpPr>
            <a:stCxn id="42" idx="3"/>
          </p:cNvCxnSpPr>
          <p:nvPr/>
        </p:nvCxnSpPr>
        <p:spPr>
          <a:xfrm>
            <a:off x="964857" y="3990974"/>
            <a:ext cx="464279" cy="191777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317875" y="4182751"/>
            <a:ext cx="593276" cy="292388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krček</a:t>
            </a:r>
          </a:p>
        </p:txBody>
      </p:sp>
      <p:cxnSp>
        <p:nvCxnSpPr>
          <p:cNvPr id="53" name="Přímá spojnice se šipkou 52"/>
          <p:cNvCxnSpPr>
            <a:stCxn id="49" idx="3"/>
          </p:cNvCxnSpPr>
          <p:nvPr/>
        </p:nvCxnSpPr>
        <p:spPr>
          <a:xfrm>
            <a:off x="911151" y="4328945"/>
            <a:ext cx="517985" cy="6573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7875" y="4570497"/>
            <a:ext cx="609461" cy="292388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kořen</a:t>
            </a:r>
          </a:p>
        </p:txBody>
      </p:sp>
      <p:cxnSp>
        <p:nvCxnSpPr>
          <p:cNvPr id="55" name="Přímá spojnice se šipkou 54"/>
          <p:cNvCxnSpPr>
            <a:stCxn id="54" idx="3"/>
          </p:cNvCxnSpPr>
          <p:nvPr/>
        </p:nvCxnSpPr>
        <p:spPr>
          <a:xfrm flipV="1">
            <a:off x="927336" y="4570497"/>
            <a:ext cx="501800" cy="146194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2167583" y="3844780"/>
            <a:ext cx="752311" cy="292388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sklovina</a:t>
            </a:r>
          </a:p>
        </p:txBody>
      </p:sp>
      <p:cxnSp>
        <p:nvCxnSpPr>
          <p:cNvPr id="38" name="Přímá spojnice se šipkou 37"/>
          <p:cNvCxnSpPr>
            <a:stCxn id="37" idx="1"/>
          </p:cNvCxnSpPr>
          <p:nvPr/>
        </p:nvCxnSpPr>
        <p:spPr>
          <a:xfrm flipH="1">
            <a:off x="1797813" y="3990974"/>
            <a:ext cx="369770" cy="563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2167583" y="4189324"/>
            <a:ext cx="828128" cy="292388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zubovina</a:t>
            </a:r>
          </a:p>
        </p:txBody>
      </p:sp>
      <p:cxnSp>
        <p:nvCxnSpPr>
          <p:cNvPr id="41" name="Přímá spojnice se šipkou 40"/>
          <p:cNvCxnSpPr>
            <a:stCxn id="39" idx="1"/>
          </p:cNvCxnSpPr>
          <p:nvPr/>
        </p:nvCxnSpPr>
        <p:spPr>
          <a:xfrm flipH="1" flipV="1">
            <a:off x="1725805" y="4189324"/>
            <a:ext cx="441778" cy="1461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2297042" y="4557480"/>
            <a:ext cx="504056" cy="292388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3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dřeň</a:t>
            </a:r>
          </a:p>
        </p:txBody>
      </p:sp>
      <p:cxnSp>
        <p:nvCxnSpPr>
          <p:cNvPr id="46" name="Přímá spojnice se šipkou 45"/>
          <p:cNvCxnSpPr>
            <a:stCxn id="44" idx="1"/>
          </p:cNvCxnSpPr>
          <p:nvPr/>
        </p:nvCxnSpPr>
        <p:spPr>
          <a:xfrm flipH="1" flipV="1">
            <a:off x="1595873" y="4377051"/>
            <a:ext cx="701169" cy="32662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78968" y="2790968"/>
            <a:ext cx="3916968" cy="707886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Zuby jsou zasazeny v čelistech v zubních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jamkách.</a:t>
            </a:r>
            <a:endParaRPr lang="cs-CZ" sz="1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nější </a:t>
            </a:r>
            <a:r>
              <a:rPr lang="cs-CZ" sz="14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stavba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ZUB</a:t>
            </a:r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4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nitřní </a:t>
            </a:r>
            <a:r>
              <a:rPr lang="cs-CZ" sz="14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stavba</a:t>
            </a:r>
            <a:endParaRPr lang="cs-CZ" sz="14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Přímá spojnice 58"/>
          <p:cNvCxnSpPr>
            <a:stCxn id="45" idx="2"/>
            <a:endCxn id="52" idx="3"/>
          </p:cNvCxnSpPr>
          <p:nvPr/>
        </p:nvCxnSpPr>
        <p:spPr>
          <a:xfrm flipH="1">
            <a:off x="1888181" y="1381737"/>
            <a:ext cx="740541" cy="29321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>
            <a:stCxn id="13" idx="1"/>
            <a:endCxn id="37" idx="3"/>
          </p:cNvCxnSpPr>
          <p:nvPr/>
        </p:nvCxnSpPr>
        <p:spPr>
          <a:xfrm flipH="1">
            <a:off x="2919894" y="3971779"/>
            <a:ext cx="156574" cy="191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>
            <a:stCxn id="45" idx="2"/>
            <a:endCxn id="40" idx="1"/>
          </p:cNvCxnSpPr>
          <p:nvPr/>
        </p:nvCxnSpPr>
        <p:spPr>
          <a:xfrm flipV="1">
            <a:off x="2628722" y="1280712"/>
            <a:ext cx="2048737" cy="1010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H="1">
            <a:off x="3100167" y="2046684"/>
            <a:ext cx="608206" cy="409844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>
            <a:off x="4086969" y="2081650"/>
            <a:ext cx="74871" cy="228735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/>
          <p:cNvCxnSpPr/>
          <p:nvPr/>
        </p:nvCxnSpPr>
        <p:spPr>
          <a:xfrm flipH="1">
            <a:off x="3624175" y="2046684"/>
            <a:ext cx="259127" cy="409844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79"/>
          <p:cNvCxnSpPr/>
          <p:nvPr/>
        </p:nvCxnSpPr>
        <p:spPr>
          <a:xfrm flipH="1">
            <a:off x="2667706" y="2046684"/>
            <a:ext cx="736564" cy="250345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ovéPole 93"/>
          <p:cNvSpPr txBox="1"/>
          <p:nvPr/>
        </p:nvSpPr>
        <p:spPr>
          <a:xfrm>
            <a:off x="-5116" y="2011996"/>
            <a:ext cx="2136312" cy="6924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300" i="1" u="sng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300" i="1" u="sng" dirty="0" smtClean="0">
                <a:latin typeface="Times New Roman" pitchFamily="18" charset="0"/>
                <a:cs typeface="Times New Roman" pitchFamily="18" charset="0"/>
              </a:rPr>
              <a:t>ěti – mléčný chrup</a:t>
            </a:r>
            <a:r>
              <a:rPr lang="cs-CZ" sz="1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cs-CZ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zubů</a:t>
            </a:r>
          </a:p>
          <a:p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zubní 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vzorec – 2 1 </a:t>
            </a:r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cs-CZ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>
                <a:latin typeface="Times New Roman" pitchFamily="18" charset="0"/>
                <a:cs typeface="Times New Roman" pitchFamily="18" charset="0"/>
              </a:rPr>
              <a:t>(chybí třenové)</a:t>
            </a:r>
            <a:endParaRPr lang="cs-CZ" sz="13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2" name="Přímá spojnice 101"/>
          <p:cNvCxnSpPr>
            <a:stCxn id="108" idx="1"/>
            <a:endCxn id="44" idx="3"/>
          </p:cNvCxnSpPr>
          <p:nvPr/>
        </p:nvCxnSpPr>
        <p:spPr>
          <a:xfrm flipH="1">
            <a:off x="2801098" y="4648962"/>
            <a:ext cx="275370" cy="547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aoblený obdélník 107"/>
          <p:cNvSpPr/>
          <p:nvPr/>
        </p:nvSpPr>
        <p:spPr>
          <a:xfrm>
            <a:off x="3076468" y="4351089"/>
            <a:ext cx="881585" cy="595745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ervy</a:t>
            </a:r>
            <a:r>
              <a:rPr lang="cs-CZ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cévy =&gt; výživa</a:t>
            </a:r>
            <a:endParaRPr lang="cs-CZ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Šipka dolů 89"/>
          <p:cNvSpPr/>
          <p:nvPr/>
        </p:nvSpPr>
        <p:spPr>
          <a:xfrm>
            <a:off x="501447" y="3426861"/>
            <a:ext cx="242316" cy="396537"/>
          </a:xfrm>
          <a:prstGeom prst="downArrow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Šipka dolů 127"/>
          <p:cNvSpPr/>
          <p:nvPr/>
        </p:nvSpPr>
        <p:spPr>
          <a:xfrm>
            <a:off x="2460489" y="3426861"/>
            <a:ext cx="242316" cy="396537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6" name="Picture 487" descr="C:\Users\mik\AppData\Local\Microsoft\Windows\Temporary Internet Files\Content.IE5\9DJAQMI8\MC90042633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585" y="2433324"/>
            <a:ext cx="1616177" cy="1332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Zaoblený obdélník 76"/>
          <p:cNvSpPr/>
          <p:nvPr/>
        </p:nvSpPr>
        <p:spPr>
          <a:xfrm>
            <a:off x="5730457" y="2113004"/>
            <a:ext cx="1075725" cy="277203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aludek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ovéPole 80"/>
          <p:cNvSpPr txBox="1"/>
          <p:nvPr/>
        </p:nvSpPr>
        <p:spPr>
          <a:xfrm>
            <a:off x="4599275" y="2546728"/>
            <a:ext cx="1279746" cy="3077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ačíná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česlem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4572000" y="4089911"/>
            <a:ext cx="1408665" cy="3077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končí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vrátníkem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Přímá spojnice 82"/>
          <p:cNvCxnSpPr>
            <a:endCxn id="81" idx="3"/>
          </p:cNvCxnSpPr>
          <p:nvPr/>
        </p:nvCxnSpPr>
        <p:spPr>
          <a:xfrm flipH="1">
            <a:off x="5879021" y="2546728"/>
            <a:ext cx="405304" cy="15388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>
            <a:stCxn id="82" idx="0"/>
          </p:cNvCxnSpPr>
          <p:nvPr/>
        </p:nvCxnSpPr>
        <p:spPr>
          <a:xfrm flipV="1">
            <a:off x="5276333" y="3609693"/>
            <a:ext cx="1007992" cy="48021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ovéPole 86"/>
          <p:cNvSpPr txBox="1"/>
          <p:nvPr/>
        </p:nvSpPr>
        <p:spPr>
          <a:xfrm>
            <a:off x="7216422" y="2251606"/>
            <a:ext cx="1721295" cy="954107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zde se potrava -</a:t>
            </a:r>
            <a:endParaRPr lang="cs-CZ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eriod"/>
            </a:pPr>
            <a:r>
              <a:rPr lang="cs-CZ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hromažďuje</a:t>
            </a:r>
          </a:p>
          <a:p>
            <a:pPr marL="342900" indent="-342900">
              <a:buAutoNum type="alphaLcPeriod"/>
            </a:pPr>
            <a:r>
              <a:rPr lang="cs-CZ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romíchává</a:t>
            </a:r>
          </a:p>
          <a:p>
            <a:pPr marL="342900" indent="-342900">
              <a:buAutoNum type="alphaLcPeriod"/>
            </a:pPr>
            <a:r>
              <a:rPr lang="cs-CZ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rozmělňuje </a:t>
            </a:r>
            <a:endParaRPr lang="cs-CZ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8" name="Přímá spojnice 87"/>
          <p:cNvCxnSpPr>
            <a:endCxn id="87" idx="1"/>
          </p:cNvCxnSpPr>
          <p:nvPr/>
        </p:nvCxnSpPr>
        <p:spPr>
          <a:xfrm>
            <a:off x="6729049" y="2728659"/>
            <a:ext cx="487373" cy="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ovéPole 88"/>
          <p:cNvSpPr txBox="1"/>
          <p:nvPr/>
        </p:nvSpPr>
        <p:spPr>
          <a:xfrm>
            <a:off x="4124404" y="3205713"/>
            <a:ext cx="1279746" cy="3077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vakovitý orgán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ovéPole 90"/>
          <p:cNvSpPr txBox="1"/>
          <p:nvPr/>
        </p:nvSpPr>
        <p:spPr>
          <a:xfrm>
            <a:off x="4134189" y="3612119"/>
            <a:ext cx="1162206" cy="3077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ojme až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 l</a:t>
            </a:r>
          </a:p>
        </p:txBody>
      </p:sp>
      <p:cxnSp>
        <p:nvCxnSpPr>
          <p:cNvPr id="99" name="Přímá spojnice 98"/>
          <p:cNvCxnSpPr>
            <a:endCxn id="104" idx="1"/>
          </p:cNvCxnSpPr>
          <p:nvPr/>
        </p:nvCxnSpPr>
        <p:spPr>
          <a:xfrm>
            <a:off x="6572737" y="3094194"/>
            <a:ext cx="151471" cy="81884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ovéPole 102"/>
          <p:cNvSpPr txBox="1"/>
          <p:nvPr/>
        </p:nvSpPr>
        <p:spPr>
          <a:xfrm>
            <a:off x="4462728" y="4549785"/>
            <a:ext cx="4232535" cy="3077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trávení v žal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začíná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20 min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po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spolknutí, trvá 4-5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hodin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ovéPole 103"/>
          <p:cNvSpPr txBox="1"/>
          <p:nvPr/>
        </p:nvSpPr>
        <p:spPr>
          <a:xfrm>
            <a:off x="6724208" y="3435981"/>
            <a:ext cx="2362949" cy="95410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liznice žal. stěn produkuje žaludeční šťávy – ty obsahují kyselinu chlorovodíkovou,     enzym (pepsin), hlen (mucin)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9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  <p:bldP spid="50" grpId="0" animBg="1"/>
      <p:bldP spid="45" grpId="0" animBg="1"/>
      <p:bldP spid="52" grpId="0" animBg="1"/>
      <p:bldP spid="33" grpId="0" animBg="1"/>
      <p:bldP spid="40" grpId="0" animBg="1"/>
      <p:bldP spid="42" grpId="0" animBg="1"/>
      <p:bldP spid="49" grpId="0" animBg="1"/>
      <p:bldP spid="54" grpId="0" animBg="1"/>
      <p:bldP spid="37" grpId="0" animBg="1"/>
      <p:bldP spid="39" grpId="0" animBg="1"/>
      <p:bldP spid="44" grpId="0" animBg="1"/>
      <p:bldP spid="58" grpId="0" animBg="1"/>
      <p:bldP spid="94" grpId="0" animBg="1"/>
      <p:bldP spid="108" grpId="0" animBg="1"/>
      <p:bldP spid="90" grpId="0" animBg="1"/>
      <p:bldP spid="128" grpId="0" animBg="1"/>
      <p:bldP spid="77" grpId="0" animBg="1"/>
      <p:bldP spid="81" grpId="0" animBg="1"/>
      <p:bldP spid="82" grpId="0" animBg="1"/>
      <p:bldP spid="87" grpId="0" animBg="1"/>
      <p:bldP spid="89" grpId="0" animBg="1"/>
      <p:bldP spid="91" grpId="0" animBg="1"/>
      <p:bldP spid="103" grpId="0" animBg="1"/>
      <p:bldP spid="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4402" y="485889"/>
            <a:ext cx="4576401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48.4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alší části trávicí soustavy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aoblený obdélník 44"/>
          <p:cNvSpPr/>
          <p:nvPr/>
        </p:nvSpPr>
        <p:spPr>
          <a:xfrm>
            <a:off x="1669727" y="1035978"/>
            <a:ext cx="1368151" cy="34786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enké 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střevo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93088" y="1525533"/>
            <a:ext cx="1063627" cy="307777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élka 3-5m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Obrázek 4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" b="988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504" y="884079"/>
            <a:ext cx="2381250" cy="2381250"/>
          </a:xfrm>
          <a:prstGeom prst="rect">
            <a:avLst/>
          </a:prstGeom>
        </p:spPr>
      </p:pic>
      <p:sp>
        <p:nvSpPr>
          <p:cNvPr id="48" name="Šipka doprava 47"/>
          <p:cNvSpPr/>
          <p:nvPr/>
        </p:nvSpPr>
        <p:spPr>
          <a:xfrm rot="1994028">
            <a:off x="2371549" y="1739349"/>
            <a:ext cx="1646234" cy="209654"/>
          </a:xfrm>
          <a:prstGeom prst="rightArrow">
            <a:avLst>
              <a:gd name="adj1" fmla="val 30734"/>
              <a:gd name="adj2" fmla="val 50000"/>
            </a:avLst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Zaoblený obdélník 48"/>
          <p:cNvSpPr/>
          <p:nvPr/>
        </p:nvSpPr>
        <p:spPr>
          <a:xfrm>
            <a:off x="7121102" y="727626"/>
            <a:ext cx="1368151" cy="34786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lusté 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střevo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Šipka doprava 49"/>
          <p:cNvSpPr/>
          <p:nvPr/>
        </p:nvSpPr>
        <p:spPr>
          <a:xfrm rot="9840747">
            <a:off x="4389605" y="1398517"/>
            <a:ext cx="2869231" cy="124240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770509" y="1217733"/>
            <a:ext cx="329441" cy="312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7380311" y="1199027"/>
            <a:ext cx="1582481" cy="52322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žijí zde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hnilobné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kvasné bakterie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78065" y="2845498"/>
            <a:ext cx="2249204" cy="523220"/>
          </a:xfrm>
          <a:prstGeom prst="rect">
            <a:avLst/>
          </a:prstGeom>
          <a:solidFill>
            <a:schemeClr val="bg2">
              <a:lumMod val="25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zde </a:t>
            </a:r>
            <a:r>
              <a:rPr lang="cs-CZ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1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živiny</a:t>
            </a:r>
            <a:r>
              <a:rPr lang="cs-CZ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z potravy </a:t>
            </a:r>
            <a:r>
              <a:rPr lang="cs-CZ" sz="1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vstřebávají do krve</a:t>
            </a:r>
            <a:endParaRPr lang="cs-CZ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71522" y="4343282"/>
            <a:ext cx="2249203" cy="307777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další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části -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lačník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kyčelník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78065" y="3598893"/>
            <a:ext cx="2139479" cy="523220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začíná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dvanáctníkem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ústí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sem </a:t>
            </a:r>
            <a:r>
              <a:rPr lang="cs-CZ" sz="1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játra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slinivka břišní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78065" y="2060668"/>
            <a:ext cx="2370660" cy="523220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nitřek - bohatě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zřasená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sliznice - tzv. </a:t>
            </a:r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klky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(výběžky)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71522" y="1045138"/>
            <a:ext cx="1154163" cy="307777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růměr 3 cm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3636563" y="4538498"/>
            <a:ext cx="2667523" cy="52322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poslední část –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konečník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zde dochází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ke shromažďování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výkalů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4092129" y="3252397"/>
            <a:ext cx="1954829" cy="52322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první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část -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slepé střevo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do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něj ústí tenké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střevo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6046959" y="1766927"/>
            <a:ext cx="2733184" cy="30777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ačíná se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plnit 4-8 hodin po jídle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5220072" y="2121364"/>
            <a:ext cx="2427230" cy="52322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sliznice bez klků, ale s 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hlenem (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usnadňuje klouzání tráveniny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4970325" y="985661"/>
            <a:ext cx="1228500" cy="30777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průměr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5-7cm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4961853" y="593781"/>
            <a:ext cx="1263303" cy="30777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délka až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1,5m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3831653" y="3907556"/>
            <a:ext cx="2367172" cy="52322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další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část - </a:t>
            </a:r>
            <a:r>
              <a:rPr lang="cs-CZ" sz="1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tračník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vzestupný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příčný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sestupný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6455215" y="2788275"/>
            <a:ext cx="2541040" cy="95410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dochází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zde ke </a:t>
            </a:r>
            <a:r>
              <a:rPr lang="cs-CZ" sz="1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vstřebávání </a:t>
            </a:r>
            <a:r>
              <a:rPr lang="cs-CZ" sz="1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vody (+</a:t>
            </a:r>
            <a:r>
              <a:rPr lang="cs-CZ" sz="1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solí, vitamínů) do </a:t>
            </a:r>
            <a:r>
              <a:rPr lang="cs-CZ" sz="1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těla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=› zahušťuje se trávenina </a:t>
            </a:r>
          </a:p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– postupně vzniká výkal</a:t>
            </a:r>
            <a:endParaRPr lang="cs-CZ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6634269" y="4061444"/>
            <a:ext cx="2145873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  červovitý přívěsek slepého střeva - </a:t>
            </a:r>
            <a:r>
              <a:rPr lang="cs-CZ" sz="1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appendix</a:t>
            </a:r>
            <a:r>
              <a:rPr lang="cs-CZ" sz="1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může dojít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 jeho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zanícení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9" name="Přímá spojnice 68"/>
          <p:cNvCxnSpPr>
            <a:stCxn id="68" idx="1"/>
            <a:endCxn id="61" idx="3"/>
          </p:cNvCxnSpPr>
          <p:nvPr/>
        </p:nvCxnSpPr>
        <p:spPr>
          <a:xfrm flipH="1" flipV="1">
            <a:off x="6046958" y="3514007"/>
            <a:ext cx="587311" cy="91676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2130" y="480067"/>
            <a:ext cx="400806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429930" y="3283503"/>
            <a:ext cx="1075725" cy="277203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aludek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mik\AppData\Local\Microsoft\Windows\Temporary Internet Files\Content.IE5\G8ZB9UIW\MC90044067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05" y="1039422"/>
            <a:ext cx="1008112" cy="72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86" descr="C:\Users\mik\Pictures\dumky\Pp48\Obrázek1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1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8" y="1549475"/>
            <a:ext cx="1526902" cy="344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élník 6"/>
          <p:cNvSpPr/>
          <p:nvPr/>
        </p:nvSpPr>
        <p:spPr>
          <a:xfrm>
            <a:off x="2056445" y="1636770"/>
            <a:ext cx="775664" cy="264177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ltan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047292" y="2326602"/>
            <a:ext cx="666939" cy="299700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ícen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Šipka doprava 9"/>
          <p:cNvSpPr/>
          <p:nvPr/>
        </p:nvSpPr>
        <p:spPr>
          <a:xfrm rot="10800000">
            <a:off x="1263970" y="1743069"/>
            <a:ext cx="723355" cy="116533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Šipka doprava 10"/>
          <p:cNvSpPr/>
          <p:nvPr/>
        </p:nvSpPr>
        <p:spPr>
          <a:xfrm rot="10800000">
            <a:off x="1230979" y="2427734"/>
            <a:ext cx="723355" cy="116533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Šipka doprava 11"/>
          <p:cNvSpPr/>
          <p:nvPr/>
        </p:nvSpPr>
        <p:spPr>
          <a:xfrm rot="10800000">
            <a:off x="1671501" y="3363838"/>
            <a:ext cx="723355" cy="116533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296289" y="4093835"/>
            <a:ext cx="1368151" cy="231332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enké střevo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250324" y="4617126"/>
            <a:ext cx="1368151" cy="34786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lusté střevo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Šipka doprava 19"/>
          <p:cNvSpPr/>
          <p:nvPr/>
        </p:nvSpPr>
        <p:spPr>
          <a:xfrm rot="10800000">
            <a:off x="1556257" y="4155926"/>
            <a:ext cx="723355" cy="116533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531277" y="1123093"/>
            <a:ext cx="1368152" cy="264392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utina ústní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10168039">
            <a:off x="1426702" y="1430568"/>
            <a:ext cx="1105597" cy="106045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Šipka doprava 23"/>
          <p:cNvSpPr/>
          <p:nvPr/>
        </p:nvSpPr>
        <p:spPr>
          <a:xfrm rot="12878524">
            <a:off x="924728" y="4354249"/>
            <a:ext cx="1368152" cy="119952"/>
          </a:xfrm>
          <a:prstGeom prst="rightArrow">
            <a:avLst/>
          </a:prstGeom>
          <a:solidFill>
            <a:srgbClr val="FFC000"/>
          </a:solidFill>
          <a:ln w="19050">
            <a:solidFill>
              <a:srgbClr val="00FF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3907019" y="563043"/>
            <a:ext cx="2952328" cy="508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Zkus přiřadit jednotlivé části dýchací soustavy pomocí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šipek.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6749777" y="1148503"/>
            <a:ext cx="2376264" cy="36669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b. Najdi a spoj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dvojice.  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920808" y="1507248"/>
            <a:ext cx="2652911" cy="523220"/>
          </a:xfrm>
          <a:prstGeom prst="rect">
            <a:avLst/>
          </a:prstGeom>
          <a:solidFill>
            <a:schemeClr val="bg2">
              <a:lumMod val="25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ásobárna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živin - škrob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vitamíny</a:t>
            </a:r>
          </a:p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zniká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zde žluč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denně až 1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339199" y="4479324"/>
            <a:ext cx="1816127" cy="523220"/>
          </a:xfrm>
          <a:prstGeom prst="rect">
            <a:avLst/>
          </a:prstGeom>
          <a:solidFill>
            <a:schemeClr val="bg2">
              <a:lumMod val="25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říží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 zde 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dýchací a trávicí </a:t>
            </a:r>
            <a:r>
              <a:rPr lang="cs-CZ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soustava</a:t>
            </a:r>
            <a:endParaRPr lang="cs-CZ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122661" y="2166124"/>
            <a:ext cx="2249204" cy="523220"/>
          </a:xfrm>
          <a:prstGeom prst="rect">
            <a:avLst/>
          </a:prstGeom>
          <a:solidFill>
            <a:schemeClr val="bg2">
              <a:lumMod val="25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zde </a:t>
            </a:r>
            <a:r>
              <a:rPr lang="cs-CZ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1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živiny</a:t>
            </a:r>
            <a:r>
              <a:rPr lang="cs-CZ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z potravy </a:t>
            </a:r>
            <a:r>
              <a:rPr lang="cs-CZ" sz="1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vstřebávají do krve</a:t>
            </a:r>
            <a:endParaRPr lang="cs-CZ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351261" y="3422104"/>
            <a:ext cx="1792004" cy="954107"/>
          </a:xfrm>
          <a:prstGeom prst="rect">
            <a:avLst/>
          </a:prstGeom>
          <a:solidFill>
            <a:schemeClr val="bg2">
              <a:lumMod val="25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zde se potrava -</a:t>
            </a:r>
          </a:p>
          <a:p>
            <a:pPr marL="342900" indent="-342900">
              <a:buAutoNum type="alphaLcPeriod"/>
            </a:pPr>
            <a:r>
              <a:rPr lang="cs-CZ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shromažďuje</a:t>
            </a:r>
          </a:p>
          <a:p>
            <a:pPr marL="342900" indent="-342900">
              <a:buAutoNum type="alphaLcPeriod"/>
            </a:pPr>
            <a:r>
              <a:rPr lang="cs-CZ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promíchává</a:t>
            </a:r>
          </a:p>
          <a:p>
            <a:pPr marL="342900" indent="-342900">
              <a:buAutoNum type="alphaLcPeriod"/>
            </a:pPr>
            <a:r>
              <a:rPr lang="cs-CZ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rozmělňuje 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991641" y="2792698"/>
            <a:ext cx="2511244" cy="523220"/>
          </a:xfrm>
          <a:prstGeom prst="rect">
            <a:avLst/>
          </a:prstGeom>
          <a:solidFill>
            <a:schemeClr val="bg2">
              <a:lumMod val="25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dochází zde ke </a:t>
            </a:r>
            <a:r>
              <a:rPr lang="cs-CZ" sz="1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vstřebávání vody (+solí, vitamínů) do těla 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7550077" y="1690525"/>
            <a:ext cx="775664" cy="264177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ltan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aoblený obdélník 38"/>
          <p:cNvSpPr/>
          <p:nvPr/>
        </p:nvSpPr>
        <p:spPr>
          <a:xfrm>
            <a:off x="7774948" y="3216195"/>
            <a:ext cx="827481" cy="264177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žaludek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aoblený obdélník 39"/>
          <p:cNvSpPr/>
          <p:nvPr/>
        </p:nvSpPr>
        <p:spPr>
          <a:xfrm>
            <a:off x="7550075" y="2362125"/>
            <a:ext cx="1198387" cy="264177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enké střevo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aoblený obdélník 40"/>
          <p:cNvSpPr/>
          <p:nvPr/>
        </p:nvSpPr>
        <p:spPr>
          <a:xfrm flipH="1">
            <a:off x="7496402" y="4282136"/>
            <a:ext cx="1305729" cy="264177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lusté střevo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aoblený obdélník 41"/>
          <p:cNvSpPr/>
          <p:nvPr/>
        </p:nvSpPr>
        <p:spPr>
          <a:xfrm>
            <a:off x="7826765" y="3711842"/>
            <a:ext cx="775664" cy="264177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játra</a:t>
            </a:r>
            <a:endParaRPr lang="cs-CZ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Přímá spojnice 42"/>
          <p:cNvCxnSpPr>
            <a:stCxn id="38" idx="1"/>
            <a:endCxn id="33" idx="3"/>
          </p:cNvCxnSpPr>
          <p:nvPr/>
        </p:nvCxnSpPr>
        <p:spPr>
          <a:xfrm flipH="1">
            <a:off x="6155326" y="1822614"/>
            <a:ext cx="1394751" cy="291832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>
            <a:stCxn id="39" idx="1"/>
            <a:endCxn id="35" idx="3"/>
          </p:cNvCxnSpPr>
          <p:nvPr/>
        </p:nvCxnSpPr>
        <p:spPr>
          <a:xfrm flipH="1">
            <a:off x="6143265" y="3348284"/>
            <a:ext cx="1631683" cy="55087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>
            <a:stCxn id="42" idx="1"/>
            <a:endCxn id="25" idx="3"/>
          </p:cNvCxnSpPr>
          <p:nvPr/>
        </p:nvCxnSpPr>
        <p:spPr>
          <a:xfrm flipH="1" flipV="1">
            <a:off x="6573719" y="1768858"/>
            <a:ext cx="1253046" cy="207507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>
            <a:stCxn id="40" idx="1"/>
            <a:endCxn id="34" idx="3"/>
          </p:cNvCxnSpPr>
          <p:nvPr/>
        </p:nvCxnSpPr>
        <p:spPr>
          <a:xfrm flipH="1" flipV="1">
            <a:off x="6371865" y="2427734"/>
            <a:ext cx="1178210" cy="6648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41" idx="3"/>
            <a:endCxn id="36" idx="3"/>
          </p:cNvCxnSpPr>
          <p:nvPr/>
        </p:nvCxnSpPr>
        <p:spPr>
          <a:xfrm flipH="1" flipV="1">
            <a:off x="6502885" y="3054308"/>
            <a:ext cx="993517" cy="135991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5" grpId="0" animBg="1"/>
      <p:bldP spid="18" grpId="0" animBg="1"/>
      <p:bldP spid="22" grpId="0" animBg="1"/>
      <p:bldP spid="21" grpId="0" animBg="1"/>
      <p:bldP spid="25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580112" y="735673"/>
            <a:ext cx="3456384" cy="971981"/>
          </a:xfrm>
          <a:prstGeom prst="roundRect">
            <a:avLst/>
          </a:prstGeom>
          <a:solidFill>
            <a:srgbClr val="813763"/>
          </a:solidFill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eristaltické vlny</a:t>
            </a:r>
            <a:r>
              <a:rPr lang="cs-CZ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 díky pravidelným stahům hladké svaloviny se trávenina posouvá  trávicí trubicí</a:t>
            </a:r>
            <a:endParaRPr lang="cs-CZ" sz="1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79512" y="1051899"/>
            <a:ext cx="4824536" cy="1055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cs-CZ" sz="1600" b="1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jazyk</a:t>
            </a:r>
          </a:p>
          <a:p>
            <a:r>
              <a:rPr lang="cs-CZ" sz="1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	 </a:t>
            </a:r>
            <a:r>
              <a:rPr lang="cs-CZ" sz="16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- svalnatý </a:t>
            </a:r>
            <a:r>
              <a:rPr lang="cs-CZ" sz="16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orgán, obrací a posouvá potravu</a:t>
            </a:r>
          </a:p>
          <a:p>
            <a:r>
              <a:rPr lang="cs-CZ" sz="16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16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	 - podílí </a:t>
            </a:r>
            <a:r>
              <a:rPr lang="cs-CZ" sz="16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se na tvorbě řeči</a:t>
            </a:r>
          </a:p>
          <a:p>
            <a:r>
              <a:rPr lang="cs-CZ" sz="16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- obsahuje </a:t>
            </a:r>
            <a:r>
              <a:rPr lang="cs-CZ" sz="16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chuťové pohárky</a:t>
            </a:r>
          </a:p>
        </p:txBody>
      </p:sp>
      <p:sp>
        <p:nvSpPr>
          <p:cNvPr id="11" name="Ovál 10"/>
          <p:cNvSpPr/>
          <p:nvPr/>
        </p:nvSpPr>
        <p:spPr>
          <a:xfrm>
            <a:off x="2987824" y="2580369"/>
            <a:ext cx="888293" cy="473025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játra</a:t>
            </a:r>
            <a:endParaRPr lang="cs-CZ" sz="14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ál 16"/>
          <p:cNvSpPr/>
          <p:nvPr/>
        </p:nvSpPr>
        <p:spPr>
          <a:xfrm>
            <a:off x="2987824" y="3567087"/>
            <a:ext cx="1538834" cy="47302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linivka břišní</a:t>
            </a:r>
            <a:endParaRPr lang="cs-CZ" sz="1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mik\AppData\Local\Microsoft\Windows\Temporary Internet Files\Content.IE5\9DJAQMI8\MC9004244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9" y="1191905"/>
            <a:ext cx="864903" cy="77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ik\AppData\Local\Microsoft\Windows\Temporary Internet Files\Content.IE5\9DJAQMI8\MC90002812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21" y="2580369"/>
            <a:ext cx="2447090" cy="22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Přímá spojnice 20"/>
          <p:cNvCxnSpPr>
            <a:endCxn id="11" idx="2"/>
          </p:cNvCxnSpPr>
          <p:nvPr/>
        </p:nvCxnSpPr>
        <p:spPr>
          <a:xfrm flipV="1">
            <a:off x="1546266" y="2816882"/>
            <a:ext cx="1441558" cy="20147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endCxn id="17" idx="2"/>
          </p:cNvCxnSpPr>
          <p:nvPr/>
        </p:nvCxnSpPr>
        <p:spPr>
          <a:xfrm>
            <a:off x="2411760" y="3803599"/>
            <a:ext cx="576064" cy="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17" idx="4"/>
            <a:endCxn id="103" idx="0"/>
          </p:cNvCxnSpPr>
          <p:nvPr/>
        </p:nvCxnSpPr>
        <p:spPr>
          <a:xfrm flipH="1">
            <a:off x="3491792" y="4040112"/>
            <a:ext cx="265449" cy="31904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5502027" y="4384721"/>
            <a:ext cx="3531368" cy="65589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zneškodňují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mnoho škodlivých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látek - tzv. tělesný filtr</a:t>
            </a:r>
            <a:endParaRPr lang="cs-CZ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Přímá spojnice 29"/>
          <p:cNvCxnSpPr>
            <a:stCxn id="29" idx="2"/>
            <a:endCxn id="11" idx="6"/>
          </p:cNvCxnSpPr>
          <p:nvPr/>
        </p:nvCxnSpPr>
        <p:spPr>
          <a:xfrm flipH="1" flipV="1">
            <a:off x="3876117" y="2816882"/>
            <a:ext cx="1625910" cy="18957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ál 55"/>
          <p:cNvSpPr/>
          <p:nvPr/>
        </p:nvSpPr>
        <p:spPr>
          <a:xfrm>
            <a:off x="5333492" y="3764774"/>
            <a:ext cx="2791544" cy="550676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tvoří se v nich velké množství tělesného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tepla</a:t>
            </a:r>
            <a:endParaRPr lang="cs-CZ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vál 56"/>
          <p:cNvSpPr/>
          <p:nvPr/>
        </p:nvSpPr>
        <p:spPr>
          <a:xfrm>
            <a:off x="6613376" y="3054932"/>
            <a:ext cx="2423120" cy="693713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vznik žluči - denně až 1 l, rozklad tuků,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shrom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ve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žlučníku</a:t>
            </a:r>
            <a:endParaRPr lang="cs-CZ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Ovál 57"/>
          <p:cNvSpPr/>
          <p:nvPr/>
        </p:nvSpPr>
        <p:spPr>
          <a:xfrm>
            <a:off x="6621760" y="2107344"/>
            <a:ext cx="2414736" cy="473025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zásobárna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živin-škrob, vitamíny</a:t>
            </a:r>
            <a:endParaRPr lang="cs-CZ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Ovál 58"/>
          <p:cNvSpPr/>
          <p:nvPr/>
        </p:nvSpPr>
        <p:spPr>
          <a:xfrm>
            <a:off x="5333492" y="2580368"/>
            <a:ext cx="2622376" cy="473025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největší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žlázou v těle, až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1,5 kg</a:t>
            </a:r>
            <a:endParaRPr lang="cs-CZ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Přímá spojnice 76"/>
          <p:cNvCxnSpPr>
            <a:stCxn id="56" idx="2"/>
            <a:endCxn id="11" idx="6"/>
          </p:cNvCxnSpPr>
          <p:nvPr/>
        </p:nvCxnSpPr>
        <p:spPr>
          <a:xfrm flipH="1" flipV="1">
            <a:off x="3876117" y="2816882"/>
            <a:ext cx="1457375" cy="122323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>
            <a:stCxn id="57" idx="2"/>
            <a:endCxn id="11" idx="6"/>
          </p:cNvCxnSpPr>
          <p:nvPr/>
        </p:nvCxnSpPr>
        <p:spPr>
          <a:xfrm flipH="1" flipV="1">
            <a:off x="3876117" y="2816882"/>
            <a:ext cx="2737259" cy="58490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>
            <a:stCxn id="59" idx="2"/>
            <a:endCxn id="11" idx="6"/>
          </p:cNvCxnSpPr>
          <p:nvPr/>
        </p:nvCxnSpPr>
        <p:spPr>
          <a:xfrm flipH="1">
            <a:off x="3876117" y="2816881"/>
            <a:ext cx="1457375" cy="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>
            <a:stCxn id="58" idx="2"/>
            <a:endCxn id="11" idx="6"/>
          </p:cNvCxnSpPr>
          <p:nvPr/>
        </p:nvCxnSpPr>
        <p:spPr>
          <a:xfrm flipH="1">
            <a:off x="3876117" y="2343857"/>
            <a:ext cx="2745643" cy="47302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ál 102"/>
          <p:cNvSpPr/>
          <p:nvPr/>
        </p:nvSpPr>
        <p:spPr>
          <a:xfrm>
            <a:off x="2183311" y="4359159"/>
            <a:ext cx="2616962" cy="778796"/>
          </a:xfrm>
          <a:prstGeom prst="ellipse">
            <a:avLst/>
          </a:prstGeom>
          <a:solidFill>
            <a:srgbClr val="00206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vytváří enzymy štěpící </a:t>
            </a:r>
            <a:r>
              <a:rPr lang="cs-CZ" sz="14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cukry, tuky, bílkoviny - např. </a:t>
            </a:r>
            <a:r>
              <a:rPr lang="cs-CZ" sz="1400" i="1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inzulin</a:t>
            </a:r>
            <a:endParaRPr lang="cs-CZ" sz="1400" dirty="0" smtClean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3903102" y="1757598"/>
            <a:ext cx="1794342" cy="597508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V hltanu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se kříží dýchací a trávicí s.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  <p:bldP spid="29" grpId="0" animBg="1"/>
      <p:bldP spid="56" grpId="0" animBg="1"/>
      <p:bldP spid="57" grpId="0" animBg="1"/>
      <p:bldP spid="58" grpId="0" animBg="1"/>
      <p:bldP spid="59" grpId="0" animBg="1"/>
      <p:bldP spid="103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48.7 CLIL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álný popisek 4"/>
          <p:cNvSpPr/>
          <p:nvPr/>
        </p:nvSpPr>
        <p:spPr>
          <a:xfrm>
            <a:off x="6876256" y="1923678"/>
            <a:ext cx="2016224" cy="784626"/>
          </a:xfrm>
          <a:prstGeom prst="wedgeEllipseCallout">
            <a:avLst>
              <a:gd name="adj1" fmla="val -53483"/>
              <a:gd name="adj2" fmla="val 67948"/>
            </a:avLst>
          </a:prstGeom>
          <a:solidFill>
            <a:schemeClr val="bg2">
              <a:lumMod val="2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 you know how long it takes to your food to see the light of the world again?</a:t>
            </a:r>
          </a:p>
        </p:txBody>
      </p:sp>
      <p:pic>
        <p:nvPicPr>
          <p:cNvPr id="5122" name="Picture 2" descr="C:\Users\mik\AppData\Local\Microsoft\Windows\Temporary Internet Files\Content.IE5\G8ZB9UIW\MC9003227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796871"/>
            <a:ext cx="1753063" cy="232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álný popisek 9"/>
          <p:cNvSpPr/>
          <p:nvPr/>
        </p:nvSpPr>
        <p:spPr>
          <a:xfrm>
            <a:off x="3740796" y="2394343"/>
            <a:ext cx="2016224" cy="1022260"/>
          </a:xfrm>
          <a:prstGeom prst="wedgeEllipseCallout">
            <a:avLst>
              <a:gd name="adj1" fmla="val 68956"/>
              <a:gd name="adj2" fmla="val -4878"/>
            </a:avLst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depends on the type of the food.  Why are you asking me that? Usually it takes 24 hours</a:t>
            </a:r>
          </a:p>
        </p:txBody>
      </p:sp>
      <p:sp>
        <p:nvSpPr>
          <p:cNvPr id="8" name="Oválný popisek 7"/>
          <p:cNvSpPr/>
          <p:nvPr/>
        </p:nvSpPr>
        <p:spPr>
          <a:xfrm>
            <a:off x="7326213" y="2782223"/>
            <a:ext cx="1816968" cy="986835"/>
          </a:xfrm>
          <a:prstGeom prst="wedgeEllipseCallout">
            <a:avLst>
              <a:gd name="adj1" fmla="val -70224"/>
              <a:gd name="adj2" fmla="val -29024"/>
            </a:avLst>
          </a:prstGeom>
          <a:solidFill>
            <a:schemeClr val="bg2">
              <a:lumMod val="2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Because you have just eaten the engagement ring in your  salad…</a:t>
            </a:r>
          </a:p>
        </p:txBody>
      </p:sp>
      <p:sp>
        <p:nvSpPr>
          <p:cNvPr id="9" name="Oválný popisek 8"/>
          <p:cNvSpPr/>
          <p:nvPr/>
        </p:nvSpPr>
        <p:spPr>
          <a:xfrm>
            <a:off x="5060338" y="1599456"/>
            <a:ext cx="1815918" cy="892049"/>
          </a:xfrm>
          <a:prstGeom prst="wedgeEllipseCallout">
            <a:avLst>
              <a:gd name="adj1" fmla="val 11619"/>
              <a:gd name="adj2" fmla="val 86519"/>
            </a:avLst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What´s wrong with you? You stopped l</a:t>
            </a:r>
            <a:r>
              <a:rPr lang="cs-CZ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ughing</a:t>
            </a:r>
            <a:r>
              <a:rPr lang="en-US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after our dinner.</a:t>
            </a:r>
          </a:p>
        </p:txBody>
      </p:sp>
      <p:sp>
        <p:nvSpPr>
          <p:cNvPr id="4" name="Obdélník 3"/>
          <p:cNvSpPr/>
          <p:nvPr/>
        </p:nvSpPr>
        <p:spPr>
          <a:xfrm>
            <a:off x="2049610" y="3416603"/>
            <a:ext cx="2263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/>
          </a:p>
        </p:txBody>
      </p:sp>
      <p:sp>
        <p:nvSpPr>
          <p:cNvPr id="11" name="Oválný popisek 10"/>
          <p:cNvSpPr/>
          <p:nvPr/>
        </p:nvSpPr>
        <p:spPr>
          <a:xfrm>
            <a:off x="4591422" y="3624448"/>
            <a:ext cx="1235475" cy="741985"/>
          </a:xfrm>
          <a:prstGeom prst="wedgeEllipseCallout">
            <a:avLst>
              <a:gd name="adj1" fmla="val 62888"/>
              <a:gd name="adj2" fmla="val -89871"/>
            </a:avLst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Oh dear…</a:t>
            </a:r>
          </a:p>
        </p:txBody>
      </p:sp>
      <p:sp>
        <p:nvSpPr>
          <p:cNvPr id="3" name="TextovéPole 2">
            <a:hlinkClick r:id="rId4"/>
          </p:cNvPr>
          <p:cNvSpPr txBox="1"/>
          <p:nvPr/>
        </p:nvSpPr>
        <p:spPr>
          <a:xfrm>
            <a:off x="6700721" y="906199"/>
            <a:ext cx="1903727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Watch this to know more.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3" y="1131590"/>
            <a:ext cx="1752965" cy="3804708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1749404" y="1080677"/>
            <a:ext cx="2124164" cy="1200329"/>
          </a:xfrm>
          <a:prstGeom prst="rect">
            <a:avLst/>
          </a:prstGeom>
          <a:solidFill>
            <a:srgbClr val="C4D42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Digestive System starts in the mouth, where your teeth chew up the food, the salivary glands moisten it and your tongue pushes it down the throat to the Esophagus.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754646" y="2400764"/>
            <a:ext cx="1920498" cy="830997"/>
          </a:xfrm>
          <a:prstGeom prst="rect">
            <a:avLst/>
          </a:prstGeom>
          <a:solidFill>
            <a:srgbClr val="C4D42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Then the food drops into the stomach. There it stays for about 4 hours. In there the food gets mixed with bile.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741923" y="3416603"/>
            <a:ext cx="2131644" cy="646331"/>
          </a:xfrm>
          <a:prstGeom prst="rect">
            <a:avLst/>
          </a:prstGeom>
          <a:solidFill>
            <a:srgbClr val="C4D42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After that, the food gets pushed through the Small Intestine, getting smaller and smaller. </a:t>
            </a:r>
          </a:p>
        </p:txBody>
      </p:sp>
      <p:cxnSp>
        <p:nvCxnSpPr>
          <p:cNvPr id="18" name="Přímá spojnice 17"/>
          <p:cNvCxnSpPr>
            <a:endCxn id="14" idx="1"/>
          </p:cNvCxnSpPr>
          <p:nvPr/>
        </p:nvCxnSpPr>
        <p:spPr>
          <a:xfrm flipV="1">
            <a:off x="872919" y="1680842"/>
            <a:ext cx="876485" cy="9882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endCxn id="51" idx="1"/>
          </p:cNvCxnSpPr>
          <p:nvPr/>
        </p:nvCxnSpPr>
        <p:spPr>
          <a:xfrm>
            <a:off x="1043608" y="3960542"/>
            <a:ext cx="698315" cy="61088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endCxn id="14" idx="1"/>
          </p:cNvCxnSpPr>
          <p:nvPr/>
        </p:nvCxnSpPr>
        <p:spPr>
          <a:xfrm flipV="1">
            <a:off x="1115616" y="1680842"/>
            <a:ext cx="633788" cy="3646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endCxn id="15" idx="1"/>
          </p:cNvCxnSpPr>
          <p:nvPr/>
        </p:nvCxnSpPr>
        <p:spPr>
          <a:xfrm flipV="1">
            <a:off x="872919" y="2816263"/>
            <a:ext cx="881727" cy="33155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16" idx="1"/>
          </p:cNvCxnSpPr>
          <p:nvPr/>
        </p:nvCxnSpPr>
        <p:spPr>
          <a:xfrm>
            <a:off x="777223" y="3708991"/>
            <a:ext cx="964700" cy="3077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1741923" y="4155926"/>
            <a:ext cx="2131644" cy="830997"/>
          </a:xfrm>
          <a:prstGeom prst="rect">
            <a:avLst/>
          </a:prstGeom>
          <a:solidFill>
            <a:srgbClr val="C4D42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it runs through the Large Intestine, which leads to the Bladder, through the Rectum, and down the toilet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!!!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8" grpId="0" animBg="1"/>
      <p:bldP spid="9" grpId="0" animBg="1"/>
      <p:bldP spid="11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995686"/>
            <a:ext cx="1640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1781" y="2427734"/>
            <a:ext cx="4398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77867"/>
              </p:ext>
            </p:extLst>
          </p:nvPr>
        </p:nvGraphicFramePr>
        <p:xfrm>
          <a:off x="2411760" y="627534"/>
          <a:ext cx="656587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587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cs-CZ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Trávicí a dýchací soustava</a:t>
                      </a:r>
                      <a:r>
                        <a:rPr lang="cs-CZ" sz="13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kříží v </a:t>
                      </a:r>
                      <a:r>
                        <a:rPr lang="cs-CZ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hrtanu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hltanu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jícnu 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žaludku 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Ke vstřebávání živin do krve dochází v </a:t>
                      </a:r>
                      <a:r>
                        <a:rPr lang="cs-CZ" sz="13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játrech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žaludku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tenkém </a:t>
                      </a:r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střevě</a:t>
                      </a:r>
                      <a:endParaRPr lang="cs-CZ" sz="1200" b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tlustém </a:t>
                      </a:r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střevě</a:t>
                      </a:r>
                      <a:endParaRPr lang="cs-CZ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_____ stavba zubu: nejtvrdš</a:t>
                      </a:r>
                      <a:r>
                        <a:rPr lang="cs-CZ" sz="13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 hmota těla </a:t>
                      </a:r>
                      <a:r>
                        <a:rPr lang="cs-CZ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_____,</a:t>
                      </a:r>
                      <a:r>
                        <a:rPr lang="cs-CZ" sz="13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dále pak _____  a ______.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vnitřní, sklovina, zubovina, dřeň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vnější, sklovina, zubovina, kořen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vnitřní, zubovina, sklovina, dřeň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vnější, zubovina, sklovina, kořen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Kyselinu</a:t>
                      </a:r>
                      <a:r>
                        <a:rPr lang="cs-CZ" sz="14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chlorovodíkovou najdeme v </a:t>
                      </a:r>
                      <a:r>
                        <a:rPr lang="cs-CZ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 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tenkém </a:t>
                      </a:r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střevě</a:t>
                      </a:r>
                      <a:endParaRPr lang="cs-CZ" sz="12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tlustém </a:t>
                      </a:r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střevě</a:t>
                      </a:r>
                      <a:endParaRPr lang="cs-CZ" sz="12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jícnu 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žaludku</a:t>
                      </a:r>
                      <a:endParaRPr lang="cs-CZ" sz="12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0150" y="498603"/>
            <a:ext cx="4407833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419622"/>
            <a:ext cx="676875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http://blog.doktorka.cz/ibd-ulcerozni-kolitida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4)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burton.k12.ca.us/jma/new_page_13.htm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 </a:t>
            </a: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5283</TotalTime>
  <Words>1241</Words>
  <Application>Microsoft Office PowerPoint</Application>
  <PresentationFormat>Předvádění na obrazovce (16:9)</PresentationFormat>
  <Paragraphs>210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48.1 Člověk – trávicí soustava</vt:lpstr>
      <vt:lpstr>48.2 Co už víš? </vt:lpstr>
      <vt:lpstr>48.3 Jaké věci se o trávení dozvíme?</vt:lpstr>
      <vt:lpstr>48.4 Další části trávicí soustavy</vt:lpstr>
      <vt:lpstr>48.5 Procvičení a příklady</vt:lpstr>
      <vt:lpstr>48.6 Něco navíc pro šikovné</vt:lpstr>
      <vt:lpstr>48.7 CLIL</vt:lpstr>
      <vt:lpstr>48.8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364</cp:revision>
  <dcterms:created xsi:type="dcterms:W3CDTF">2010-10-18T18:21:56Z</dcterms:created>
  <dcterms:modified xsi:type="dcterms:W3CDTF">2012-08-20T09:30:37Z</dcterms:modified>
</cp:coreProperties>
</file>