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99"/>
    <a:srgbClr val="EAEAEA"/>
    <a:srgbClr val="813763"/>
    <a:srgbClr val="FF7C80"/>
    <a:srgbClr val="CCFF33"/>
    <a:srgbClr val="308406"/>
    <a:srgbClr val="C4D42C"/>
    <a:srgbClr val="FFFF00"/>
    <a:srgbClr val="A6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98017" autoAdjust="0"/>
  </p:normalViewPr>
  <p:slideViewPr>
    <p:cSldViewPr>
      <p:cViewPr>
        <p:scale>
          <a:sx n="100" d="100"/>
          <a:sy n="100" d="100"/>
        </p:scale>
        <p:origin x="-456" y="-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rd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Z30EeVQLYw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bla.cz/obsah/biologie/kapitoly/biologie-cloveka/obehova-soustava-cloveka.php" TargetMode="External"/><Relationship Id="rId3" Type="http://schemas.openxmlformats.org/officeDocument/2006/relationships/hyperlink" Target="http://upload.wikimedia.org/wikipedia/commons/9/91/Aorta_scheme.jpg" TargetMode="External"/><Relationship Id="rId7" Type="http://schemas.openxmlformats.org/officeDocument/2006/relationships/hyperlink" Target="http://pi-centrum.e-shoper.net/clanky/45-slezina-a-zaludek/" TargetMode="External"/><Relationship Id="rId2" Type="http://schemas.openxmlformats.org/officeDocument/2006/relationships/hyperlink" Target="http://www.biorenesance.cz/biorenesance/eshop/48-1-Organy-telesne-soustavy/994-2-OBEHOVA-SOUSTAV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hsc.on.ca/Patients_Families_Visitors/Thoracic_Surgery/Surgeries/Thymectomy.htm" TargetMode="External"/><Relationship Id="rId5" Type="http://schemas.openxmlformats.org/officeDocument/2006/relationships/hyperlink" Target="http://www.sanakdmp.kvalitne.cz/ko.php" TargetMode="External"/><Relationship Id="rId10" Type="http://schemas.openxmlformats.org/officeDocument/2006/relationships/hyperlink" Target="http://www.topnews.in/health/diseases/heart-attack" TargetMode="External"/><Relationship Id="rId4" Type="http://schemas.openxmlformats.org/officeDocument/2006/relationships/hyperlink" Target="http://cs.wikipedia.org/wiki/Soubor:Diagram_of_the_human_heart_(multilingual).svg" TargetMode="External"/><Relationship Id="rId9" Type="http://schemas.openxmlformats.org/officeDocument/2006/relationships/hyperlink" Target="http://www.chronicprostatitis.com/images/f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33858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47.1 Člověk – cévní (oběhová)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:\Users\mik\AppData\Local\Microsoft\Windows\Temporary Internet Files\Content.IE5\R98UUU3N\MP900321152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89167" l="8178" r="97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23034"/>
            <a:ext cx="2701999" cy="35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k\AppData\Local\Microsoft\Windows\Temporary Internet Files\Content.IE5\G27A8A87\MP9004073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5606"/>
            <a:ext cx="2058585" cy="26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2443"/>
            <a:ext cx="2003308" cy="403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67725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Srdce, červené 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bílé krvinky, krev, cévy, krevní oběh, slezina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cévní soustavou člověka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popisující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její jednotlivé části a jejich význam.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47.2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ik\AppData\Local\Microsoft\Windows\Temporary Internet Files\Content.IE5\R98UUU3N\MC9004331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1314"/>
            <a:ext cx="1688232" cy="11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633958" y="3085086"/>
            <a:ext cx="2448273" cy="1077218"/>
          </a:xfrm>
          <a:prstGeom prst="rect">
            <a:avLst/>
          </a:prstGeom>
          <a:solidFill>
            <a:srgbClr val="FF00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Krev je složena z krevní plazmy a krevních buněk – červených a bílých krvinek a krevních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destiček.</a:t>
            </a:r>
            <a:endParaRPr lang="cs-CZ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mik\AppData\Local\Microsoft\Windows\Temporary Internet Files\Content.IE5\9DJAQMI8\MP9004487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51" y="1358471"/>
            <a:ext cx="2014288" cy="15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179512" y="1011399"/>
            <a:ext cx="2808312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červené krvi jsou cévami po těle rozváděny plyny, živiny, voda, minerály, vitaminy,  hormony a další potřebné látky.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47900"/>
            <a:ext cx="2155279" cy="2606192"/>
          </a:xfrm>
          <a:prstGeom prst="rect">
            <a:avLst/>
          </a:prstGeom>
        </p:spPr>
      </p:pic>
      <p:pic>
        <p:nvPicPr>
          <p:cNvPr id="14" name="Picture 2" descr="C:\Users\mik\AppData\Local\Microsoft\Windows\Temporary Internet Files\Content.IE5\XSJ3N8SY\MC90029001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8556"/>
            <a:ext cx="1625264" cy="185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076571" y="2265405"/>
            <a:ext cx="24240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srdce je krev vedena žílami a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srdce tepnami.</a:t>
            </a:r>
          </a:p>
          <a:p>
            <a:pPr algn="ctr"/>
            <a:endParaRPr lang="cs-CZ" sz="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20072" y="819862"/>
            <a:ext cx="2736304" cy="1077218"/>
          </a:xfrm>
          <a:prstGeom prst="rect">
            <a:avLst/>
          </a:prstGeom>
          <a:solidFill>
            <a:srgbClr val="FF00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Krev je poháněna srdcem - pumpou rozdělenou na 2 síně a 2 komory, takže se okysličená krev nemísí s neokysličenou.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228184" y="3488960"/>
            <a:ext cx="2592288" cy="1077218"/>
          </a:xfrm>
          <a:prstGeom prst="rect">
            <a:avLst/>
          </a:prstGeom>
          <a:solidFill>
            <a:srgbClr val="FF00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Největší cévou všech savců – 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aorta (srdečnice)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tepna vedoucí okysličenou krev z levé srdeční komory do těla.</a:t>
            </a:r>
          </a:p>
        </p:txBody>
      </p:sp>
      <p:cxnSp>
        <p:nvCxnSpPr>
          <p:cNvPr id="19" name="Přímá spojnice 18"/>
          <p:cNvCxnSpPr>
            <a:stCxn id="18" idx="1"/>
          </p:cNvCxnSpPr>
          <p:nvPr/>
        </p:nvCxnSpPr>
        <p:spPr>
          <a:xfrm flipH="1" flipV="1">
            <a:off x="5436096" y="3219824"/>
            <a:ext cx="792088" cy="80774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65447" y="4371950"/>
            <a:ext cx="348151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Červené krvinky obsahují červené barvivo hemoglobin se schopností vázat O</a:t>
            </a:r>
            <a:r>
              <a:rPr lang="cs-CZ" sz="1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CO</a:t>
            </a:r>
            <a:r>
              <a:rPr lang="cs-CZ" sz="1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604" y="468360"/>
            <a:ext cx="47488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47.3 Jaké nové věci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dozvíme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ovéPole 9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" y="1602933"/>
            <a:ext cx="2714684" cy="27146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ovéPole 31"/>
          <p:cNvSpPr txBox="1"/>
          <p:nvPr/>
        </p:nvSpPr>
        <p:spPr>
          <a:xfrm>
            <a:off x="2469629" y="2156196"/>
            <a:ext cx="1749096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při </a:t>
            </a:r>
            <a:r>
              <a:rPr lang="cs-CZ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zástavě srdce – smrt, někdy </a:t>
            </a:r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ještě může pomoci </a:t>
            </a:r>
            <a:r>
              <a:rPr lang="cs-CZ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nepřímá masáž srdce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991227" y="1076339"/>
            <a:ext cx="2160240" cy="892552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sval,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velikost asi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jako pěst (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300 g), pracuje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rytmicky, poměrně rychle, zásobován dvěma věnčitými tepnami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96922" y="4194506"/>
            <a:ext cx="2630760" cy="892552"/>
          </a:xfrm>
          <a:prstGeom prst="rect">
            <a:avLst/>
          </a:prstGeom>
          <a:solidFill>
            <a:srgbClr val="CCFF33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stah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- vyvolá tlakovou vlnu = </a:t>
            </a:r>
            <a:r>
              <a:rPr lang="cs-CZ" sz="1300" b="1" dirty="0">
                <a:latin typeface="Times New Roman" pitchFamily="18" charset="0"/>
                <a:cs typeface="Times New Roman" pitchFamily="18" charset="0"/>
              </a:rPr>
              <a:t>TEP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tlak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– největší při systole a nejnižší 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 při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diastole -› měří se tlakoměrem 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ideální stav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120/80</a:t>
            </a:r>
            <a:endParaRPr lang="cs-CZ" sz="13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385629" y="2960275"/>
            <a:ext cx="1952599" cy="1092607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b="1" dirty="0" err="1" smtClean="0">
                <a:latin typeface="Times New Roman" pitchFamily="18" charset="0"/>
                <a:cs typeface="Times New Roman" pitchFamily="18" charset="0"/>
              </a:rPr>
              <a:t>stahnutí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(systola)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        ochabnutí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(diastola)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asi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70x za min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70ml krve (x při námaze se zvyšuje frekvence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ovéPole 97"/>
          <p:cNvSpPr txBox="1"/>
          <p:nvPr/>
        </p:nvSpPr>
        <p:spPr>
          <a:xfrm>
            <a:off x="2937730" y="4271024"/>
            <a:ext cx="1374602" cy="646331"/>
          </a:xfrm>
          <a:prstGeom prst="rect">
            <a:avLst/>
          </a:prstGeom>
          <a:solidFill>
            <a:srgbClr val="FFFF99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 popisky k obrázku - klikni na obrázek</a:t>
            </a:r>
          </a:p>
        </p:txBody>
      </p:sp>
      <p:sp>
        <p:nvSpPr>
          <p:cNvPr id="102" name="Srdce 101"/>
          <p:cNvSpPr/>
          <p:nvPr/>
        </p:nvSpPr>
        <p:spPr>
          <a:xfrm>
            <a:off x="96922" y="930576"/>
            <a:ext cx="1594758" cy="859420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SRDCE</a:t>
            </a: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" name="Obrázek 1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00" y="1436125"/>
            <a:ext cx="1912560" cy="3204657"/>
          </a:xfrm>
          <a:prstGeom prst="rect">
            <a:avLst/>
          </a:prstGeom>
        </p:spPr>
      </p:pic>
      <p:sp>
        <p:nvSpPr>
          <p:cNvPr id="117" name="Popisek se čtyřstrannou šipkou 116"/>
          <p:cNvSpPr/>
          <p:nvPr/>
        </p:nvSpPr>
        <p:spPr>
          <a:xfrm>
            <a:off x="6761519" y="492443"/>
            <a:ext cx="2160240" cy="943681"/>
          </a:xfrm>
          <a:prstGeom prst="quadArrowCallout">
            <a:avLst/>
          </a:prstGeom>
          <a:gradFill flip="none" rotWithShape="1">
            <a:gsLst>
              <a:gs pos="0">
                <a:srgbClr val="FF7C80">
                  <a:shade val="30000"/>
                  <a:satMod val="115000"/>
                </a:srgbClr>
              </a:gs>
              <a:gs pos="50000">
                <a:srgbClr val="FF7C80">
                  <a:shade val="67500"/>
                  <a:satMod val="115000"/>
                </a:srgbClr>
              </a:gs>
              <a:gs pos="100000">
                <a:srgbClr val="FF7C8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Oběh krve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bousměrná vodorovná šipka 117"/>
          <p:cNvSpPr/>
          <p:nvPr/>
        </p:nvSpPr>
        <p:spPr>
          <a:xfrm rot="20107833">
            <a:off x="4453188" y="1138984"/>
            <a:ext cx="1975603" cy="695598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81376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Malý (plicní) oběh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srdce + plíce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bousměrná vodorovná šipka 119"/>
          <p:cNvSpPr/>
          <p:nvPr/>
        </p:nvSpPr>
        <p:spPr>
          <a:xfrm rot="19075226">
            <a:off x="7357253" y="4013488"/>
            <a:ext cx="2016224" cy="789114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Velký (tělní) oběh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- srdce + tělo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ovéPole 121"/>
          <p:cNvSpPr txBox="1"/>
          <p:nvPr/>
        </p:nvSpPr>
        <p:spPr>
          <a:xfrm>
            <a:off x="4563630" y="3939388"/>
            <a:ext cx="122037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orní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a dolní dutá žíla</a:t>
            </a:r>
            <a:endParaRPr lang="cs-CZ" sz="13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ovéPole 122"/>
          <p:cNvSpPr txBox="1"/>
          <p:nvPr/>
        </p:nvSpPr>
        <p:spPr>
          <a:xfrm>
            <a:off x="7577568" y="2127854"/>
            <a:ext cx="1080120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4 plicní žíly</a:t>
            </a:r>
          </a:p>
        </p:txBody>
      </p:sp>
      <p:sp>
        <p:nvSpPr>
          <p:cNvPr id="124" name="TextovéPole 123"/>
          <p:cNvSpPr txBox="1"/>
          <p:nvPr/>
        </p:nvSpPr>
        <p:spPr>
          <a:xfrm>
            <a:off x="4427840" y="2987343"/>
            <a:ext cx="149195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rdce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– pravá síň -› pravá komora</a:t>
            </a:r>
            <a:endParaRPr lang="cs-CZ" sz="13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ovéPole 124"/>
          <p:cNvSpPr txBox="1"/>
          <p:nvPr/>
        </p:nvSpPr>
        <p:spPr>
          <a:xfrm>
            <a:off x="4562040" y="2217752"/>
            <a:ext cx="122196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licnice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(plicní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tepna) </a:t>
            </a:r>
            <a:endParaRPr lang="cs-CZ" sz="13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ovéPole 126"/>
          <p:cNvSpPr txBox="1"/>
          <p:nvPr/>
        </p:nvSpPr>
        <p:spPr>
          <a:xfrm>
            <a:off x="6404057" y="1368726"/>
            <a:ext cx="615646" cy="307777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plíce </a:t>
            </a:r>
            <a:endParaRPr lang="cs-CZ" sz="13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ovéPole 127"/>
          <p:cNvSpPr txBox="1"/>
          <p:nvPr/>
        </p:nvSpPr>
        <p:spPr>
          <a:xfrm>
            <a:off x="7422857" y="2698135"/>
            <a:ext cx="1389540" cy="5232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rdce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levá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síň -›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levá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komora</a:t>
            </a:r>
            <a:endParaRPr lang="cs-CZ" sz="13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ovéPole 128"/>
          <p:cNvSpPr txBox="1"/>
          <p:nvPr/>
        </p:nvSpPr>
        <p:spPr>
          <a:xfrm>
            <a:off x="7735403" y="3439600"/>
            <a:ext cx="629962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aorta</a:t>
            </a:r>
          </a:p>
        </p:txBody>
      </p:sp>
      <p:sp>
        <p:nvSpPr>
          <p:cNvPr id="130" name="TextovéPole 129"/>
          <p:cNvSpPr txBox="1"/>
          <p:nvPr/>
        </p:nvSpPr>
        <p:spPr>
          <a:xfrm>
            <a:off x="6342737" y="4640782"/>
            <a:ext cx="512679" cy="307777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tělo</a:t>
            </a:r>
            <a:endParaRPr lang="cs-CZ" sz="13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2" name="Zakřivená spojnice 131"/>
          <p:cNvCxnSpPr>
            <a:stCxn id="122" idx="0"/>
            <a:endCxn id="124" idx="2"/>
          </p:cNvCxnSpPr>
          <p:nvPr/>
        </p:nvCxnSpPr>
        <p:spPr>
          <a:xfrm rot="5400000" flipH="1" flipV="1">
            <a:off x="4959403" y="3724976"/>
            <a:ext cx="428825" cy="1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Zakřivená spojnice 137"/>
          <p:cNvCxnSpPr>
            <a:stCxn id="124" idx="0"/>
            <a:endCxn id="125" idx="2"/>
          </p:cNvCxnSpPr>
          <p:nvPr/>
        </p:nvCxnSpPr>
        <p:spPr>
          <a:xfrm rot="16200000" flipV="1">
            <a:off x="5050233" y="2863760"/>
            <a:ext cx="246371" cy="79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Zakřivená spojnice 140"/>
          <p:cNvCxnSpPr>
            <a:stCxn id="125" idx="0"/>
          </p:cNvCxnSpPr>
          <p:nvPr/>
        </p:nvCxnSpPr>
        <p:spPr>
          <a:xfrm rot="5400000" flipH="1" flipV="1">
            <a:off x="5440970" y="1254664"/>
            <a:ext cx="695138" cy="1231039"/>
          </a:xfrm>
          <a:prstGeom prst="curvedConnector2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Zakřivená spojnice 143"/>
          <p:cNvCxnSpPr>
            <a:stCxn id="127" idx="3"/>
            <a:endCxn id="123" idx="0"/>
          </p:cNvCxnSpPr>
          <p:nvPr/>
        </p:nvCxnSpPr>
        <p:spPr>
          <a:xfrm>
            <a:off x="7019703" y="1522615"/>
            <a:ext cx="1097925" cy="605239"/>
          </a:xfrm>
          <a:prstGeom prst="curvedConnector2">
            <a:avLst/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Zakřivená spojnice 146"/>
          <p:cNvCxnSpPr>
            <a:stCxn id="129" idx="2"/>
            <a:endCxn id="130" idx="3"/>
          </p:cNvCxnSpPr>
          <p:nvPr/>
        </p:nvCxnSpPr>
        <p:spPr>
          <a:xfrm rot="5400000">
            <a:off x="6929253" y="3673540"/>
            <a:ext cx="1047294" cy="1194968"/>
          </a:xfrm>
          <a:prstGeom prst="curved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Zakřivená spojnice 147"/>
          <p:cNvCxnSpPr>
            <a:stCxn id="128" idx="2"/>
            <a:endCxn id="129" idx="0"/>
          </p:cNvCxnSpPr>
          <p:nvPr/>
        </p:nvCxnSpPr>
        <p:spPr>
          <a:xfrm rot="5400000">
            <a:off x="7974884" y="3296856"/>
            <a:ext cx="218245" cy="67243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Zakřivená spojnice 148"/>
          <p:cNvCxnSpPr>
            <a:stCxn id="123" idx="2"/>
            <a:endCxn id="128" idx="0"/>
          </p:cNvCxnSpPr>
          <p:nvPr/>
        </p:nvCxnSpPr>
        <p:spPr>
          <a:xfrm rot="5400000">
            <a:off x="7986376" y="2566883"/>
            <a:ext cx="262504" cy="1"/>
          </a:xfrm>
          <a:prstGeom prst="curvedConnector3">
            <a:avLst>
              <a:gd name="adj1" fmla="val 50000"/>
            </a:avLst>
          </a:prstGeom>
          <a:ln w="28575">
            <a:solidFill>
              <a:srgbClr val="81376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Zakřivená spojnice 161"/>
          <p:cNvCxnSpPr>
            <a:stCxn id="130" idx="1"/>
            <a:endCxn id="122" idx="2"/>
          </p:cNvCxnSpPr>
          <p:nvPr/>
        </p:nvCxnSpPr>
        <p:spPr>
          <a:xfrm rot="10800000">
            <a:off x="5173815" y="4462609"/>
            <a:ext cx="1168922" cy="332063"/>
          </a:xfrm>
          <a:prstGeom prst="curved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47" grpId="0" animBg="1"/>
      <p:bldP spid="49" grpId="0" animBg="1"/>
      <p:bldP spid="98" grpId="0" animBg="1"/>
      <p:bldP spid="117" grpId="0" animBg="1"/>
      <p:bldP spid="118" grpId="0" animBg="1"/>
      <p:bldP spid="120" grpId="0" animBg="1"/>
      <p:bldP spid="122" grpId="0" animBg="1"/>
      <p:bldP spid="123" grpId="0" animBg="1"/>
      <p:bldP spid="124" grpId="0" animBg="1"/>
      <p:bldP spid="125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1840"/>
            <a:ext cx="385192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47.4 Co dalšího se dozvíme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22390" y="1269905"/>
            <a:ext cx="1080120" cy="5232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6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évy</a:t>
            </a:r>
          </a:p>
          <a:p>
            <a:pPr algn="ctr"/>
            <a:endParaRPr lang="cs-CZ" sz="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104433" y="994777"/>
            <a:ext cx="1423426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tepny (arterie)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620001" y="1443028"/>
            <a:ext cx="97630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vlásečnice</a:t>
            </a:r>
          </a:p>
          <a:p>
            <a:pPr algn="ctr"/>
            <a:r>
              <a:rPr lang="cs-CZ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(kapiláry)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845117" y="2091576"/>
            <a:ext cx="1032148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žíly (vény)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954771" y="998694"/>
            <a:ext cx="1309464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si 100 000 km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985959" y="527288"/>
            <a:ext cx="3810768" cy="692497"/>
          </a:xfrm>
          <a:prstGeom prst="rect">
            <a:avLst/>
          </a:prstGeom>
          <a:solidFill>
            <a:srgbClr val="CCFF33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3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vícestěnné</a:t>
            </a:r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silné, pevné, pružné</a:t>
            </a:r>
          </a:p>
          <a:p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vedou krev ze srdce</a:t>
            </a:r>
          </a:p>
          <a:p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postupným větvením se z nich stávají vlásečnice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4695743" y="1358390"/>
            <a:ext cx="4221077" cy="692497"/>
          </a:xfrm>
          <a:prstGeom prst="rect">
            <a:avLst/>
          </a:prstGeom>
          <a:solidFill>
            <a:srgbClr val="CCFF33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jednostěnné, tvořené jednou vrstvou buněk</a:t>
            </a:r>
          </a:p>
          <a:p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hustě prostupují většinu tkání (kromě pokožky, nehtů, </a:t>
            </a:r>
          </a:p>
          <a:p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vlasů, chlupů, chrupavky a oční rohovky)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3408167" y="2156853"/>
            <a:ext cx="5508654" cy="692497"/>
          </a:xfrm>
          <a:prstGeom prst="rect">
            <a:avLst/>
          </a:prstGeom>
          <a:solidFill>
            <a:srgbClr val="CCFF33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podobné tepnám, slabší stěny</a:t>
            </a:r>
          </a:p>
          <a:p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vedou krev do srdce</a:t>
            </a:r>
          </a:p>
          <a:p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na stěnách žil dolních končetin jsou chlopně – krev pouze směrem k srdci</a:t>
            </a:r>
          </a:p>
        </p:txBody>
      </p:sp>
      <p:cxnSp>
        <p:nvCxnSpPr>
          <p:cNvPr id="72" name="Přímá spojnice 71"/>
          <p:cNvCxnSpPr>
            <a:stCxn id="24" idx="3"/>
            <a:endCxn id="68" idx="1"/>
          </p:cNvCxnSpPr>
          <p:nvPr/>
        </p:nvCxnSpPr>
        <p:spPr>
          <a:xfrm>
            <a:off x="2877265" y="2245465"/>
            <a:ext cx="530902" cy="2576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>
            <a:stCxn id="19" idx="3"/>
            <a:endCxn id="62" idx="1"/>
          </p:cNvCxnSpPr>
          <p:nvPr/>
        </p:nvCxnSpPr>
        <p:spPr>
          <a:xfrm flipV="1">
            <a:off x="4527859" y="873537"/>
            <a:ext cx="458100" cy="27512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>
            <a:stCxn id="22" idx="3"/>
            <a:endCxn id="67" idx="1"/>
          </p:cNvCxnSpPr>
          <p:nvPr/>
        </p:nvCxnSpPr>
        <p:spPr>
          <a:xfrm>
            <a:off x="3596302" y="1704638"/>
            <a:ext cx="1099441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>
            <a:stCxn id="46" idx="3"/>
            <a:endCxn id="24" idx="1"/>
          </p:cNvCxnSpPr>
          <p:nvPr/>
        </p:nvCxnSpPr>
        <p:spPr>
          <a:xfrm>
            <a:off x="1302510" y="1531515"/>
            <a:ext cx="542607" cy="71395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>
            <a:stCxn id="46" idx="3"/>
            <a:endCxn id="22" idx="1"/>
          </p:cNvCxnSpPr>
          <p:nvPr/>
        </p:nvCxnSpPr>
        <p:spPr>
          <a:xfrm>
            <a:off x="1302510" y="1531515"/>
            <a:ext cx="1317491" cy="1731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>
            <a:stCxn id="46" idx="3"/>
            <a:endCxn id="19" idx="1"/>
          </p:cNvCxnSpPr>
          <p:nvPr/>
        </p:nvCxnSpPr>
        <p:spPr>
          <a:xfrm flipV="1">
            <a:off x="1302510" y="1148666"/>
            <a:ext cx="1801923" cy="3828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ovéPole 168"/>
          <p:cNvSpPr txBox="1"/>
          <p:nvPr/>
        </p:nvSpPr>
        <p:spPr>
          <a:xfrm>
            <a:off x="489630" y="2892396"/>
            <a:ext cx="1080120" cy="5232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6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krev</a:t>
            </a:r>
          </a:p>
          <a:p>
            <a:pPr algn="ctr"/>
            <a:endParaRPr lang="cs-CZ" sz="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ovéPole 170"/>
          <p:cNvSpPr txBox="1"/>
          <p:nvPr/>
        </p:nvSpPr>
        <p:spPr>
          <a:xfrm>
            <a:off x="1020983" y="2703156"/>
            <a:ext cx="2083450" cy="2923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si 5l = 8% hmotnosti těla</a:t>
            </a:r>
          </a:p>
        </p:txBody>
      </p:sp>
      <p:sp>
        <p:nvSpPr>
          <p:cNvPr id="174" name="TextovéPole 173"/>
          <p:cNvSpPr txBox="1"/>
          <p:nvPr/>
        </p:nvSpPr>
        <p:spPr>
          <a:xfrm>
            <a:off x="2227841" y="3062646"/>
            <a:ext cx="2360653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ervené krvinky (erytrocyty)</a:t>
            </a:r>
          </a:p>
        </p:txBody>
      </p:sp>
      <p:sp>
        <p:nvSpPr>
          <p:cNvPr id="175" name="TextovéPole 174"/>
          <p:cNvSpPr txBox="1"/>
          <p:nvPr/>
        </p:nvSpPr>
        <p:spPr>
          <a:xfrm>
            <a:off x="92048" y="3790368"/>
            <a:ext cx="1250190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revní plazma</a:t>
            </a:r>
          </a:p>
        </p:txBody>
      </p:sp>
      <p:cxnSp>
        <p:nvCxnSpPr>
          <p:cNvPr id="176" name="Přímá spojnice 175"/>
          <p:cNvCxnSpPr>
            <a:stCxn id="169" idx="2"/>
            <a:endCxn id="175" idx="0"/>
          </p:cNvCxnSpPr>
          <p:nvPr/>
        </p:nvCxnSpPr>
        <p:spPr>
          <a:xfrm flipH="1">
            <a:off x="717143" y="3415616"/>
            <a:ext cx="312547" cy="374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Přímá spojnice 176"/>
          <p:cNvCxnSpPr>
            <a:stCxn id="169" idx="3"/>
            <a:endCxn id="174" idx="1"/>
          </p:cNvCxnSpPr>
          <p:nvPr/>
        </p:nvCxnSpPr>
        <p:spPr>
          <a:xfrm>
            <a:off x="1569750" y="3154006"/>
            <a:ext cx="658091" cy="62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Přímá spojnice 177"/>
          <p:cNvCxnSpPr>
            <a:stCxn id="169" idx="2"/>
            <a:endCxn id="207" idx="1"/>
          </p:cNvCxnSpPr>
          <p:nvPr/>
        </p:nvCxnSpPr>
        <p:spPr>
          <a:xfrm>
            <a:off x="1029690" y="3415616"/>
            <a:ext cx="835189" cy="677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ovéPole 183"/>
          <p:cNvSpPr txBox="1"/>
          <p:nvPr/>
        </p:nvSpPr>
        <p:spPr>
          <a:xfrm>
            <a:off x="57629" y="4395450"/>
            <a:ext cx="2569218" cy="692497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tekutá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, průhledná, slabě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nažloutlá,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- 92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% voda,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zbytek - </a:t>
            </a:r>
            <a:r>
              <a:rPr lang="cs-CZ" sz="1300" dirty="0" err="1" smtClean="0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. látky  </a:t>
            </a:r>
          </a:p>
          <a:p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        (bílkoviny, hormony, </a:t>
            </a:r>
            <a:r>
              <a:rPr lang="cs-CZ" sz="13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...)</a:t>
            </a:r>
            <a:endParaRPr lang="cs-CZ" sz="13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6" name="Přímá spojnice 185"/>
          <p:cNvCxnSpPr>
            <a:stCxn id="175" idx="2"/>
            <a:endCxn id="184" idx="0"/>
          </p:cNvCxnSpPr>
          <p:nvPr/>
        </p:nvCxnSpPr>
        <p:spPr>
          <a:xfrm>
            <a:off x="717143" y="4098145"/>
            <a:ext cx="625095" cy="2973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ovéPole 198"/>
          <p:cNvSpPr txBox="1"/>
          <p:nvPr/>
        </p:nvSpPr>
        <p:spPr>
          <a:xfrm>
            <a:off x="2166468" y="3511071"/>
            <a:ext cx="1997200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bílé krvinky (leukocyty)</a:t>
            </a:r>
          </a:p>
        </p:txBody>
      </p:sp>
      <p:cxnSp>
        <p:nvCxnSpPr>
          <p:cNvPr id="200" name="Přímá spojnice 199"/>
          <p:cNvCxnSpPr>
            <a:stCxn id="169" idx="2"/>
            <a:endCxn id="199" idx="1"/>
          </p:cNvCxnSpPr>
          <p:nvPr/>
        </p:nvCxnSpPr>
        <p:spPr>
          <a:xfrm>
            <a:off x="1029690" y="3415616"/>
            <a:ext cx="1136778" cy="249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ovéPole 206"/>
          <p:cNvSpPr txBox="1"/>
          <p:nvPr/>
        </p:nvSpPr>
        <p:spPr>
          <a:xfrm>
            <a:off x="1864879" y="3939020"/>
            <a:ext cx="2319082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revní destičky (trombocyty)</a:t>
            </a:r>
          </a:p>
        </p:txBody>
      </p:sp>
      <p:sp>
        <p:nvSpPr>
          <p:cNvPr id="214" name="TextovéPole 213"/>
          <p:cNvSpPr txBox="1"/>
          <p:nvPr/>
        </p:nvSpPr>
        <p:spPr>
          <a:xfrm>
            <a:off x="4917106" y="2960022"/>
            <a:ext cx="4119283" cy="69249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malé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, okrouhlé bezjaderné buňky, uprostřed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ztenčené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 1mm</a:t>
            </a:r>
            <a:r>
              <a:rPr lang="cs-CZ" sz="13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jich je asi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milionů 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vznikají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v kostní dřeni a po 120 dnech zanikají ve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slezině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9" name="Přímá spojnice 218"/>
          <p:cNvCxnSpPr>
            <a:stCxn id="174" idx="3"/>
            <a:endCxn id="214" idx="1"/>
          </p:cNvCxnSpPr>
          <p:nvPr/>
        </p:nvCxnSpPr>
        <p:spPr>
          <a:xfrm>
            <a:off x="4588494" y="3216535"/>
            <a:ext cx="328612" cy="897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ovéPole 222"/>
          <p:cNvSpPr txBox="1"/>
          <p:nvPr/>
        </p:nvSpPr>
        <p:spPr>
          <a:xfrm>
            <a:off x="4556494" y="3746659"/>
            <a:ext cx="4587506" cy="6924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mají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jádro, nemají stálý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tvar, různé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typy a tvary - podle </a:t>
            </a:r>
            <a:r>
              <a:rPr lang="cs-CZ" sz="1300" dirty="0" err="1">
                <a:latin typeface="Times New Roman" pitchFamily="18" charset="0"/>
                <a:cs typeface="Times New Roman" pitchFamily="18" charset="0"/>
              </a:rPr>
              <a:t>fcí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 1mm</a:t>
            </a:r>
            <a:r>
              <a:rPr lang="cs-CZ" sz="13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5-8 tisíc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, počet kolísá (stoupá při </a:t>
            </a:r>
            <a:r>
              <a:rPr lang="cs-CZ" sz="1300" dirty="0" err="1">
                <a:latin typeface="Times New Roman" pitchFamily="18" charset="0"/>
                <a:cs typeface="Times New Roman" pitchFamily="18" charset="0"/>
              </a:rPr>
              <a:t>fyz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. námaze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nemoci)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jsou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součástí imunitního systému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těla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4" name="Přímá spojnice 223"/>
          <p:cNvCxnSpPr>
            <a:stCxn id="199" idx="3"/>
            <a:endCxn id="223" idx="1"/>
          </p:cNvCxnSpPr>
          <p:nvPr/>
        </p:nvCxnSpPr>
        <p:spPr>
          <a:xfrm>
            <a:off x="4163668" y="3664960"/>
            <a:ext cx="392826" cy="4279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ovéPole 277"/>
          <p:cNvSpPr txBox="1"/>
          <p:nvPr/>
        </p:nvSpPr>
        <p:spPr>
          <a:xfrm>
            <a:off x="3374581" y="4617579"/>
            <a:ext cx="5608976" cy="492443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tělíska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nepravidelného tvaru, žijí jen několik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dní, vznikají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v kostní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dřeni</a:t>
            </a:r>
          </a:p>
          <a:p>
            <a:pPr lvl="0"/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1mm</a:t>
            </a:r>
            <a:r>
              <a:rPr lang="cs-CZ" sz="13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200-300 tisíc, 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pomáhají při zastavování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krvácení - při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srážení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krve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0" name="Přímá spojnice 289"/>
          <p:cNvCxnSpPr>
            <a:stCxn id="207" idx="2"/>
            <a:endCxn id="278" idx="1"/>
          </p:cNvCxnSpPr>
          <p:nvPr/>
        </p:nvCxnSpPr>
        <p:spPr>
          <a:xfrm>
            <a:off x="3024420" y="4246797"/>
            <a:ext cx="350161" cy="6170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Zaoblený obdélník 318"/>
          <p:cNvSpPr/>
          <p:nvPr/>
        </p:nvSpPr>
        <p:spPr>
          <a:xfrm>
            <a:off x="4985960" y="4424890"/>
            <a:ext cx="3989394" cy="19268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*ochranná </a:t>
            </a:r>
            <a:r>
              <a:rPr lang="cs-CZ" sz="1300" dirty="0" err="1">
                <a:latin typeface="Times New Roman" pitchFamily="18" charset="0"/>
                <a:cs typeface="Times New Roman" pitchFamily="18" charset="0"/>
              </a:rPr>
              <a:t>fce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krve - srážlivost a obranyschopné látky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  <p:bldP spid="40" grpId="0" animBg="1"/>
      <p:bldP spid="62" grpId="0" animBg="1"/>
      <p:bldP spid="67" grpId="0" animBg="1"/>
      <p:bldP spid="68" grpId="0" animBg="1"/>
      <p:bldP spid="171" grpId="0" animBg="1"/>
      <p:bldP spid="174" grpId="0" animBg="1"/>
      <p:bldP spid="175" grpId="0" animBg="1"/>
      <p:bldP spid="184" grpId="0" animBg="1"/>
      <p:bldP spid="199" grpId="0" animBg="1"/>
      <p:bldP spid="207" grpId="0" animBg="1"/>
      <p:bldP spid="214" grpId="0" animBg="1"/>
      <p:bldP spid="223" grpId="0" animBg="1"/>
      <p:bldP spid="278" grpId="0" animBg="1"/>
      <p:bldP spid="3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08007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47.5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4472889" y="547362"/>
            <a:ext cx="3908604" cy="37040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a. Co vše patří do malého krevního oběhu?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Zaoblený obdélník 43"/>
          <p:cNvSpPr/>
          <p:nvPr/>
        </p:nvSpPr>
        <p:spPr>
          <a:xfrm>
            <a:off x="107504" y="1156947"/>
            <a:ext cx="4248472" cy="3095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jakou část cévní soustavy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sedí tento popis?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22" y="1156947"/>
            <a:ext cx="2348621" cy="3935313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7218300" y="3507854"/>
            <a:ext cx="1817382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orní a dolní dutá žíla</a:t>
            </a:r>
            <a:endParaRPr lang="cs-CZ" sz="13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238761" y="3930634"/>
            <a:ext cx="1080120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4 plicní žíly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238762" y="3124603"/>
            <a:ext cx="1791617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rdce – pravá komora</a:t>
            </a:r>
            <a:endParaRPr lang="cs-CZ" sz="13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226980" y="2356369"/>
            <a:ext cx="1817382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licnice (plicní 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tepna) </a:t>
            </a:r>
            <a:endParaRPr lang="cs-CZ" sz="13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7238761" y="1557926"/>
            <a:ext cx="615646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plíce </a:t>
            </a:r>
            <a:endParaRPr lang="cs-CZ" sz="13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226980" y="2734145"/>
            <a:ext cx="1817382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rdce – levá 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komora</a:t>
            </a:r>
            <a:endParaRPr lang="cs-CZ" sz="13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231147" y="1970362"/>
            <a:ext cx="629962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aorta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7226980" y="1156947"/>
            <a:ext cx="606966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tělo</a:t>
            </a:r>
            <a:endParaRPr lang="cs-CZ" sz="13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7250686" y="4716433"/>
            <a:ext cx="1491951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rdce – pravá síň</a:t>
            </a:r>
            <a:endParaRPr lang="cs-CZ" sz="13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7238761" y="4299891"/>
            <a:ext cx="1503875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rdce 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levá síň</a:t>
            </a:r>
            <a:endParaRPr lang="cs-CZ" sz="13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6836343" y="1534210"/>
            <a:ext cx="313184" cy="309632"/>
          </a:xfrm>
          <a:prstGeom prst="mathPlus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lus 60"/>
          <p:cNvSpPr/>
          <p:nvPr/>
        </p:nvSpPr>
        <p:spPr>
          <a:xfrm>
            <a:off x="6842553" y="2328547"/>
            <a:ext cx="313184" cy="309632"/>
          </a:xfrm>
          <a:prstGeom prst="mathPlus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Plus 64"/>
          <p:cNvSpPr/>
          <p:nvPr/>
        </p:nvSpPr>
        <p:spPr>
          <a:xfrm>
            <a:off x="6898417" y="3930634"/>
            <a:ext cx="313184" cy="309632"/>
          </a:xfrm>
          <a:prstGeom prst="mathPlus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Plus 65"/>
          <p:cNvSpPr/>
          <p:nvPr/>
        </p:nvSpPr>
        <p:spPr>
          <a:xfrm>
            <a:off x="6914492" y="4299891"/>
            <a:ext cx="313184" cy="309632"/>
          </a:xfrm>
          <a:prstGeom prst="mathPlus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Plus 66"/>
          <p:cNvSpPr/>
          <p:nvPr/>
        </p:nvSpPr>
        <p:spPr>
          <a:xfrm>
            <a:off x="6852955" y="3124935"/>
            <a:ext cx="313184" cy="309632"/>
          </a:xfrm>
          <a:prstGeom prst="mathPlus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107505" y="1626149"/>
            <a:ext cx="3600399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jednostěnné, tvořené jednou vrstvou buněk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hustě prostupují většinu tkání (kromě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pokožky, nehtů, vlasů, chlupů, chrupavky a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oční rohovky)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2339752" y="2356369"/>
            <a:ext cx="151216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Krevní vlásečnice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1346398" y="2801436"/>
            <a:ext cx="3070745" cy="954107"/>
          </a:xfrm>
          <a:prstGeom prst="rect">
            <a:avLst/>
          </a:prstGeom>
          <a:solidFill>
            <a:srgbClr val="EAEAEA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tělíska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nepravidelného tvaru, žijí jen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několik dní, vznikají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 kostní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dřeni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1mm</a:t>
            </a:r>
            <a:r>
              <a:rPr lang="cs-CZ" sz="1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200-300 tisíc, 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pomáhají při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zastavování krvácení - při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srážení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krve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34727" y="3147521"/>
            <a:ext cx="1378049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Krevní destičky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723751" y="4099962"/>
            <a:ext cx="2736303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největší cévou všech savců , vede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okysličenou krev z levé srdeční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komory do těla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447764" y="4684737"/>
            <a:ext cx="151216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Aorta (srdečnice)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 animBg="1"/>
      <p:bldP spid="61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47.6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70126" y="4096707"/>
            <a:ext cx="2786923" cy="80775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*krevní skupiny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- 4 základní - 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B, AB, 0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při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transfuzi krve musí být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shoda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Obrázek 20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" y="1237622"/>
            <a:ext cx="1614328" cy="1426615"/>
          </a:xfrm>
          <a:prstGeom prst="rect">
            <a:avLst/>
          </a:prstGeom>
        </p:spPr>
      </p:pic>
      <p:pic>
        <p:nvPicPr>
          <p:cNvPr id="2062" name="Obrázek 20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44" y="2225225"/>
            <a:ext cx="1566789" cy="1469505"/>
          </a:xfrm>
          <a:prstGeom prst="rect">
            <a:avLst/>
          </a:prstGeom>
        </p:spPr>
      </p:pic>
      <p:sp>
        <p:nvSpPr>
          <p:cNvPr id="52" name="Zaoblený obdélník 51"/>
          <p:cNvSpPr/>
          <p:nvPr/>
        </p:nvSpPr>
        <p:spPr>
          <a:xfrm>
            <a:off x="1648632" y="1587539"/>
            <a:ext cx="2160238" cy="577129"/>
          </a:xfrm>
          <a:prstGeom prst="roundRect">
            <a:avLst/>
          </a:prstGeom>
          <a:solidFill>
            <a:srgbClr val="CCFF33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brzlík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za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hrudní kostí, tvorba části bílých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krvinek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Zaoblený obdélník 52"/>
          <p:cNvSpPr/>
          <p:nvPr/>
        </p:nvSpPr>
        <p:spPr>
          <a:xfrm>
            <a:off x="81267" y="2860777"/>
            <a:ext cx="2708993" cy="797950"/>
          </a:xfrm>
          <a:prstGeom prst="roundRect">
            <a:avLst/>
          </a:prstGeom>
          <a:solidFill>
            <a:srgbClr val="CCFF33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slezina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za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žaludkem pod bránicí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zásobárna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krvinek a krevních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destiček,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filtr starých č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krvinek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Přímá spojnice 54"/>
          <p:cNvCxnSpPr/>
          <p:nvPr/>
        </p:nvCxnSpPr>
        <p:spPr>
          <a:xfrm>
            <a:off x="940155" y="1964374"/>
            <a:ext cx="7072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7" name="Obrázek 20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15422" y="1085074"/>
            <a:ext cx="2880320" cy="1746336"/>
          </a:xfrm>
          <a:prstGeom prst="rect">
            <a:avLst/>
          </a:prstGeom>
        </p:spPr>
      </p:pic>
      <p:sp>
        <p:nvSpPr>
          <p:cNvPr id="62" name="Zaoblený obdélník 61"/>
          <p:cNvSpPr/>
          <p:nvPr/>
        </p:nvSpPr>
        <p:spPr>
          <a:xfrm>
            <a:off x="6112147" y="536535"/>
            <a:ext cx="1258038" cy="2843415"/>
          </a:xfrm>
          <a:prstGeom prst="roundRect">
            <a:avLst/>
          </a:prstGeom>
          <a:gradFill flip="none" rotWithShape="1">
            <a:gsLst>
              <a:gs pos="0">
                <a:srgbClr val="813763">
                  <a:shade val="30000"/>
                  <a:satMod val="115000"/>
                </a:srgbClr>
              </a:gs>
              <a:gs pos="50000">
                <a:srgbClr val="813763">
                  <a:shade val="67500"/>
                  <a:satMod val="115000"/>
                </a:srgbClr>
              </a:gs>
              <a:gs pos="100000">
                <a:srgbClr val="813763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1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Pohybu </a:t>
            </a:r>
            <a:r>
              <a:rPr lang="cs-CZ" sz="14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krve směrem k srdci </a:t>
            </a:r>
            <a:r>
              <a:rPr lang="cs-CZ" sz="1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kromě chlopní v žilách pomáhají také </a:t>
            </a:r>
            <a:r>
              <a:rPr lang="cs-CZ" sz="14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kontrakce </a:t>
            </a:r>
            <a:r>
              <a:rPr lang="cs-CZ" sz="14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kosterních svalů, podtlak a </a:t>
            </a:r>
            <a:r>
              <a:rPr lang="cs-CZ" sz="14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gravitace.</a:t>
            </a:r>
            <a:endParaRPr lang="cs-CZ" sz="1400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" name="Obrázek 20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28396" y="3886946"/>
            <a:ext cx="2207888" cy="1227273"/>
          </a:xfrm>
          <a:prstGeom prst="rect">
            <a:avLst/>
          </a:prstGeom>
        </p:spPr>
      </p:pic>
      <p:sp>
        <p:nvSpPr>
          <p:cNvPr id="63" name="TextovéPole 62"/>
          <p:cNvSpPr txBox="1"/>
          <p:nvPr/>
        </p:nvSpPr>
        <p:spPr>
          <a:xfrm>
            <a:off x="6228184" y="3658727"/>
            <a:ext cx="280831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některé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bílé krvinky mají schopnost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fagocytózy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(=pohlcování)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3869640" y="1149584"/>
            <a:ext cx="2190323" cy="3754874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Mízní soustava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mízní 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cévy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doprovází žíly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usnadňují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vstřebávání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dalších látek do oběhu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začínají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jako vlásečnice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tkáních,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odkud sbírají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látky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vznikající při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dějích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metabolismu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ústí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do krčních žil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prochází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mízními </a:t>
            </a:r>
            <a:endParaRPr lang="cs-CZ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 uzlinami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kde dochází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filtraci prachu,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mikroorganismů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buněk,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částí buněk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atd.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mízní uzliny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zvětšují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při  nemocech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2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47.7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24" y="492443"/>
            <a:ext cx="5991176" cy="4651057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107504" y="1065461"/>
            <a:ext cx="3888432" cy="4078039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"Listen To Your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Heart„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Roxette</a:t>
            </a:r>
            <a:endParaRPr lang="cs-CZ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know there's something in the wake of your smile.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get a notion from the look in your eyes, yea.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You've built a love but that love falls apart.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Your little piece of heaven turns too dark.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Listen </a:t>
            </a: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your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he's calling for you.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Listen to your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there's </a:t>
            </a: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nothing else you can do.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don't know where you're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don't know why,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but listen to your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 tell him goodbye.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Sometimes </a:t>
            </a: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 wonder if this fight is worthwhile.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precious moments are all lost in the tide, yea.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They're swept away and nothing is what it seems,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feeling of belonging to your dreams.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R: …</a:t>
            </a: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there are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voices</a:t>
            </a:r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want to be heard.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much to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mention</a:t>
            </a:r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 can't find the words.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scent of magic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beauty that's been</a:t>
            </a:r>
            <a:b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when love was wilder than the wind</a:t>
            </a:r>
            <a:r>
              <a:rPr lang="en-US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3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R: …</a:t>
            </a:r>
            <a:endParaRPr lang="en-US" sz="13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>
            <a:hlinkClick r:id="rId4"/>
          </p:cNvPr>
          <p:cNvSpPr txBox="1"/>
          <p:nvPr/>
        </p:nvSpPr>
        <p:spPr>
          <a:xfrm>
            <a:off x="7452320" y="917038"/>
            <a:ext cx="1080120" cy="33855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cs-CZ" sz="1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endParaRPr lang="cs-CZ" sz="16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572000" y="4529822"/>
            <a:ext cx="3600399" cy="292388"/>
          </a:xfrm>
          <a:prstGeom prst="rect">
            <a:avLst/>
          </a:prstGeom>
          <a:solidFill>
            <a:srgbClr val="CCFF33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many </a:t>
            </a:r>
            <a:r>
              <a:rPr lang="cs-CZ" sz="13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situations</a:t>
            </a:r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3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3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very </a:t>
            </a:r>
            <a:r>
              <a:rPr lang="cs-CZ" sz="13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cs-CZ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to … </a:t>
            </a:r>
          </a:p>
        </p:txBody>
      </p:sp>
      <p:sp>
        <p:nvSpPr>
          <p:cNvPr id="6" name="Zahnutá šipka doprava 5"/>
          <p:cNvSpPr/>
          <p:nvPr/>
        </p:nvSpPr>
        <p:spPr>
          <a:xfrm rot="7630770">
            <a:off x="5732323" y="-720037"/>
            <a:ext cx="1169764" cy="5974101"/>
          </a:xfrm>
          <a:prstGeom prst="curvedRightArrow">
            <a:avLst>
              <a:gd name="adj1" fmla="val 25000"/>
              <a:gd name="adj2" fmla="val 50000"/>
              <a:gd name="adj3" fmla="val 505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277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47.8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09055"/>
              </p:ext>
            </p:extLst>
          </p:nvPr>
        </p:nvGraphicFramePr>
        <p:xfrm>
          <a:off x="2411760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Srdce člověka je rozděleno na …?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síň a komoru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2 síně a komoru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2 síně a 2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komory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není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rozděleno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Tepny vedou krev 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do srdce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ze srdce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okysličenou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neokysličenou</a:t>
                      </a:r>
                      <a:endParaRPr lang="cs-CZ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Odkysličenou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rev z těla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vede do srdce …?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horní a dolní dutá tepna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plicní tepna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aorta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horní a dolní dutá žíla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Kde v lidském těle nenajdeme krevní vlásečnice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3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v plicích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v kostech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ve svalech 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ve vlasech </a:t>
                      </a:r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9622"/>
            <a:ext cx="792088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1. RNDr. Jan Kantorek, CSc., RNDr. Jaroslav Jurčák, Dr., PaedDr. Jiří Froněk a kol.:  Přírodopis 8,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Olomouc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PRODOS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2004,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80-7230-040-7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www.biorenesance.cz/biorenesance/eshop/48-1-Organy-telesne-soustavy/994-2-OBEHOVA-SOUSTAVA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upload.wikimedia.org/wikipedia/commons/9/91/Aorta_scheme.jpg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://cs.wikipedia.org/wiki/Soubor:Diagram_of_the_human_heart_(multilingual).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svg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www.sanakdmp.kvalitne.cz/ko.php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www.lhsc.on.ca/Patients_Families_Visitors/Thoracic_Surgery/Surgeries/Thymectomy.htm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http://pi-centrum.e-shoper.net/clanky/45-slezina-a-zaludek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www.nabla.cz/obsah/biologie/kapitoly/biologie-cloveka/obehova-soustava-cloveka.php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www.chronicprostatitis.com/images/f3.jpg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www.topnews.in/health/diseases/heart-attack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6840</TotalTime>
  <Words>1327</Words>
  <Application>Microsoft Office PowerPoint</Application>
  <PresentationFormat>Předvádění na obrazovce (16:9)</PresentationFormat>
  <Paragraphs>210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47.1 Člověk – cévní (oběhová) soustava</vt:lpstr>
      <vt:lpstr>47.2 Co už víš? </vt:lpstr>
      <vt:lpstr>47.3 Jaké nové věci se dozvíme?</vt:lpstr>
      <vt:lpstr>47.4 Co dalšího se dozvíme</vt:lpstr>
      <vt:lpstr>47.5 Procvičení a příklady</vt:lpstr>
      <vt:lpstr>47.6 Něco navíc pro šikovné</vt:lpstr>
      <vt:lpstr>47.7 CLIL</vt:lpstr>
      <vt:lpstr>47.8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454</cp:revision>
  <dcterms:created xsi:type="dcterms:W3CDTF">2010-10-18T18:21:56Z</dcterms:created>
  <dcterms:modified xsi:type="dcterms:W3CDTF">2012-08-20T09:20:02Z</dcterms:modified>
</cp:coreProperties>
</file>