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7C80"/>
    <a:srgbClr val="FFFF99"/>
    <a:srgbClr val="813763"/>
    <a:srgbClr val="308406"/>
    <a:srgbClr val="00FFFF"/>
    <a:srgbClr val="C4D42C"/>
    <a:srgbClr val="FFFF00"/>
    <a:srgbClr val="A6A2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2" autoAdjust="0"/>
    <p:restoredTop sz="94676" autoAdjust="0"/>
  </p:normalViewPr>
  <p:slideViewPr>
    <p:cSldViewPr>
      <p:cViewPr>
        <p:scale>
          <a:sx n="90" d="100"/>
          <a:sy n="90" d="100"/>
        </p:scale>
        <p:origin x="-756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20.8.2012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20.8.2012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Lungs_diagram_simple.svg" TargetMode="External"/><Relationship Id="rId2" Type="http://schemas.openxmlformats.org/officeDocument/2006/relationships/hyperlink" Target="http://www.jogin.cz/Oxyterapie-lecba-kyslike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Respiratory_system_complete_en.svg" TargetMode="External"/><Relationship Id="rId5" Type="http://schemas.openxmlformats.org/officeDocument/2006/relationships/hyperlink" Target="http://www.pe.cz/energie-a-sluzby/stlaceny-vzduch.htm" TargetMode="External"/><Relationship Id="rId4" Type="http://schemas.openxmlformats.org/officeDocument/2006/relationships/hyperlink" Target="http://cs.wikipedia.org/wiki/Pl%C3%AD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548259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46.1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Člověk – dýchací soustava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mik\AppData\Local\Microsoft\Windows\Temporary Internet Files\Content.IE5\XSJ3N8SY\MC90009782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6" y="1347614"/>
            <a:ext cx="2088232" cy="25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mik\AppData\Local\Microsoft\Windows\Temporary Internet Files\Content.IE5\G8ZB9UIW\MC90043874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9662"/>
            <a:ext cx="2567947" cy="21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6442"/>
            <a:ext cx="3037567" cy="3195521"/>
          </a:xfrm>
          <a:prstGeom prst="rect">
            <a:avLst/>
          </a:prstGeom>
          <a:solidFill>
            <a:srgbClr val="C000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297999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Plíce, hrtan, plicní sklípky, průdušnice, průdušky, dýchání.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dýchací soustavou člověka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, popisující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její jednotlivé části a jejich význam.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46.10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46.2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07769"/>
            <a:ext cx="1797637" cy="1797637"/>
          </a:xfrm>
          <a:prstGeom prst="rect">
            <a:avLst/>
          </a:prstGeom>
        </p:spPr>
      </p:pic>
      <p:sp>
        <p:nvSpPr>
          <p:cNvPr id="17" name="Obláček 16"/>
          <p:cNvSpPr/>
          <p:nvPr/>
        </p:nvSpPr>
        <p:spPr>
          <a:xfrm>
            <a:off x="3273293" y="802294"/>
            <a:ext cx="2448272" cy="1196185"/>
          </a:xfrm>
          <a:prstGeom prst="cloudCallout">
            <a:avLst>
              <a:gd name="adj1" fmla="val -9344"/>
              <a:gd name="adj2" fmla="val 85722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81376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Kromě živin a energie potřebuje každá buňka  v těle kyslík – O</a:t>
            </a:r>
            <a:r>
              <a:rPr lang="cs-CZ" sz="1400" b="1" i="1" baseline="-25000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cs-CZ" sz="1400" b="1" i="1" baseline="-25000" dirty="0">
              <a:solidFill>
                <a:srgbClr val="CC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158603"/>
            <a:ext cx="1119632" cy="1346803"/>
          </a:xfrm>
          <a:prstGeom prst="rect">
            <a:avLst/>
          </a:prstGeom>
        </p:spPr>
      </p:pic>
      <p:sp>
        <p:nvSpPr>
          <p:cNvPr id="18" name="Obláček 17"/>
          <p:cNvSpPr/>
          <p:nvPr/>
        </p:nvSpPr>
        <p:spPr>
          <a:xfrm>
            <a:off x="6214275" y="895684"/>
            <a:ext cx="2794873" cy="1318296"/>
          </a:xfrm>
          <a:prstGeom prst="cloudCallout">
            <a:avLst>
              <a:gd name="adj1" fmla="val -21346"/>
              <a:gd name="adj2" fmla="val 82155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81376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Člověk získává kyslík ze vzduchu a  dýchá plícemi. Kyslík se v nich dostává do krve.</a:t>
            </a:r>
            <a:endParaRPr lang="cs-CZ" sz="900" b="1" i="1" baseline="-25000" dirty="0">
              <a:solidFill>
                <a:srgbClr val="CC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hnutá šipka dolů 18"/>
          <p:cNvSpPr/>
          <p:nvPr/>
        </p:nvSpPr>
        <p:spPr>
          <a:xfrm rot="21448980">
            <a:off x="5393842" y="832433"/>
            <a:ext cx="1380649" cy="365760"/>
          </a:xfrm>
          <a:prstGeom prst="curvedDownArrow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mik\AppData\Local\Microsoft\Windows\Temporary Internet Files\Content.IE5\IKAMWYAL\MC90007129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23" y="3538809"/>
            <a:ext cx="1152128" cy="122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láček 11"/>
          <p:cNvSpPr/>
          <p:nvPr/>
        </p:nvSpPr>
        <p:spPr>
          <a:xfrm>
            <a:off x="6217353" y="3561190"/>
            <a:ext cx="2794873" cy="1318296"/>
          </a:xfrm>
          <a:prstGeom prst="cloudCallout">
            <a:avLst>
              <a:gd name="adj1" fmla="val -84735"/>
              <a:gd name="adj2" fmla="val -5993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81376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Ta jej pak rozvádí společně s potřebnými živinami ke každé buňce v těle.</a:t>
            </a:r>
            <a:endParaRPr lang="cs-CZ" sz="900" b="1" i="1" baseline="-25000" dirty="0">
              <a:solidFill>
                <a:srgbClr val="CCFF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900" b="1" i="1" baseline="-25000" dirty="0">
              <a:solidFill>
                <a:srgbClr val="CC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hnutá šipka dolů 12"/>
          <p:cNvSpPr/>
          <p:nvPr/>
        </p:nvSpPr>
        <p:spPr>
          <a:xfrm rot="5193039">
            <a:off x="7543125" y="2582456"/>
            <a:ext cx="2340533" cy="365760"/>
          </a:xfrm>
          <a:prstGeom prst="curvedDownArrow">
            <a:avLst>
              <a:gd name="adj1" fmla="val 35286"/>
              <a:gd name="adj2" fmla="val 50000"/>
              <a:gd name="adj3" fmla="val 25000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44106" y="2044703"/>
            <a:ext cx="1758443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Dýchací soustava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0" y="1427861"/>
            <a:ext cx="1521318" cy="30281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říjem O</a:t>
            </a:r>
            <a:r>
              <a:rPr lang="cs-CZ" sz="1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cs-CZ" sz="1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ál 19"/>
          <p:cNvSpPr/>
          <p:nvPr/>
        </p:nvSpPr>
        <p:spPr>
          <a:xfrm>
            <a:off x="1390110" y="1227941"/>
            <a:ext cx="1497564" cy="310027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ýdej CO</a:t>
            </a:r>
            <a:r>
              <a:rPr lang="cs-CZ" sz="1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cs-CZ" sz="1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78666" y="2739847"/>
            <a:ext cx="1831682" cy="46369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ýchací cesty </a:t>
            </a:r>
          </a:p>
          <a:p>
            <a:pPr algn="ctr"/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plíce</a:t>
            </a:r>
            <a:endParaRPr lang="cs-CZ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Přímá spojnice 23"/>
          <p:cNvCxnSpPr>
            <a:stCxn id="14" idx="2"/>
            <a:endCxn id="23" idx="0"/>
          </p:cNvCxnSpPr>
          <p:nvPr/>
        </p:nvCxnSpPr>
        <p:spPr>
          <a:xfrm flipH="1">
            <a:off x="994507" y="2383257"/>
            <a:ext cx="628821" cy="35659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stCxn id="14" idx="0"/>
            <a:endCxn id="15" idx="4"/>
          </p:cNvCxnSpPr>
          <p:nvPr/>
        </p:nvCxnSpPr>
        <p:spPr>
          <a:xfrm flipH="1" flipV="1">
            <a:off x="760659" y="1730671"/>
            <a:ext cx="862669" cy="314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stCxn id="14" idx="0"/>
            <a:endCxn id="20" idx="4"/>
          </p:cNvCxnSpPr>
          <p:nvPr/>
        </p:nvCxnSpPr>
        <p:spPr>
          <a:xfrm flipV="1">
            <a:off x="1623328" y="1537968"/>
            <a:ext cx="515564" cy="50673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>
            <a:stCxn id="29" idx="4"/>
            <a:endCxn id="28" idx="0"/>
          </p:cNvCxnSpPr>
          <p:nvPr/>
        </p:nvCxnSpPr>
        <p:spPr>
          <a:xfrm flipH="1">
            <a:off x="1202788" y="3828754"/>
            <a:ext cx="1291804" cy="1111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ál 27"/>
          <p:cNvSpPr/>
          <p:nvPr/>
        </p:nvSpPr>
        <p:spPr>
          <a:xfrm>
            <a:off x="266684" y="3939902"/>
            <a:ext cx="1872208" cy="66503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krvi se 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áže na  </a:t>
            </a:r>
            <a:r>
              <a:rPr lang="cs-CZ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hemoglobin</a:t>
            </a:r>
            <a:endParaRPr lang="cs-CZ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ál 28"/>
          <p:cNvSpPr/>
          <p:nvPr/>
        </p:nvSpPr>
        <p:spPr>
          <a:xfrm>
            <a:off x="1509908" y="3293626"/>
            <a:ext cx="1969367" cy="535128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úzce souvisí s cévní soustavou</a:t>
            </a:r>
          </a:p>
        </p:txBody>
      </p:sp>
      <p:cxnSp>
        <p:nvCxnSpPr>
          <p:cNvPr id="30" name="Přímá spojnice 29"/>
          <p:cNvCxnSpPr>
            <a:stCxn id="14" idx="2"/>
            <a:endCxn id="29" idx="0"/>
          </p:cNvCxnSpPr>
          <p:nvPr/>
        </p:nvCxnSpPr>
        <p:spPr>
          <a:xfrm>
            <a:off x="1623328" y="2383257"/>
            <a:ext cx="871264" cy="9103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3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" y="492443"/>
            <a:ext cx="47488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46.3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Jaké nové věci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dozvíme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ovéPole 9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Zaoblený obdélník 99"/>
          <p:cNvSpPr/>
          <p:nvPr/>
        </p:nvSpPr>
        <p:spPr>
          <a:xfrm>
            <a:off x="5073876" y="627811"/>
            <a:ext cx="3723798" cy="629196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stěny – sliznice s řasinkami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vzduch se 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zvlhčuje, zahřívá a zbavuje prachu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v horní části – čichové ústrojí</a:t>
            </a:r>
          </a:p>
        </p:txBody>
      </p:sp>
      <p:sp>
        <p:nvSpPr>
          <p:cNvPr id="104" name="TextovéPole 103"/>
          <p:cNvSpPr txBox="1"/>
          <p:nvPr/>
        </p:nvSpPr>
        <p:spPr>
          <a:xfrm>
            <a:off x="2941709" y="1206442"/>
            <a:ext cx="1178021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utina nosní</a:t>
            </a:r>
          </a:p>
        </p:txBody>
      </p:sp>
      <p:cxnSp>
        <p:nvCxnSpPr>
          <p:cNvPr id="105" name="Přímá spojnice 104"/>
          <p:cNvCxnSpPr>
            <a:stCxn id="100" idx="1"/>
            <a:endCxn id="104" idx="3"/>
          </p:cNvCxnSpPr>
          <p:nvPr/>
        </p:nvCxnSpPr>
        <p:spPr>
          <a:xfrm flipH="1">
            <a:off x="4119730" y="942409"/>
            <a:ext cx="954146" cy="417922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Obrázek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" y="942409"/>
            <a:ext cx="2622823" cy="4201091"/>
          </a:xfrm>
          <a:prstGeom prst="rect">
            <a:avLst/>
          </a:prstGeom>
        </p:spPr>
      </p:pic>
      <p:cxnSp>
        <p:nvCxnSpPr>
          <p:cNvPr id="107" name="Přímá spojnice se šipkou 106"/>
          <p:cNvCxnSpPr>
            <a:stCxn id="104" idx="1"/>
          </p:cNvCxnSpPr>
          <p:nvPr/>
        </p:nvCxnSpPr>
        <p:spPr>
          <a:xfrm flipH="1">
            <a:off x="1776634" y="1360331"/>
            <a:ext cx="1165075" cy="44191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ovéPole 107"/>
          <p:cNvSpPr txBox="1"/>
          <p:nvPr/>
        </p:nvSpPr>
        <p:spPr>
          <a:xfrm>
            <a:off x="2949296" y="1707727"/>
            <a:ext cx="918194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osohltan </a:t>
            </a:r>
          </a:p>
        </p:txBody>
      </p:sp>
      <p:cxnSp>
        <p:nvCxnSpPr>
          <p:cNvPr id="111" name="Přímá spojnice se šipkou 110"/>
          <p:cNvCxnSpPr>
            <a:stCxn id="108" idx="1"/>
          </p:cNvCxnSpPr>
          <p:nvPr/>
        </p:nvCxnSpPr>
        <p:spPr>
          <a:xfrm flipH="1">
            <a:off x="1259632" y="1861616"/>
            <a:ext cx="1689664" cy="153888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nice 111"/>
          <p:cNvCxnSpPr>
            <a:stCxn id="113" idx="1"/>
            <a:endCxn id="108" idx="3"/>
          </p:cNvCxnSpPr>
          <p:nvPr/>
        </p:nvCxnSpPr>
        <p:spPr>
          <a:xfrm flipH="1">
            <a:off x="3867490" y="1717518"/>
            <a:ext cx="1277070" cy="14409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Zaoblený obdélník 112"/>
          <p:cNvSpPr/>
          <p:nvPr/>
        </p:nvSpPr>
        <p:spPr>
          <a:xfrm>
            <a:off x="5144560" y="1476784"/>
            <a:ext cx="1441302" cy="48146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zde 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mandle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(ochranná </a:t>
            </a:r>
            <a:r>
              <a:rPr lang="cs-CZ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4" name="TextovéPole 113"/>
          <p:cNvSpPr txBox="1"/>
          <p:nvPr/>
        </p:nvSpPr>
        <p:spPr>
          <a:xfrm>
            <a:off x="2959370" y="2272772"/>
            <a:ext cx="601932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hrtan</a:t>
            </a:r>
          </a:p>
        </p:txBody>
      </p:sp>
      <p:cxnSp>
        <p:nvCxnSpPr>
          <p:cNvPr id="115" name="Přímá spojnice se šipkou 114"/>
          <p:cNvCxnSpPr>
            <a:stCxn id="114" idx="1"/>
          </p:cNvCxnSpPr>
          <p:nvPr/>
        </p:nvCxnSpPr>
        <p:spPr>
          <a:xfrm flipH="1">
            <a:off x="1259632" y="2426661"/>
            <a:ext cx="1699738" cy="7308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10cípá hvězda 115"/>
          <p:cNvSpPr/>
          <p:nvPr/>
        </p:nvSpPr>
        <p:spPr>
          <a:xfrm>
            <a:off x="2738660" y="1062426"/>
            <a:ext cx="260698" cy="288032"/>
          </a:xfrm>
          <a:prstGeom prst="star10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7" name="10cípá hvězda 116"/>
          <p:cNvSpPr/>
          <p:nvPr/>
        </p:nvSpPr>
        <p:spPr>
          <a:xfrm>
            <a:off x="2780930" y="2106700"/>
            <a:ext cx="260698" cy="288032"/>
          </a:xfrm>
          <a:prstGeom prst="star10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10cípá hvězda 117"/>
          <p:cNvSpPr/>
          <p:nvPr/>
        </p:nvSpPr>
        <p:spPr>
          <a:xfrm>
            <a:off x="2765451" y="1538443"/>
            <a:ext cx="260698" cy="288032"/>
          </a:xfrm>
          <a:prstGeom prst="star10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9" name="TextovéPole 118"/>
          <p:cNvSpPr txBox="1"/>
          <p:nvPr/>
        </p:nvSpPr>
        <p:spPr>
          <a:xfrm>
            <a:off x="2883679" y="2827963"/>
            <a:ext cx="1008112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průdušnice</a:t>
            </a:r>
          </a:p>
        </p:txBody>
      </p:sp>
      <p:cxnSp>
        <p:nvCxnSpPr>
          <p:cNvPr id="120" name="Přímá spojnice se šipkou 119"/>
          <p:cNvCxnSpPr>
            <a:stCxn id="119" idx="1"/>
          </p:cNvCxnSpPr>
          <p:nvPr/>
        </p:nvCxnSpPr>
        <p:spPr>
          <a:xfrm flipH="1" flipV="1">
            <a:off x="1331640" y="2958949"/>
            <a:ext cx="1552039" cy="22903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10cípá hvězda 120"/>
          <p:cNvSpPr/>
          <p:nvPr/>
        </p:nvSpPr>
        <p:spPr>
          <a:xfrm>
            <a:off x="2753330" y="2670917"/>
            <a:ext cx="260698" cy="288032"/>
          </a:xfrm>
          <a:prstGeom prst="star10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2" name="Zaoblený obdélník 121"/>
          <p:cNvSpPr/>
          <p:nvPr/>
        </p:nvSpPr>
        <p:spPr>
          <a:xfrm>
            <a:off x="4159773" y="2161393"/>
            <a:ext cx="4899876" cy="676698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trubice z chrupavek: největší – štítná (u mužů – tzv. ohryzek)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na zač. – 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hrtanová příklopka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při polknutí se uzavře a 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zabrání tak vniknutí potravy do dýchacích cest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3" name="Přímá spojnice 122"/>
          <p:cNvCxnSpPr>
            <a:stCxn id="122" idx="1"/>
            <a:endCxn id="114" idx="3"/>
          </p:cNvCxnSpPr>
          <p:nvPr/>
        </p:nvCxnSpPr>
        <p:spPr>
          <a:xfrm flipH="1" flipV="1">
            <a:off x="3561302" y="2426661"/>
            <a:ext cx="598471" cy="73081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Zaoblený obdélník 123"/>
          <p:cNvSpPr/>
          <p:nvPr/>
        </p:nvSpPr>
        <p:spPr>
          <a:xfrm>
            <a:off x="4614676" y="3074943"/>
            <a:ext cx="4455639" cy="6525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- 10-12cm dlouhá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trubice zpevněná chrupavčitými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prstenci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vystlána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sliznicí s 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řasinkami – ochranná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fce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oblasti 4.-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5. hrudního obratle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se dělí na </a:t>
            </a: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2 průdušky</a:t>
            </a:r>
          </a:p>
        </p:txBody>
      </p:sp>
      <p:cxnSp>
        <p:nvCxnSpPr>
          <p:cNvPr id="125" name="Přímá spojnice 124"/>
          <p:cNvCxnSpPr>
            <a:stCxn id="124" idx="1"/>
            <a:endCxn id="119" idx="3"/>
          </p:cNvCxnSpPr>
          <p:nvPr/>
        </p:nvCxnSpPr>
        <p:spPr>
          <a:xfrm flipH="1" flipV="1">
            <a:off x="3891791" y="2981852"/>
            <a:ext cx="722885" cy="419351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ovéPole 126"/>
          <p:cNvSpPr txBox="1"/>
          <p:nvPr/>
        </p:nvSpPr>
        <p:spPr>
          <a:xfrm>
            <a:off x="2941709" y="3669001"/>
            <a:ext cx="1054227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průdušky</a:t>
            </a:r>
          </a:p>
        </p:txBody>
      </p:sp>
      <p:cxnSp>
        <p:nvCxnSpPr>
          <p:cNvPr id="128" name="Přímá spojnice se šipkou 127"/>
          <p:cNvCxnSpPr>
            <a:stCxn id="127" idx="1"/>
          </p:cNvCxnSpPr>
          <p:nvPr/>
        </p:nvCxnSpPr>
        <p:spPr>
          <a:xfrm flipH="1" flipV="1">
            <a:off x="1350767" y="3401203"/>
            <a:ext cx="1590942" cy="42168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10cípá hvězda 128"/>
          <p:cNvSpPr/>
          <p:nvPr/>
        </p:nvSpPr>
        <p:spPr>
          <a:xfrm>
            <a:off x="2780930" y="3505911"/>
            <a:ext cx="260698" cy="288032"/>
          </a:xfrm>
          <a:prstGeom prst="star10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5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Zaoblený obdélník 129"/>
          <p:cNvSpPr/>
          <p:nvPr/>
        </p:nvSpPr>
        <p:spPr>
          <a:xfrm>
            <a:off x="4352897" y="3913839"/>
            <a:ext cx="4515544" cy="492858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rovněž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chrupavčité, také vystlány sliznicí s 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řasinkami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vstupují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do pravé a levé plíce a větví se na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průdušinky</a:t>
            </a:r>
            <a:endParaRPr lang="cs-CZ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1" name="Přímá spojnice 130"/>
          <p:cNvCxnSpPr>
            <a:stCxn id="130" idx="1"/>
            <a:endCxn id="127" idx="3"/>
          </p:cNvCxnSpPr>
          <p:nvPr/>
        </p:nvCxnSpPr>
        <p:spPr>
          <a:xfrm flipH="1" flipV="1">
            <a:off x="3995936" y="3822890"/>
            <a:ext cx="356961" cy="33737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římá spojnice se šipkou 131"/>
          <p:cNvCxnSpPr>
            <a:stCxn id="127" idx="1"/>
          </p:cNvCxnSpPr>
          <p:nvPr/>
        </p:nvCxnSpPr>
        <p:spPr>
          <a:xfrm flipH="1" flipV="1">
            <a:off x="1043608" y="3478147"/>
            <a:ext cx="1898101" cy="34474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ovéPole 132"/>
          <p:cNvSpPr txBox="1"/>
          <p:nvPr/>
        </p:nvSpPr>
        <p:spPr>
          <a:xfrm>
            <a:off x="2941709" y="4252808"/>
            <a:ext cx="98701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průdušinky</a:t>
            </a:r>
          </a:p>
        </p:txBody>
      </p:sp>
      <p:cxnSp>
        <p:nvCxnSpPr>
          <p:cNvPr id="134" name="Přímá spojnice se šipkou 133"/>
          <p:cNvCxnSpPr>
            <a:stCxn id="133" idx="1"/>
          </p:cNvCxnSpPr>
          <p:nvPr/>
        </p:nvCxnSpPr>
        <p:spPr>
          <a:xfrm flipH="1" flipV="1">
            <a:off x="683568" y="3649927"/>
            <a:ext cx="2258141" cy="756770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10cípá hvězda 134"/>
          <p:cNvSpPr/>
          <p:nvPr/>
        </p:nvSpPr>
        <p:spPr>
          <a:xfrm>
            <a:off x="2730326" y="3989422"/>
            <a:ext cx="277365" cy="288032"/>
          </a:xfrm>
          <a:prstGeom prst="star10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cxnSp>
        <p:nvCxnSpPr>
          <p:cNvPr id="136" name="Přímá spojnice se šipkou 135"/>
          <p:cNvCxnSpPr>
            <a:stCxn id="133" idx="1"/>
          </p:cNvCxnSpPr>
          <p:nvPr/>
        </p:nvCxnSpPr>
        <p:spPr>
          <a:xfrm flipH="1" flipV="1">
            <a:off x="1043608" y="4252808"/>
            <a:ext cx="1898101" cy="153889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Přímá spojnice se šipkou 136"/>
          <p:cNvCxnSpPr>
            <a:stCxn id="133" idx="1"/>
          </p:cNvCxnSpPr>
          <p:nvPr/>
        </p:nvCxnSpPr>
        <p:spPr>
          <a:xfrm flipH="1" flipV="1">
            <a:off x="467544" y="3956475"/>
            <a:ext cx="2474165" cy="450222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Přímá spojnice se šipkou 137"/>
          <p:cNvCxnSpPr>
            <a:stCxn id="133" idx="1"/>
          </p:cNvCxnSpPr>
          <p:nvPr/>
        </p:nvCxnSpPr>
        <p:spPr>
          <a:xfrm flipH="1" flipV="1">
            <a:off x="467544" y="4371593"/>
            <a:ext cx="2474165" cy="35104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Zaoblený obdélník 139"/>
          <p:cNvSpPr/>
          <p:nvPr/>
        </p:nvSpPr>
        <p:spPr>
          <a:xfrm>
            <a:off x="4826271" y="4572799"/>
            <a:ext cx="4032448" cy="51711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větví se 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stí do milionů 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plicních sklípků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(alveol) – v nich pak probíhá přímá výměna plynů</a:t>
            </a:r>
          </a:p>
        </p:txBody>
      </p:sp>
      <p:cxnSp>
        <p:nvCxnSpPr>
          <p:cNvPr id="141" name="Přímá spojnice 140"/>
          <p:cNvCxnSpPr>
            <a:stCxn id="140" idx="1"/>
            <a:endCxn id="133" idx="2"/>
          </p:cNvCxnSpPr>
          <p:nvPr/>
        </p:nvCxnSpPr>
        <p:spPr>
          <a:xfrm flipH="1" flipV="1">
            <a:off x="3435216" y="4560585"/>
            <a:ext cx="1391055" cy="270771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Přímá spojnice se šipkou 141"/>
          <p:cNvCxnSpPr>
            <a:stCxn id="133" idx="1"/>
          </p:cNvCxnSpPr>
          <p:nvPr/>
        </p:nvCxnSpPr>
        <p:spPr>
          <a:xfrm flipH="1">
            <a:off x="611560" y="4406697"/>
            <a:ext cx="2330149" cy="153888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4" grpId="0" animBg="1"/>
      <p:bldP spid="108" grpId="0" animBg="1"/>
      <p:bldP spid="113" grpId="0" animBg="1"/>
      <p:bldP spid="114" grpId="0" animBg="1"/>
      <p:bldP spid="116" grpId="0" animBg="1"/>
      <p:bldP spid="117" grpId="0" animBg="1"/>
      <p:bldP spid="118" grpId="0" animBg="1"/>
      <p:bldP spid="119" grpId="0" animBg="1"/>
      <p:bldP spid="121" grpId="0" animBg="1"/>
      <p:bldP spid="122" grpId="0" animBg="1"/>
      <p:bldP spid="124" grpId="0" animBg="1"/>
      <p:bldP spid="127" grpId="0" animBg="1"/>
      <p:bldP spid="129" grpId="0" animBg="1"/>
      <p:bldP spid="130" grpId="0" animBg="1"/>
      <p:bldP spid="133" grpId="0" animBg="1"/>
      <p:bldP spid="135" grpId="0" animBg="1"/>
      <p:bldP spid="1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76250"/>
            <a:ext cx="536408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46.4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Co dalšího o dýchací soustavě?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ovéPole 83"/>
          <p:cNvSpPr txBox="1"/>
          <p:nvPr/>
        </p:nvSpPr>
        <p:spPr>
          <a:xfrm>
            <a:off x="49535" y="3659002"/>
            <a:ext cx="4018409" cy="109260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mezi nimi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štěrbina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- zde </a:t>
            </a:r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podtlak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- při nádechu se plíce roztáhnou a naplní vzduchem</a:t>
            </a:r>
          </a:p>
          <a:p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 při porušení hrudníku (např. při proražení) – podtlak porušen – vzniká tzv. </a:t>
            </a:r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pneumotorax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– kdy tlaky v plicích a v hrudníku jsou stejné a nelze se nadechnout </a:t>
            </a:r>
          </a:p>
        </p:txBody>
      </p:sp>
      <p:sp>
        <p:nvSpPr>
          <p:cNvPr id="85" name="TextovéPole 84"/>
          <p:cNvSpPr txBox="1"/>
          <p:nvPr/>
        </p:nvSpPr>
        <p:spPr>
          <a:xfrm>
            <a:off x="96778" y="1042069"/>
            <a:ext cx="144525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lehký kuželovitý orgán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" name="Obrázek 8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01" y="987574"/>
            <a:ext cx="3175000" cy="2654300"/>
          </a:xfrm>
          <a:prstGeom prst="rect">
            <a:avLst/>
          </a:prstGeom>
        </p:spPr>
      </p:pic>
      <p:sp>
        <p:nvSpPr>
          <p:cNvPr id="87" name="TextovéPole 86"/>
          <p:cNvSpPr txBox="1"/>
          <p:nvPr/>
        </p:nvSpPr>
        <p:spPr>
          <a:xfrm>
            <a:off x="2966041" y="996699"/>
            <a:ext cx="81701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plíce</a:t>
            </a:r>
          </a:p>
        </p:txBody>
      </p:sp>
      <p:cxnSp>
        <p:nvCxnSpPr>
          <p:cNvPr id="88" name="Přímá spojnice 87"/>
          <p:cNvCxnSpPr>
            <a:stCxn id="87" idx="1"/>
            <a:endCxn id="85" idx="3"/>
          </p:cNvCxnSpPr>
          <p:nvPr/>
        </p:nvCxnSpPr>
        <p:spPr>
          <a:xfrm flipH="1">
            <a:off x="1542036" y="1181365"/>
            <a:ext cx="1424005" cy="12231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ovéPole 88"/>
          <p:cNvSpPr txBox="1"/>
          <p:nvPr/>
        </p:nvSpPr>
        <p:spPr>
          <a:xfrm>
            <a:off x="4211960" y="3579573"/>
            <a:ext cx="1365658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levá plíce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pouze 2 laloky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(místo pro        )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ovéPole 89"/>
          <p:cNvSpPr txBox="1"/>
          <p:nvPr/>
        </p:nvSpPr>
        <p:spPr>
          <a:xfrm>
            <a:off x="2059076" y="1986196"/>
            <a:ext cx="1354066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ryté vazivovou blánou               -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poplicnicí</a:t>
            </a:r>
            <a:endParaRPr lang="cs-CZ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Přímá spojnice 90"/>
          <p:cNvCxnSpPr>
            <a:stCxn id="87" idx="2"/>
            <a:endCxn id="90" idx="0"/>
          </p:cNvCxnSpPr>
          <p:nvPr/>
        </p:nvCxnSpPr>
        <p:spPr>
          <a:xfrm flipH="1">
            <a:off x="2736109" y="1366031"/>
            <a:ext cx="638439" cy="62016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/>
          <p:cNvCxnSpPr>
            <a:stCxn id="89" idx="0"/>
          </p:cNvCxnSpPr>
          <p:nvPr/>
        </p:nvCxnSpPr>
        <p:spPr>
          <a:xfrm flipV="1">
            <a:off x="4894789" y="3066893"/>
            <a:ext cx="569434" cy="51268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ovéPole 92"/>
          <p:cNvSpPr txBox="1"/>
          <p:nvPr/>
        </p:nvSpPr>
        <p:spPr>
          <a:xfrm>
            <a:off x="2262305" y="3075673"/>
            <a:ext cx="120441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pravá plíce    -  3 laloky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Přímá spojnice 93"/>
          <p:cNvCxnSpPr>
            <a:stCxn id="93" idx="0"/>
          </p:cNvCxnSpPr>
          <p:nvPr/>
        </p:nvCxnSpPr>
        <p:spPr>
          <a:xfrm flipV="1">
            <a:off x="2864510" y="2712870"/>
            <a:ext cx="1347450" cy="362803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2" descr="C:\Users\mik\AppData\Local\Microsoft\Windows\Temporary Internet Files\Content.IE5\IKAMWYAL\MC90035405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752" y="4087243"/>
            <a:ext cx="236766" cy="1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ovéPole 95"/>
          <p:cNvSpPr txBox="1"/>
          <p:nvPr/>
        </p:nvSpPr>
        <p:spPr>
          <a:xfrm>
            <a:off x="433696" y="2184901"/>
            <a:ext cx="1432734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zevnitř hrudníku další blána           -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pohrudnice </a:t>
            </a:r>
          </a:p>
        </p:txBody>
      </p:sp>
      <p:cxnSp>
        <p:nvCxnSpPr>
          <p:cNvPr id="97" name="Přímá spojnice 96"/>
          <p:cNvCxnSpPr>
            <a:stCxn id="87" idx="2"/>
            <a:endCxn id="96" idx="0"/>
          </p:cNvCxnSpPr>
          <p:nvPr/>
        </p:nvCxnSpPr>
        <p:spPr>
          <a:xfrm flipH="1">
            <a:off x="1150063" y="1366031"/>
            <a:ext cx="2224485" cy="81887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ovéPole 97"/>
          <p:cNvSpPr txBox="1"/>
          <p:nvPr/>
        </p:nvSpPr>
        <p:spPr>
          <a:xfrm>
            <a:off x="96778" y="1678419"/>
            <a:ext cx="1272780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 hrudní dutině </a:t>
            </a:r>
          </a:p>
        </p:txBody>
      </p:sp>
      <p:cxnSp>
        <p:nvCxnSpPr>
          <p:cNvPr id="99" name="Přímá spojnice 98"/>
          <p:cNvCxnSpPr>
            <a:stCxn id="87" idx="1"/>
            <a:endCxn id="98" idx="3"/>
          </p:cNvCxnSpPr>
          <p:nvPr/>
        </p:nvCxnSpPr>
        <p:spPr>
          <a:xfrm flipH="1">
            <a:off x="1369558" y="1181365"/>
            <a:ext cx="1596483" cy="650943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Obrázek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0592">
            <a:off x="1838912" y="2157184"/>
            <a:ext cx="165874" cy="153504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Šipka doprava 100"/>
          <p:cNvSpPr/>
          <p:nvPr/>
        </p:nvSpPr>
        <p:spPr>
          <a:xfrm rot="4950592" flipV="1">
            <a:off x="1736781" y="3241962"/>
            <a:ext cx="459760" cy="141737"/>
          </a:xfrm>
          <a:prstGeom prst="rightArrow">
            <a:avLst/>
          </a:prstGeom>
          <a:solidFill>
            <a:srgbClr val="FFC000"/>
          </a:solidFill>
          <a:ln w="190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Přímá spojnice 101"/>
          <p:cNvCxnSpPr>
            <a:stCxn id="103" idx="1"/>
          </p:cNvCxnSpPr>
          <p:nvPr/>
        </p:nvCxnSpPr>
        <p:spPr>
          <a:xfrm flipH="1">
            <a:off x="5577620" y="1886987"/>
            <a:ext cx="975612" cy="285689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ovéPole 102"/>
          <p:cNvSpPr txBox="1"/>
          <p:nvPr/>
        </p:nvSpPr>
        <p:spPr>
          <a:xfrm>
            <a:off x="6553232" y="763602"/>
            <a:ext cx="2339247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licní sklípky (alveoly)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miliony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tenkostěnné váčky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probíhá v nich tzv.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plicní ventilace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(= výměna vzduchu v plicích)</a:t>
            </a:r>
          </a:p>
          <a:p>
            <a:pPr marL="285750" indent="-285750">
              <a:buFontTx/>
              <a:buChar char="-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" name="Obrázek 10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483" b="98966" l="49875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57" y="688321"/>
            <a:ext cx="3083095" cy="2235244"/>
          </a:xfrm>
          <a:prstGeom prst="rect">
            <a:avLst/>
          </a:prstGeom>
        </p:spPr>
      </p:pic>
      <p:cxnSp>
        <p:nvCxnSpPr>
          <p:cNvPr id="105" name="Přímá spojnice 104"/>
          <p:cNvCxnSpPr>
            <a:stCxn id="106" idx="1"/>
          </p:cNvCxnSpPr>
          <p:nvPr/>
        </p:nvCxnSpPr>
        <p:spPr>
          <a:xfrm flipH="1" flipV="1">
            <a:off x="5714767" y="2894271"/>
            <a:ext cx="615572" cy="87253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ovéPole 105"/>
          <p:cNvSpPr txBox="1"/>
          <p:nvPr/>
        </p:nvSpPr>
        <p:spPr>
          <a:xfrm>
            <a:off x="6330339" y="3312830"/>
            <a:ext cx="2706157" cy="9079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itální kapacita plic</a:t>
            </a:r>
          </a:p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množství vzduchu vydechnuté po </a:t>
            </a:r>
            <a:r>
              <a:rPr lang="cs-CZ" sz="1300" u="sng" dirty="0">
                <a:latin typeface="Times New Roman" pitchFamily="18" charset="0"/>
                <a:cs typeface="Times New Roman" pitchFamily="18" charset="0"/>
              </a:rPr>
              <a:t>maximálním nádechu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 (malé množství vzduchu v plicích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zůstává)</a:t>
            </a:r>
          </a:p>
        </p:txBody>
      </p:sp>
      <p:cxnSp>
        <p:nvCxnSpPr>
          <p:cNvPr id="107" name="Přímá spojnice 106"/>
          <p:cNvCxnSpPr>
            <a:stCxn id="108" idx="0"/>
          </p:cNvCxnSpPr>
          <p:nvPr/>
        </p:nvCxnSpPr>
        <p:spPr>
          <a:xfrm flipH="1" flipV="1">
            <a:off x="5577618" y="2924707"/>
            <a:ext cx="566988" cy="1495006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ovéPole 107"/>
          <p:cNvSpPr txBox="1"/>
          <p:nvPr/>
        </p:nvSpPr>
        <p:spPr>
          <a:xfrm>
            <a:off x="5352518" y="4419713"/>
            <a:ext cx="158417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plíce a hrudník se pohybují stejně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9" grpId="0" animBg="1"/>
      <p:bldP spid="90" grpId="0" animBg="1"/>
      <p:bldP spid="93" grpId="0" animBg="1"/>
      <p:bldP spid="96" grpId="0" animBg="1"/>
      <p:bldP spid="98" grpId="0" animBg="1"/>
      <p:bldP spid="101" grpId="0" animBg="1"/>
      <p:bldP spid="103" grpId="0" animBg="1"/>
      <p:bldP spid="106" grpId="0" animBg="1"/>
      <p:bldP spid="1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2130" y="480067"/>
            <a:ext cx="408007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46.5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9" descr="C:\Users\mik\AppData\Local\Microsoft\Windows\Temporary Internet Files\Content.IE5\G8ZB9UIW\MC90043874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83" y="1687463"/>
            <a:ext cx="2567947" cy="21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aoblený obdélník 29"/>
          <p:cNvSpPr/>
          <p:nvPr/>
        </p:nvSpPr>
        <p:spPr>
          <a:xfrm>
            <a:off x="666913" y="1084615"/>
            <a:ext cx="2656917" cy="36477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a. Co vše už víš o plicích?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Zaoblený obdélník 42">
            <a:hlinkClick r:id="rId4" action="ppaction://hlinksldjump"/>
          </p:cNvPr>
          <p:cNvSpPr/>
          <p:nvPr/>
        </p:nvSpPr>
        <p:spPr>
          <a:xfrm>
            <a:off x="338409" y="4155926"/>
            <a:ext cx="3313923" cy="360040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Odpovědi zkontroluj s předchozí stránkou.</a:t>
            </a:r>
          </a:p>
        </p:txBody>
      </p:sp>
      <p:sp>
        <p:nvSpPr>
          <p:cNvPr id="44" name="Zaoblený obdélník 43"/>
          <p:cNvSpPr/>
          <p:nvPr/>
        </p:nvSpPr>
        <p:spPr>
          <a:xfrm>
            <a:off x="5076056" y="686062"/>
            <a:ext cx="2952328" cy="50888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Zkus přiřadit jednotlivé části dýchací soustavy pomocí šipek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Obrázek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37858"/>
            <a:ext cx="2088232" cy="3344813"/>
          </a:xfrm>
          <a:prstGeom prst="rect">
            <a:avLst/>
          </a:prstGeom>
        </p:spPr>
      </p:pic>
      <p:sp>
        <p:nvSpPr>
          <p:cNvPr id="46" name="TextovéPole 45"/>
          <p:cNvSpPr txBox="1"/>
          <p:nvPr/>
        </p:nvSpPr>
        <p:spPr>
          <a:xfrm>
            <a:off x="7740352" y="1411464"/>
            <a:ext cx="1178021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utina nosní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4376149" y="1565352"/>
            <a:ext cx="918194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osohltan 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7816314" y="2169796"/>
            <a:ext cx="601932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hrtan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7740352" y="3122959"/>
            <a:ext cx="1054227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průdušky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4376149" y="3430736"/>
            <a:ext cx="98701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průdušinky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4424692" y="2630380"/>
            <a:ext cx="1008112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průdušnice</a:t>
            </a:r>
          </a:p>
        </p:txBody>
      </p:sp>
      <p:cxnSp>
        <p:nvCxnSpPr>
          <p:cNvPr id="55" name="Přímá spojnice 54"/>
          <p:cNvCxnSpPr>
            <a:endCxn id="46" idx="1"/>
          </p:cNvCxnSpPr>
          <p:nvPr/>
        </p:nvCxnSpPr>
        <p:spPr>
          <a:xfrm flipV="1">
            <a:off x="7020272" y="1565353"/>
            <a:ext cx="720080" cy="71836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>
            <a:endCxn id="47" idx="3"/>
          </p:cNvCxnSpPr>
          <p:nvPr/>
        </p:nvCxnSpPr>
        <p:spPr>
          <a:xfrm flipH="1" flipV="1">
            <a:off x="5294343" y="1719241"/>
            <a:ext cx="1257877" cy="63648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>
            <a:endCxn id="48" idx="1"/>
          </p:cNvCxnSpPr>
          <p:nvPr/>
        </p:nvCxnSpPr>
        <p:spPr>
          <a:xfrm flipV="1">
            <a:off x="6552220" y="2323685"/>
            <a:ext cx="1264094" cy="46058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>
            <a:endCxn id="53" idx="3"/>
          </p:cNvCxnSpPr>
          <p:nvPr/>
        </p:nvCxnSpPr>
        <p:spPr>
          <a:xfrm flipH="1" flipV="1">
            <a:off x="5432804" y="2784269"/>
            <a:ext cx="1011404" cy="219529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>
            <a:endCxn id="50" idx="1"/>
          </p:cNvCxnSpPr>
          <p:nvPr/>
        </p:nvCxnSpPr>
        <p:spPr>
          <a:xfrm flipV="1">
            <a:off x="6670344" y="3276848"/>
            <a:ext cx="1070008" cy="3077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>
            <a:endCxn id="50" idx="1"/>
          </p:cNvCxnSpPr>
          <p:nvPr/>
        </p:nvCxnSpPr>
        <p:spPr>
          <a:xfrm flipV="1">
            <a:off x="6310304" y="3276848"/>
            <a:ext cx="1430048" cy="3077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>
            <a:endCxn id="52" idx="3"/>
          </p:cNvCxnSpPr>
          <p:nvPr/>
        </p:nvCxnSpPr>
        <p:spPr>
          <a:xfrm flipH="1" flipV="1">
            <a:off x="5363162" y="3584625"/>
            <a:ext cx="721006" cy="3422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>
            <a:endCxn id="52" idx="3"/>
          </p:cNvCxnSpPr>
          <p:nvPr/>
        </p:nvCxnSpPr>
        <p:spPr>
          <a:xfrm flipH="1" flipV="1">
            <a:off x="5363162" y="3584625"/>
            <a:ext cx="865022" cy="499293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/>
          <p:cNvCxnSpPr>
            <a:endCxn id="52" idx="3"/>
          </p:cNvCxnSpPr>
          <p:nvPr/>
        </p:nvCxnSpPr>
        <p:spPr>
          <a:xfrm flipH="1" flipV="1">
            <a:off x="5363162" y="3584625"/>
            <a:ext cx="560119" cy="75132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46.6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13395" y="3198154"/>
            <a:ext cx="3438645" cy="1010334"/>
          </a:xfrm>
          <a:prstGeom prst="roundRect">
            <a:avLst/>
          </a:prstGeom>
          <a:gradFill flip="none" rotWithShape="1">
            <a:gsLst>
              <a:gs pos="0">
                <a:srgbClr val="813763">
                  <a:shade val="30000"/>
                  <a:satMod val="115000"/>
                </a:srgbClr>
              </a:gs>
              <a:gs pos="50000">
                <a:srgbClr val="813763">
                  <a:shade val="67500"/>
                  <a:satMod val="115000"/>
                </a:srgbClr>
              </a:gs>
              <a:gs pos="100000">
                <a:srgbClr val="813763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ašel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 obranný děj při podráždění hrtanu, průdušnice, průdušek…</a:t>
            </a:r>
          </a:p>
          <a:p>
            <a:endParaRPr lang="cs-CZ" sz="3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u="sng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u="sng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ýchání </a:t>
            </a:r>
            <a:r>
              <a:rPr lang="cs-CZ" sz="14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- obranný děj při podráždění nosní sliznice</a:t>
            </a:r>
            <a:endParaRPr lang="cs-CZ" sz="14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3395" y="1038923"/>
            <a:ext cx="4558605" cy="12215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hlasové ústrojí</a:t>
            </a:r>
          </a:p>
          <a:p>
            <a:r>
              <a:rPr lang="cs-CZ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součástí hrtanu</a:t>
            </a:r>
          </a:p>
          <a:p>
            <a:r>
              <a:rPr lang="cs-CZ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hlasivkové chrupavky + hlasivkové  </a:t>
            </a:r>
            <a:r>
              <a:rPr lang="cs-CZ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svaly + </a:t>
            </a:r>
            <a:endParaRPr lang="cs-CZ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vazy </a:t>
            </a:r>
            <a:r>
              <a:rPr lang="cs-CZ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hlasové řasy </a:t>
            </a:r>
            <a:endParaRPr lang="cs-CZ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jsou vždy 2 a mezi nimi </a:t>
            </a:r>
            <a:r>
              <a:rPr lang="cs-CZ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štěrbina)</a:t>
            </a:r>
            <a:endParaRPr lang="cs-CZ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chéma hlasivek (dle Linder, 196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760" y="1096777"/>
            <a:ext cx="1306626" cy="96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délník 40"/>
          <p:cNvSpPr/>
          <p:nvPr/>
        </p:nvSpPr>
        <p:spPr>
          <a:xfrm>
            <a:off x="2656746" y="2099651"/>
            <a:ext cx="1863064" cy="82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hlasivkové chrupavky</a:t>
            </a:r>
          </a:p>
          <a:p>
            <a:pPr>
              <a:buFont typeface="+mj-lt"/>
              <a:buAutoNum type="arabicPeriod"/>
            </a:pP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hlasivky</a:t>
            </a:r>
            <a:endParaRPr lang="cs-CZ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chrupavka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štítná</a:t>
            </a:r>
          </a:p>
          <a:p>
            <a:pPr>
              <a:buFont typeface="+mj-lt"/>
              <a:buAutoNum type="arabicPeriod"/>
            </a:pP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hlasivková štěrbina</a:t>
            </a:r>
          </a:p>
        </p:txBody>
      </p:sp>
      <p:sp>
        <p:nvSpPr>
          <p:cNvPr id="54" name="Zaoblený obdélník 53"/>
          <p:cNvSpPr/>
          <p:nvPr/>
        </p:nvSpPr>
        <p:spPr>
          <a:xfrm>
            <a:off x="1290809" y="4300345"/>
            <a:ext cx="6175731" cy="754671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FFFF00"/>
            </a:solidFill>
            <a:prstDash val="sysDot"/>
          </a:ln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*Plíce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věkem šednou, v 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některých případech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zčernají (u kuřáků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*Dýchací cesty jsou vstupní branou pro různé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choroby - viry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, bakterie (chřipka, TBC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,…).</a:t>
            </a:r>
            <a:endParaRPr lang="cs-CZ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*Pro zdravé a dobře fungující plíce je důležitý pohyb a čerstvý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vzduch.</a:t>
            </a:r>
            <a:endParaRPr lang="cs-CZ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Zaoblený obdélník 59"/>
          <p:cNvSpPr/>
          <p:nvPr/>
        </p:nvSpPr>
        <p:spPr>
          <a:xfrm>
            <a:off x="6413730" y="1991687"/>
            <a:ext cx="2677949" cy="371866"/>
          </a:xfrm>
          <a:prstGeom prst="roundRect">
            <a:avLst/>
          </a:prstGeom>
          <a:solidFill>
            <a:srgbClr val="CCFF33"/>
          </a:soli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Vydechovaný vzduch obsahuje jen o něco méně kyslíku než vdechovaný.</a:t>
            </a:r>
          </a:p>
        </p:txBody>
      </p:sp>
      <p:sp>
        <p:nvSpPr>
          <p:cNvPr id="61" name="Zaoblený obdélník 60"/>
          <p:cNvSpPr/>
          <p:nvPr/>
        </p:nvSpPr>
        <p:spPr>
          <a:xfrm>
            <a:off x="5755379" y="3675082"/>
            <a:ext cx="3229125" cy="457062"/>
          </a:xfrm>
          <a:prstGeom prst="roundRect">
            <a:avLst/>
          </a:prstGeom>
          <a:solidFill>
            <a:srgbClr val="FF7C80"/>
          </a:solidFill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umělé dýchání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nezbytné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 situacích, kdy je dýchání nedostatečné, nebo ustane</a:t>
            </a:r>
          </a:p>
        </p:txBody>
      </p:sp>
      <p:pic>
        <p:nvPicPr>
          <p:cNvPr id="2051" name="Picture 3" descr="C:\Documents and Settings\burian.ZSNASTRANI\Local Settings\Temporary Internet Files\Content.IE5\KUU7PBJ6\MC90036099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49" y="3216403"/>
            <a:ext cx="739645" cy="83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burian.ZSNASTRANI\Local Settings\Temporary Internet Files\Content.IE5\KUU7PBJ6\MC90023273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67442"/>
            <a:ext cx="792468" cy="9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burian.ZSNASTRANI\Local Settings\Temporary Internet Files\Content.IE5\ZZU9J8N1\MC90002442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79656" y="4092866"/>
            <a:ext cx="979856" cy="10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ál 13"/>
          <p:cNvSpPr/>
          <p:nvPr/>
        </p:nvSpPr>
        <p:spPr>
          <a:xfrm>
            <a:off x="4665995" y="2049134"/>
            <a:ext cx="1578050" cy="321513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ýchání</a:t>
            </a:r>
            <a:endParaRPr lang="cs-CZ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>
            <a:stCxn id="14" idx="4"/>
            <a:endCxn id="27" idx="0"/>
          </p:cNvCxnSpPr>
          <p:nvPr/>
        </p:nvCxnSpPr>
        <p:spPr>
          <a:xfrm>
            <a:off x="5455020" y="2370647"/>
            <a:ext cx="958711" cy="189160"/>
          </a:xfrm>
          <a:prstGeom prst="line">
            <a:avLst/>
          </a:prstGeom>
          <a:ln w="28575">
            <a:solidFill>
              <a:srgbClr val="8137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14" idx="4"/>
            <a:endCxn id="28" idx="0"/>
          </p:cNvCxnSpPr>
          <p:nvPr/>
        </p:nvCxnSpPr>
        <p:spPr>
          <a:xfrm>
            <a:off x="5455020" y="2370647"/>
            <a:ext cx="2181231" cy="189160"/>
          </a:xfrm>
          <a:prstGeom prst="line">
            <a:avLst/>
          </a:prstGeom>
          <a:ln w="28575">
            <a:solidFill>
              <a:srgbClr val="8137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78" y="2711212"/>
            <a:ext cx="1178084" cy="86365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834" y="2641825"/>
            <a:ext cx="871706" cy="969985"/>
          </a:xfrm>
          <a:prstGeom prst="rect">
            <a:avLst/>
          </a:prstGeom>
        </p:spPr>
      </p:pic>
      <p:pic>
        <p:nvPicPr>
          <p:cNvPr id="20" name="Picture 4" descr="C:\Documents and Settings\burian.ZSNASTRANI\Local Settings\Temporary Internet Files\Content.IE5\NMZJJ9RX\MC90040800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889" y="2652109"/>
            <a:ext cx="960788" cy="93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Přímá spojnice se šipkou 20"/>
          <p:cNvCxnSpPr>
            <a:stCxn id="19" idx="3"/>
            <a:endCxn id="20" idx="1"/>
          </p:cNvCxnSpPr>
          <p:nvPr/>
        </p:nvCxnSpPr>
        <p:spPr>
          <a:xfrm flipV="1">
            <a:off x="7466540" y="3121763"/>
            <a:ext cx="491349" cy="505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18" idx="3"/>
            <a:endCxn id="19" idx="1"/>
          </p:cNvCxnSpPr>
          <p:nvPr/>
        </p:nvCxnSpPr>
        <p:spPr>
          <a:xfrm flipV="1">
            <a:off x="6044062" y="3126818"/>
            <a:ext cx="550772" cy="1621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>
            <a:stCxn id="14" idx="0"/>
            <a:endCxn id="24" idx="1"/>
          </p:cNvCxnSpPr>
          <p:nvPr/>
        </p:nvCxnSpPr>
        <p:spPr>
          <a:xfrm flipH="1" flipV="1">
            <a:off x="4664698" y="941971"/>
            <a:ext cx="790322" cy="110716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aoblený obdélník 23"/>
          <p:cNvSpPr/>
          <p:nvPr/>
        </p:nvSpPr>
        <p:spPr>
          <a:xfrm>
            <a:off x="4664698" y="564489"/>
            <a:ext cx="3384376" cy="754963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samovolně </a:t>
            </a:r>
            <a:r>
              <a:rPr lang="cs-CZ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pravidelném rytmu</a:t>
            </a:r>
          </a:p>
          <a:p>
            <a:r>
              <a:rPr lang="cs-CZ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díky hlavním a pomocným dýchacím svalům</a:t>
            </a:r>
            <a:endParaRPr lang="cs-CZ" sz="13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- 15-20x </a:t>
            </a:r>
            <a:r>
              <a:rPr lang="cs-CZ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 min</a:t>
            </a:r>
            <a:r>
              <a:rPr lang="cs-CZ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při běžném dýchání</a:t>
            </a:r>
            <a:endParaRPr lang="cs-CZ" sz="13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5455020" y="1427174"/>
            <a:ext cx="3384376" cy="445005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množství vzduchu na jeden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nádech - asi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0,5l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1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b="1" i="1" dirty="0">
                <a:latin typeface="Times New Roman" pitchFamily="18" charset="0"/>
                <a:cs typeface="Times New Roman" pitchFamily="18" charset="0"/>
              </a:rPr>
              <a:t>dechový </a:t>
            </a:r>
            <a:r>
              <a:rPr lang="cs-CZ" sz="1300" b="1" i="1" dirty="0" smtClean="0">
                <a:latin typeface="Times New Roman" pitchFamily="18" charset="0"/>
                <a:cs typeface="Times New Roman" pitchFamily="18" charset="0"/>
              </a:rPr>
              <a:t>objem </a:t>
            </a:r>
            <a:r>
              <a:rPr lang="cs-CZ" sz="13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závisí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na věku, pohlaví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,..)</a:t>
            </a:r>
            <a:endParaRPr lang="cs-CZ" sz="13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Přímá spojnice 25"/>
          <p:cNvCxnSpPr>
            <a:stCxn id="14" idx="0"/>
            <a:endCxn id="25" idx="1"/>
          </p:cNvCxnSpPr>
          <p:nvPr/>
        </p:nvCxnSpPr>
        <p:spPr>
          <a:xfrm flipV="1">
            <a:off x="5455020" y="1649677"/>
            <a:ext cx="0" cy="39945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ál 26"/>
          <p:cNvSpPr/>
          <p:nvPr/>
        </p:nvSpPr>
        <p:spPr>
          <a:xfrm>
            <a:off x="5994311" y="2559807"/>
            <a:ext cx="838839" cy="30281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81376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vnější</a:t>
            </a:r>
            <a:endParaRPr lang="cs-CZ" sz="13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ál 27"/>
          <p:cNvSpPr/>
          <p:nvPr/>
        </p:nvSpPr>
        <p:spPr>
          <a:xfrm>
            <a:off x="7162211" y="2559807"/>
            <a:ext cx="948079" cy="31002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81376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vnitřní</a:t>
            </a:r>
            <a:endParaRPr lang="cs-CZ" sz="13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aoblený obdélník 28"/>
          <p:cNvSpPr/>
          <p:nvPr/>
        </p:nvSpPr>
        <p:spPr>
          <a:xfrm>
            <a:off x="208590" y="2177620"/>
            <a:ext cx="2059153" cy="6619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3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řeč</a:t>
            </a:r>
            <a:r>
              <a:rPr lang="cs-CZ" sz="13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3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pouze </a:t>
            </a:r>
            <a:r>
              <a:rPr lang="cs-CZ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 výdechu</a:t>
            </a:r>
          </a:p>
          <a:p>
            <a:pPr algn="ctr"/>
            <a:r>
              <a:rPr lang="cs-CZ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podílí se </a:t>
            </a:r>
            <a:r>
              <a:rPr lang="cs-CZ" sz="1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jazyk</a:t>
            </a:r>
            <a:r>
              <a:rPr lang="cs-CZ" sz="13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zuby, rty</a:t>
            </a:r>
          </a:p>
        </p:txBody>
      </p:sp>
      <p:cxnSp>
        <p:nvCxnSpPr>
          <p:cNvPr id="81" name="Přímá spojnice 80"/>
          <p:cNvCxnSpPr>
            <a:stCxn id="60" idx="0"/>
            <a:endCxn id="14" idx="0"/>
          </p:cNvCxnSpPr>
          <p:nvPr/>
        </p:nvCxnSpPr>
        <p:spPr>
          <a:xfrm flipH="1">
            <a:off x="5455020" y="1991687"/>
            <a:ext cx="2297685" cy="5744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4" grpId="0" animBg="1"/>
      <p:bldP spid="60" grpId="0" animBg="1"/>
      <p:bldP spid="61" grpId="0" animBg="1"/>
      <p:bldP spid="14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.7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CLIL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ný popisek 4"/>
          <p:cNvSpPr/>
          <p:nvPr/>
        </p:nvSpPr>
        <p:spPr>
          <a:xfrm>
            <a:off x="1691680" y="654617"/>
            <a:ext cx="2808312" cy="692997"/>
          </a:xfrm>
          <a:prstGeom prst="wedgeEllipseCallout">
            <a:avLst>
              <a:gd name="adj1" fmla="val -80640"/>
              <a:gd name="adj2" fmla="val 110070"/>
            </a:avLst>
          </a:prstGeom>
          <a:solidFill>
            <a:schemeClr val="bg2">
              <a:lumMod val="2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Here are some useful phrases for you.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11651"/>
            <a:ext cx="3960440" cy="46318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4" name="Zaoblený obdélník 23"/>
          <p:cNvSpPr/>
          <p:nvPr/>
        </p:nvSpPr>
        <p:spPr>
          <a:xfrm>
            <a:off x="4827240" y="516499"/>
            <a:ext cx="2039898" cy="276236"/>
          </a:xfrm>
          <a:prstGeom prst="roundRect">
            <a:avLst/>
          </a:prstGeom>
          <a:solidFill>
            <a:srgbClr val="FF7C80"/>
          </a:solidFill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Respiratory system</a:t>
            </a: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1" y="1001115"/>
            <a:ext cx="870992" cy="14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odorovný svitek 18"/>
          <p:cNvSpPr/>
          <p:nvPr/>
        </p:nvSpPr>
        <p:spPr>
          <a:xfrm>
            <a:off x="1357883" y="1635645"/>
            <a:ext cx="1584176" cy="849855"/>
          </a:xfrm>
          <a:prstGeom prst="horizontalScroll">
            <a:avLst/>
          </a:prstGeom>
          <a:solidFill>
            <a:srgbClr val="002060"/>
          </a:solidFill>
          <a:ln w="190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Nemohu</a:t>
            </a: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popadnout</a:t>
            </a: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dech</a:t>
            </a: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Vodorovný svitek 28"/>
          <p:cNvSpPr/>
          <p:nvPr/>
        </p:nvSpPr>
        <p:spPr>
          <a:xfrm>
            <a:off x="2947020" y="1614313"/>
            <a:ext cx="1764804" cy="871187"/>
          </a:xfrm>
          <a:prstGeom prst="horizontalScroll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am out of breath.</a:t>
            </a:r>
          </a:p>
        </p:txBody>
      </p:sp>
      <p:sp>
        <p:nvSpPr>
          <p:cNvPr id="30" name="Vodorovný svitek 29"/>
          <p:cNvSpPr/>
          <p:nvPr/>
        </p:nvSpPr>
        <p:spPr>
          <a:xfrm>
            <a:off x="1035468" y="2485501"/>
            <a:ext cx="1500360" cy="855652"/>
          </a:xfrm>
          <a:prstGeom prst="horizontalScroll">
            <a:avLst/>
          </a:prstGeom>
          <a:solidFill>
            <a:srgbClr val="002060"/>
          </a:solidFill>
          <a:ln w="190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zpráva</a:t>
            </a: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vyrazila</a:t>
            </a: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dech</a:t>
            </a: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Vodorovný svitek 30"/>
          <p:cNvSpPr/>
          <p:nvPr/>
        </p:nvSpPr>
        <p:spPr>
          <a:xfrm>
            <a:off x="2557686" y="2466644"/>
            <a:ext cx="1841904" cy="902541"/>
          </a:xfrm>
          <a:prstGeom prst="horizontalScroll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news took my breath away.</a:t>
            </a:r>
          </a:p>
        </p:txBody>
      </p:sp>
      <p:sp>
        <p:nvSpPr>
          <p:cNvPr id="33" name="Vodorovný svitek 32"/>
          <p:cNvSpPr/>
          <p:nvPr/>
        </p:nvSpPr>
        <p:spPr>
          <a:xfrm>
            <a:off x="857413" y="4230957"/>
            <a:ext cx="1778496" cy="876700"/>
          </a:xfrm>
          <a:prstGeom prst="horizontalScroll">
            <a:avLst/>
          </a:prstGeom>
          <a:solidFill>
            <a:srgbClr val="002060"/>
          </a:solidFill>
          <a:ln w="190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Musíme mu dát umělé dýchání.</a:t>
            </a:r>
          </a:p>
        </p:txBody>
      </p:sp>
      <p:sp>
        <p:nvSpPr>
          <p:cNvPr id="34" name="Vodorovný svitek 33"/>
          <p:cNvSpPr/>
          <p:nvPr/>
        </p:nvSpPr>
        <p:spPr>
          <a:xfrm>
            <a:off x="2641154" y="4211361"/>
            <a:ext cx="1940421" cy="896296"/>
          </a:xfrm>
          <a:prstGeom prst="horizontalScroll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have to give him artificial respiration</a:t>
            </a:r>
          </a:p>
        </p:txBody>
      </p:sp>
      <p:sp>
        <p:nvSpPr>
          <p:cNvPr id="35" name="Vodorovný svitek 34"/>
          <p:cNvSpPr/>
          <p:nvPr/>
        </p:nvSpPr>
        <p:spPr>
          <a:xfrm>
            <a:off x="341884" y="3358315"/>
            <a:ext cx="1584176" cy="899943"/>
          </a:xfrm>
          <a:prstGeom prst="horizontalScroll">
            <a:avLst/>
          </a:prstGeom>
          <a:solidFill>
            <a:srgbClr val="002060"/>
          </a:solidFill>
          <a:ln w="190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Dýchej</a:t>
            </a: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zhluboka</a:t>
            </a: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Vodorovný svitek 35"/>
          <p:cNvSpPr/>
          <p:nvPr/>
        </p:nvSpPr>
        <p:spPr>
          <a:xfrm>
            <a:off x="1926060" y="3330283"/>
            <a:ext cx="1764804" cy="927975"/>
          </a:xfrm>
          <a:prstGeom prst="horizontalScroll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Breathe deeply.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6277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46.8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848695"/>
              </p:ext>
            </p:extLst>
          </p:nvPr>
        </p:nvGraphicFramePr>
        <p:xfrm>
          <a:off x="2411760" y="627534"/>
          <a:ext cx="656587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8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Hlasové ústrojí je součástí …?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hltanu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hrtanu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průdušnice 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plic 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 tzv.</a:t>
                      </a:r>
                      <a:r>
                        <a:rPr lang="cs-CZ" sz="1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plicní ventilaci dochází v </a:t>
                      </a:r>
                      <a:r>
                        <a:rPr lang="cs-CZ" sz="1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…?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srdci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dutině nosní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plicních sklípkách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průduškách</a:t>
                      </a:r>
                      <a:endParaRPr lang="cs-CZ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________ se dělí na 2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________ a ty pak na hodně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________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 které vstupují do plic .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průduška, průdušnice, průdušinky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průduška, průdušinky, průdušnice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průdušnice, průdušinky, průdušky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průdušnice, průdušky, průdušinky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</a:t>
                      </a:r>
                      <a:r>
                        <a:rPr lang="cs-CZ" sz="1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se nazývá největší možné množství vzduchu, jež se vejde do plic?</a:t>
                      </a:r>
                      <a:endParaRPr lang="cs-CZ" sz="13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vitální kapacita plic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vitální dechový objem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dechový objem 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plicní objem </a:t>
                      </a:r>
                      <a:endParaRPr lang="cs-CZ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40783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1419622"/>
            <a:ext cx="806489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://www.jogin.cz/Oxyterapie-lecba-kyslikem</a:t>
            </a: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endParaRPr lang="cs-CZ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en.wikipedia.org/wiki/File:Lungs_diagram_simple.svg</a:t>
            </a: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a 6)</a:t>
            </a:r>
            <a:endParaRPr lang="cs-CZ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cs.wikipedia.org/wiki/Pl%C3%ADce</a:t>
            </a: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endParaRPr lang="cs-CZ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www.pe.cz/energie-a-sluzby/stlaceny-vzduch.htm</a:t>
            </a: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cs-C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en.wikipedia.org/wiki/File:Respiratory_system_complete_en.svg</a:t>
            </a: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7)</a:t>
            </a:r>
            <a:endParaRPr lang="cs-CZ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5878</TotalTime>
  <Words>1111</Words>
  <Application>Microsoft Office PowerPoint</Application>
  <PresentationFormat>Předvádění na obrazovce (16:9)</PresentationFormat>
  <Paragraphs>183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46.1 Člověk – dýchací soustava</vt:lpstr>
      <vt:lpstr>46.2 Co už víš? </vt:lpstr>
      <vt:lpstr>46.3 Jaké nové věci se dozvíme?</vt:lpstr>
      <vt:lpstr>46.4 Co dalšího o dýchací soustavě?</vt:lpstr>
      <vt:lpstr>46.5 Procvičení a příklady</vt:lpstr>
      <vt:lpstr>46.6 Něco navíc pro šikovné</vt:lpstr>
      <vt:lpstr>46.7 CLIL</vt:lpstr>
      <vt:lpstr>46.8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404</cp:revision>
  <dcterms:created xsi:type="dcterms:W3CDTF">2010-10-18T18:21:56Z</dcterms:created>
  <dcterms:modified xsi:type="dcterms:W3CDTF">2012-08-20T09:03:54Z</dcterms:modified>
</cp:coreProperties>
</file>