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13763"/>
    <a:srgbClr val="BE4B4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youtube.com/watch?v=e54m6XOpRg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ttp://www.youtube.com/watch?v=e54m6XOpRgU&amp;subject=The%20skeleton%20dance" TargetMode="Externa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epinator.tym.cz/" TargetMode="External"/><Relationship Id="rId13" Type="http://schemas.openxmlformats.org/officeDocument/2006/relationships/hyperlink" Target="http://www.hracky-panenky.cz/" TargetMode="External"/><Relationship Id="rId18" Type="http://schemas.openxmlformats.org/officeDocument/2006/relationships/hyperlink" Target="http://www.rovnovahatela.ic.cz/" TargetMode="External"/><Relationship Id="rId3" Type="http://schemas.openxmlformats.org/officeDocument/2006/relationships/hyperlink" Target="http://www.pomocucitelum.cz/" TargetMode="External"/><Relationship Id="rId21" Type="http://schemas.openxmlformats.org/officeDocument/2006/relationships/hyperlink" Target="http://www.clker.com/" TargetMode="External"/><Relationship Id="rId7" Type="http://schemas.openxmlformats.org/officeDocument/2006/relationships/hyperlink" Target="http://www.onaidnes.cz/" TargetMode="External"/><Relationship Id="rId12" Type="http://schemas.openxmlformats.org/officeDocument/2006/relationships/hyperlink" Target="http://www.zaba.webgarden.cz/" TargetMode="External"/><Relationship Id="rId17" Type="http://schemas.openxmlformats.org/officeDocument/2006/relationships/hyperlink" Target="http://www.inmagazin.cz/" TargetMode="External"/><Relationship Id="rId25" Type="http://schemas.openxmlformats.org/officeDocument/2006/relationships/hyperlink" Target="http://www.andulka.svetu.cz/" TargetMode="External"/><Relationship Id="rId2" Type="http://schemas.openxmlformats.org/officeDocument/2006/relationships/hyperlink" Target="http://adykacer.blog.cz/0811/kostra-cloveka-koncetiny" TargetMode="External"/><Relationship Id="rId16" Type="http://schemas.openxmlformats.org/officeDocument/2006/relationships/hyperlink" Target="http://www.library.thinkquest.org/" TargetMode="External"/><Relationship Id="rId20" Type="http://schemas.openxmlformats.org/officeDocument/2006/relationships/hyperlink" Target="http://www.mojebiologie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yuka.zsjarose.cz/" TargetMode="External"/><Relationship Id="rId11" Type="http://schemas.openxmlformats.org/officeDocument/2006/relationships/hyperlink" Target="http://www.wikipedia.cz/" TargetMode="External"/><Relationship Id="rId24" Type="http://schemas.openxmlformats.org/officeDocument/2006/relationships/hyperlink" Target="http://clipart-for-free.blogspot.com/" TargetMode="External"/><Relationship Id="rId5" Type="http://schemas.openxmlformats.org/officeDocument/2006/relationships/hyperlink" Target="http://www.gamepark.cz/" TargetMode="External"/><Relationship Id="rId15" Type="http://schemas.openxmlformats.org/officeDocument/2006/relationships/hyperlink" Target="http://www.anamneza.cz/" TargetMode="External"/><Relationship Id="rId23" Type="http://schemas.openxmlformats.org/officeDocument/2006/relationships/hyperlink" Target="http://bezva-parta.webnode.cznewskostra-cloveka/" TargetMode="External"/><Relationship Id="rId10" Type="http://schemas.openxmlformats.org/officeDocument/2006/relationships/hyperlink" Target="http://www.rybareni.comeshop/" TargetMode="External"/><Relationship Id="rId19" Type="http://schemas.openxmlformats.org/officeDocument/2006/relationships/hyperlink" Target="http://somatology.webnode.cz/" TargetMode="External"/><Relationship Id="rId4" Type="http://schemas.openxmlformats.org/officeDocument/2006/relationships/hyperlink" Target="http://petulina.webzdarma.cz/" TargetMode="External"/><Relationship Id="rId9" Type="http://schemas.openxmlformats.org/officeDocument/2006/relationships/hyperlink" Target="http://www.netusil.net/" TargetMode="External"/><Relationship Id="rId14" Type="http://schemas.openxmlformats.org/officeDocument/2006/relationships/hyperlink" Target="http://www.gymhol.czprojektbiologie/" TargetMode="External"/><Relationship Id="rId22" Type="http://schemas.openxmlformats.org/officeDocument/2006/relationships/hyperlink" Target="http://moravcovakatka.blog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31063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45.1  Člověk - kostra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89295"/>
            <a:ext cx="2011707" cy="39146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6558"/>
            <a:ext cx="1080120" cy="10801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19274"/>
            <a:ext cx="1436652" cy="14366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5" y="3219822"/>
            <a:ext cx="1499230" cy="7964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339"/>
            <a:ext cx="745470" cy="20402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9" y="846812"/>
            <a:ext cx="1579612" cy="1579612"/>
          </a:xfrm>
          <a:prstGeom prst="rect">
            <a:avLst/>
          </a:prstGeom>
        </p:spPr>
      </p:pic>
      <p:cxnSp>
        <p:nvCxnSpPr>
          <p:cNvPr id="13" name="Přímá spojnice se šipkou 12"/>
          <p:cNvCxnSpPr>
            <a:stCxn id="7" idx="2"/>
          </p:cNvCxnSpPr>
          <p:nvPr/>
        </p:nvCxnSpPr>
        <p:spPr>
          <a:xfrm>
            <a:off x="791580" y="2176678"/>
            <a:ext cx="108012" cy="10431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endCxn id="10" idx="1"/>
          </p:cNvCxnSpPr>
          <p:nvPr/>
        </p:nvCxnSpPr>
        <p:spPr>
          <a:xfrm flipV="1">
            <a:off x="1547664" y="2072457"/>
            <a:ext cx="720080" cy="1147365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013214" y="1759091"/>
            <a:ext cx="694690" cy="92905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3923928" y="1707654"/>
            <a:ext cx="577818" cy="960183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5855915" y="3350247"/>
            <a:ext cx="1020341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5173454" y="2421192"/>
            <a:ext cx="694690" cy="92905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24585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Kostra horních a dolních končetin, kostra lebky, osifikace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jednotlivé typy kostí člověka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0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47614"/>
            <a:ext cx="2592287" cy="3435846"/>
          </a:xfrm>
          <a:prstGeom prst="rect">
            <a:avLst/>
          </a:prstGeom>
        </p:spPr>
      </p:pic>
      <p:sp>
        <p:nvSpPr>
          <p:cNvPr id="4" name="Oválný popisek 3"/>
          <p:cNvSpPr/>
          <p:nvPr/>
        </p:nvSpPr>
        <p:spPr>
          <a:xfrm>
            <a:off x="1691680" y="868819"/>
            <a:ext cx="1944216" cy="10548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Kostra slouží k …………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766951" y="702170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– k pohybu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312074" y="2078267"/>
            <a:ext cx="1656184" cy="707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jako opora těla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5518001" y="1335171"/>
            <a:ext cx="1728192" cy="7168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k ochraně orgánů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47" y="2884933"/>
            <a:ext cx="1807046" cy="22303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93" b="97727" l="9596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73" y="2242577"/>
            <a:ext cx="1645920" cy="16459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91" y="1212924"/>
            <a:ext cx="2019300" cy="37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Obrázek 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77" l="10000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78209"/>
            <a:ext cx="2658939" cy="44652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762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01056" y="1088103"/>
            <a:ext cx="195598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hlavy - LEBKA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56176" y="1923678"/>
            <a:ext cx="907477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končetin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23" y="1395880"/>
            <a:ext cx="2516641" cy="2332087"/>
          </a:xfrm>
          <a:prstGeom prst="rect">
            <a:avLst/>
          </a:prstGeom>
          <a:ln w="28575"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100000" l="9592" r="8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9204"/>
            <a:ext cx="1904117" cy="4154296"/>
          </a:xfrm>
          <a:prstGeom prst="rect">
            <a:avLst/>
          </a:prstGeom>
        </p:spPr>
      </p:pic>
      <p:cxnSp>
        <p:nvCxnSpPr>
          <p:cNvPr id="12" name="Přímá spojnice se šipkou 11"/>
          <p:cNvCxnSpPr>
            <a:stCxn id="46" idx="3"/>
          </p:cNvCxnSpPr>
          <p:nvPr/>
        </p:nvCxnSpPr>
        <p:spPr>
          <a:xfrm flipV="1">
            <a:off x="835461" y="1851670"/>
            <a:ext cx="747699" cy="6649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35" idx="1"/>
          </p:cNvCxnSpPr>
          <p:nvPr/>
        </p:nvCxnSpPr>
        <p:spPr>
          <a:xfrm rot="10800000" flipV="1">
            <a:off x="2555776" y="1380492"/>
            <a:ext cx="1008112" cy="54318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36" idx="1"/>
          </p:cNvCxnSpPr>
          <p:nvPr/>
        </p:nvCxnSpPr>
        <p:spPr>
          <a:xfrm rot="10800000">
            <a:off x="2882130" y="2821402"/>
            <a:ext cx="609751" cy="2488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43" idx="0"/>
          </p:cNvCxnSpPr>
          <p:nvPr/>
        </p:nvCxnSpPr>
        <p:spPr>
          <a:xfrm rot="5400000" flipH="1" flipV="1">
            <a:off x="787214" y="3275032"/>
            <a:ext cx="358949" cy="6827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44" idx="3"/>
          </p:cNvCxnSpPr>
          <p:nvPr/>
        </p:nvCxnSpPr>
        <p:spPr>
          <a:xfrm flipV="1">
            <a:off x="983065" y="2876862"/>
            <a:ext cx="311404" cy="494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45" idx="3"/>
          </p:cNvCxnSpPr>
          <p:nvPr/>
        </p:nvCxnSpPr>
        <p:spPr>
          <a:xfrm>
            <a:off x="803528" y="2350210"/>
            <a:ext cx="312088" cy="775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39" idx="0"/>
          </p:cNvCxnSpPr>
          <p:nvPr/>
        </p:nvCxnSpPr>
        <p:spPr>
          <a:xfrm rot="16200000" flipV="1">
            <a:off x="1021163" y="3314273"/>
            <a:ext cx="1224136" cy="2712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7" idx="1"/>
          </p:cNvCxnSpPr>
          <p:nvPr/>
        </p:nvCxnSpPr>
        <p:spPr>
          <a:xfrm rot="10800000">
            <a:off x="2339752" y="2499742"/>
            <a:ext cx="1008112" cy="10025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38" idx="1"/>
          </p:cNvCxnSpPr>
          <p:nvPr/>
        </p:nvCxnSpPr>
        <p:spPr>
          <a:xfrm rot="10800000">
            <a:off x="1907704" y="2355726"/>
            <a:ext cx="1520308" cy="16094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563888" y="1241992"/>
            <a:ext cx="837089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k. temenní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491880" y="2931790"/>
            <a:ext cx="646331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k. týlní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347864" y="3363838"/>
            <a:ext cx="928459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k.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spánková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428012" y="3826678"/>
            <a:ext cx="801823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k. klínová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331640" y="3939902"/>
            <a:ext cx="630301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k. lícní</a:t>
            </a:r>
          </a:p>
        </p:txBody>
      </p:sp>
      <p:cxnSp>
        <p:nvCxnSpPr>
          <p:cNvPr id="41" name="Přímá spojnice se šipkou 40"/>
          <p:cNvCxnSpPr>
            <a:stCxn id="42" idx="0"/>
          </p:cNvCxnSpPr>
          <p:nvPr/>
        </p:nvCxnSpPr>
        <p:spPr>
          <a:xfrm rot="16200000" flipV="1">
            <a:off x="1731078" y="2964400"/>
            <a:ext cx="1224136" cy="72686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123728" y="3939902"/>
            <a:ext cx="1165704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jařmový oblouk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79512" y="3795886"/>
            <a:ext cx="891591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olní čelist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107504" y="2787774"/>
            <a:ext cx="875561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orní čelist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107504" y="2211710"/>
            <a:ext cx="696024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osní k.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79512" y="1779662"/>
            <a:ext cx="655949" cy="2769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k. čelní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355976" y="1779662"/>
            <a:ext cx="639919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lopatka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355976" y="2139702"/>
            <a:ext cx="820178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pažní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6084168" y="843558"/>
            <a:ext cx="715260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klíční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355976" y="2715766"/>
            <a:ext cx="768159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loketní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4427984" y="3291830"/>
            <a:ext cx="845103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vřetenní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4427984" y="3795886"/>
            <a:ext cx="1106393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 k. zápěstních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4427984" y="4227934"/>
            <a:ext cx="1088760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cs-CZ" sz="120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. záprstních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6311551" y="3749906"/>
            <a:ext cx="1047082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články prstů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4x3, palec 2</a:t>
            </a:r>
          </a:p>
        </p:txBody>
      </p:sp>
      <p:cxnSp>
        <p:nvCxnSpPr>
          <p:cNvPr id="72" name="Přímá spojnice se šipkou 71"/>
          <p:cNvCxnSpPr/>
          <p:nvPr/>
        </p:nvCxnSpPr>
        <p:spPr>
          <a:xfrm rot="10800000" flipV="1">
            <a:off x="5436098" y="987574"/>
            <a:ext cx="648071" cy="117356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>
            <a:stCxn id="59" idx="0"/>
          </p:cNvCxnSpPr>
          <p:nvPr/>
        </p:nvCxnSpPr>
        <p:spPr>
          <a:xfrm rot="5400000" flipH="1" flipV="1">
            <a:off x="4839992" y="1327574"/>
            <a:ext cx="288032" cy="616144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>
            <a:stCxn id="60" idx="3"/>
          </p:cNvCxnSpPr>
          <p:nvPr/>
        </p:nvCxnSpPr>
        <p:spPr>
          <a:xfrm flipV="1">
            <a:off x="5176154" y="2030025"/>
            <a:ext cx="540200" cy="248177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>
            <a:stCxn id="62" idx="3"/>
          </p:cNvCxnSpPr>
          <p:nvPr/>
        </p:nvCxnSpPr>
        <p:spPr>
          <a:xfrm>
            <a:off x="5124135" y="2854266"/>
            <a:ext cx="599993" cy="365556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>
            <a:stCxn id="64" idx="3"/>
          </p:cNvCxnSpPr>
          <p:nvPr/>
        </p:nvCxnSpPr>
        <p:spPr>
          <a:xfrm>
            <a:off x="5273087" y="3430330"/>
            <a:ext cx="719178" cy="138499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se šipkou 86"/>
          <p:cNvCxnSpPr>
            <a:stCxn id="65" idx="3"/>
          </p:cNvCxnSpPr>
          <p:nvPr/>
        </p:nvCxnSpPr>
        <p:spPr>
          <a:xfrm>
            <a:off x="5534377" y="3934386"/>
            <a:ext cx="389356" cy="219252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se šipkou 88"/>
          <p:cNvCxnSpPr>
            <a:stCxn id="66" idx="3"/>
          </p:cNvCxnSpPr>
          <p:nvPr/>
        </p:nvCxnSpPr>
        <p:spPr>
          <a:xfrm>
            <a:off x="5516744" y="4366434"/>
            <a:ext cx="466847" cy="8851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/>
          <p:cNvCxnSpPr>
            <a:stCxn id="67" idx="2"/>
          </p:cNvCxnSpPr>
          <p:nvPr/>
        </p:nvCxnSpPr>
        <p:spPr>
          <a:xfrm rot="5400000">
            <a:off x="6271430" y="4096319"/>
            <a:ext cx="448410" cy="678915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ovéPole 93"/>
          <p:cNvSpPr txBox="1"/>
          <p:nvPr/>
        </p:nvSpPr>
        <p:spPr>
          <a:xfrm>
            <a:off x="8172400" y="964991"/>
            <a:ext cx="817853" cy="27699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kyčelní</a:t>
            </a:r>
          </a:p>
        </p:txBody>
      </p:sp>
      <p:cxnSp>
        <p:nvCxnSpPr>
          <p:cNvPr id="96" name="Přímá spojnice se šipkou 95"/>
          <p:cNvCxnSpPr>
            <a:stCxn id="94" idx="1"/>
          </p:cNvCxnSpPr>
          <p:nvPr/>
        </p:nvCxnSpPr>
        <p:spPr>
          <a:xfrm rot="10800000">
            <a:off x="7452320" y="1059583"/>
            <a:ext cx="720080" cy="43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8244408" y="1779662"/>
            <a:ext cx="724878" cy="27699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sedací</a:t>
            </a:r>
          </a:p>
        </p:txBody>
      </p:sp>
      <p:cxnSp>
        <p:nvCxnSpPr>
          <p:cNvPr id="98" name="Přímá spojnice se šipkou 97"/>
          <p:cNvCxnSpPr/>
          <p:nvPr/>
        </p:nvCxnSpPr>
        <p:spPr>
          <a:xfrm rot="10800000">
            <a:off x="7524328" y="1563638"/>
            <a:ext cx="720080" cy="2105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ovéPole 103"/>
          <p:cNvSpPr txBox="1"/>
          <p:nvPr/>
        </p:nvSpPr>
        <p:spPr>
          <a:xfrm>
            <a:off x="8244408" y="1347614"/>
            <a:ext cx="740908" cy="27699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stydká</a:t>
            </a:r>
          </a:p>
        </p:txBody>
      </p:sp>
      <p:cxnSp>
        <p:nvCxnSpPr>
          <p:cNvPr id="105" name="Přímá spojnice se šipkou 104"/>
          <p:cNvCxnSpPr>
            <a:stCxn id="104" idx="1"/>
          </p:cNvCxnSpPr>
          <p:nvPr/>
        </p:nvCxnSpPr>
        <p:spPr>
          <a:xfrm rot="10800000">
            <a:off x="7668344" y="1419622"/>
            <a:ext cx="576064" cy="664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8172400" y="2224975"/>
            <a:ext cx="853119" cy="27699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stehenní</a:t>
            </a:r>
          </a:p>
        </p:txBody>
      </p:sp>
      <p:cxnSp>
        <p:nvCxnSpPr>
          <p:cNvPr id="111" name="Přímá spojnice se šipkou 110"/>
          <p:cNvCxnSpPr>
            <a:stCxn id="110" idx="1"/>
          </p:cNvCxnSpPr>
          <p:nvPr/>
        </p:nvCxnSpPr>
        <p:spPr>
          <a:xfrm rot="10800000" flipV="1">
            <a:off x="7524328" y="2363474"/>
            <a:ext cx="648072" cy="64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ovéPole 112"/>
          <p:cNvSpPr txBox="1"/>
          <p:nvPr/>
        </p:nvSpPr>
        <p:spPr>
          <a:xfrm>
            <a:off x="8316394" y="2684621"/>
            <a:ext cx="543739" cy="27699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čéška</a:t>
            </a:r>
          </a:p>
        </p:txBody>
      </p:sp>
      <p:cxnSp>
        <p:nvCxnSpPr>
          <p:cNvPr id="114" name="Přímá spojnice se šipkou 113"/>
          <p:cNvCxnSpPr>
            <a:stCxn id="113" idx="1"/>
          </p:cNvCxnSpPr>
          <p:nvPr/>
        </p:nvCxnSpPr>
        <p:spPr>
          <a:xfrm rot="10800000" flipV="1">
            <a:off x="7524328" y="2823120"/>
            <a:ext cx="792066" cy="36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ovéPole 116"/>
          <p:cNvSpPr txBox="1"/>
          <p:nvPr/>
        </p:nvSpPr>
        <p:spPr>
          <a:xfrm>
            <a:off x="8172400" y="3147814"/>
            <a:ext cx="801823" cy="27699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holenní</a:t>
            </a:r>
          </a:p>
        </p:txBody>
      </p:sp>
      <p:cxnSp>
        <p:nvCxnSpPr>
          <p:cNvPr id="118" name="Přímá spojnice se šipkou 117"/>
          <p:cNvCxnSpPr>
            <a:stCxn id="117" idx="1"/>
          </p:cNvCxnSpPr>
          <p:nvPr/>
        </p:nvCxnSpPr>
        <p:spPr>
          <a:xfrm rot="10800000" flipV="1">
            <a:off x="7522044" y="3286313"/>
            <a:ext cx="650356" cy="2097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ovéPole 118"/>
          <p:cNvSpPr txBox="1"/>
          <p:nvPr/>
        </p:nvSpPr>
        <p:spPr>
          <a:xfrm>
            <a:off x="8100392" y="3579862"/>
            <a:ext cx="801823" cy="27699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lýtková</a:t>
            </a:r>
          </a:p>
        </p:txBody>
      </p:sp>
      <p:cxnSp>
        <p:nvCxnSpPr>
          <p:cNvPr id="120" name="Přímá spojnice se šipkou 119"/>
          <p:cNvCxnSpPr>
            <a:stCxn id="119" idx="1"/>
          </p:cNvCxnSpPr>
          <p:nvPr/>
        </p:nvCxnSpPr>
        <p:spPr>
          <a:xfrm rot="10800000" flipV="1">
            <a:off x="7452320" y="3718362"/>
            <a:ext cx="648072" cy="55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ovéPole 120"/>
          <p:cNvSpPr txBox="1"/>
          <p:nvPr/>
        </p:nvSpPr>
        <p:spPr>
          <a:xfrm>
            <a:off x="7740353" y="4011432"/>
            <a:ext cx="1403648" cy="46166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k. zánártních</a:t>
            </a:r>
          </a:p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největší – k. patní</a:t>
            </a:r>
          </a:p>
        </p:txBody>
      </p:sp>
      <p:cxnSp>
        <p:nvCxnSpPr>
          <p:cNvPr id="122" name="Přímá spojnice se šipkou 121"/>
          <p:cNvCxnSpPr>
            <a:stCxn id="121" idx="1"/>
          </p:cNvCxnSpPr>
          <p:nvPr/>
        </p:nvCxnSpPr>
        <p:spPr>
          <a:xfrm rot="10800000" flipV="1">
            <a:off x="7522045" y="4242264"/>
            <a:ext cx="218308" cy="2152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ovéPole 126"/>
          <p:cNvSpPr txBox="1"/>
          <p:nvPr/>
        </p:nvSpPr>
        <p:spPr>
          <a:xfrm>
            <a:off x="7896945" y="4722420"/>
            <a:ext cx="960519" cy="27699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k. nártních</a:t>
            </a:r>
          </a:p>
        </p:txBody>
      </p:sp>
      <p:cxnSp>
        <p:nvCxnSpPr>
          <p:cNvPr id="128" name="Přímá spojnice se šipkou 127"/>
          <p:cNvCxnSpPr>
            <a:stCxn id="127" idx="1"/>
          </p:cNvCxnSpPr>
          <p:nvPr/>
        </p:nvCxnSpPr>
        <p:spPr>
          <a:xfrm rot="10800000">
            <a:off x="7452321" y="4659982"/>
            <a:ext cx="444625" cy="200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se šipkou 130"/>
          <p:cNvCxnSpPr/>
          <p:nvPr/>
        </p:nvCxnSpPr>
        <p:spPr>
          <a:xfrm rot="16200000" flipH="1">
            <a:off x="6743332" y="4311033"/>
            <a:ext cx="664435" cy="4655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ovéPole 134"/>
          <p:cNvSpPr txBox="1"/>
          <p:nvPr/>
        </p:nvSpPr>
        <p:spPr>
          <a:xfrm>
            <a:off x="300723" y="4287891"/>
            <a:ext cx="2880917" cy="830997"/>
          </a:xfrm>
          <a:prstGeom prst="rect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lebka chrání mozek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ělí se na mozkovou a obličejovou část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týlní k. je otvor pro míchu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čelistech jsou jamky pro zuby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94" grpId="0" animBg="1"/>
      <p:bldP spid="97" grpId="0" animBg="1"/>
      <p:bldP spid="104" grpId="0" animBg="1"/>
      <p:bldP spid="110" grpId="0" animBg="1"/>
      <p:bldP spid="113" grpId="0" animBg="1"/>
      <p:bldP spid="117" grpId="0" animBg="1"/>
      <p:bldP spid="119" grpId="0" animBg="1"/>
      <p:bldP spid="121" grpId="0" animBg="1"/>
      <p:bldP spid="127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9593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55776" y="943311"/>
            <a:ext cx="1196161" cy="307777"/>
          </a:xfrm>
          <a:prstGeom prst="rect">
            <a:avLst/>
          </a:prstGeom>
          <a:solidFill>
            <a:srgbClr val="FFFF99"/>
          </a:solidFill>
          <a:ln>
            <a:solidFill>
              <a:srgbClr val="BE4B48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trupu</a:t>
            </a: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375554"/>
            <a:ext cx="3268397" cy="28083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99992" y="699542"/>
            <a:ext cx="1774845" cy="492443"/>
          </a:xfrm>
          <a:prstGeom prst="rect">
            <a:avLst/>
          </a:prstGeom>
          <a:gradFill flip="none" rotWithShape="1">
            <a:path path="rect">
              <a:fillToRect l="100000" t="100000"/>
            </a:path>
            <a:tileRect r="-100000" b="-100000"/>
          </a:gradFill>
          <a:ln>
            <a:solidFill>
              <a:srgbClr val="BE4B48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žebra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12 párů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vzadu na hrudní obratle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372077" y="1251088"/>
            <a:ext cx="171330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1200" b="1" i="1" u="sng" dirty="0" smtClean="0">
                <a:latin typeface="Times New Roman" pitchFamily="18" charset="0"/>
                <a:cs typeface="Times New Roman" pitchFamily="18" charset="0"/>
              </a:rPr>
              <a:t> Pravá žebra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7 párů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předu na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k. hrudní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394169" y="2070639"/>
            <a:ext cx="1706723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předchozí žebra  </a:t>
            </a:r>
          </a:p>
          <a:p>
            <a:r>
              <a:rPr lang="cs-CZ" sz="1200" b="1" i="1" u="sng" dirty="0" smtClean="0">
                <a:latin typeface="Times New Roman" pitchFamily="18" charset="0"/>
                <a:cs typeface="Times New Roman" pitchFamily="18" charset="0"/>
              </a:rPr>
              <a:t>Nepravá </a:t>
            </a:r>
            <a:r>
              <a:rPr lang="cs-CZ" sz="1200" b="1" i="1" u="sng" dirty="0">
                <a:latin typeface="Times New Roman" pitchFamily="18" charset="0"/>
                <a:cs typeface="Times New Roman" pitchFamily="18" charset="0"/>
              </a:rPr>
              <a:t>žebra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3 páry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381998" y="2820655"/>
            <a:ext cx="1703388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1200" b="1" i="1" u="sng" dirty="0">
                <a:latin typeface="Times New Roman" pitchFamily="18" charset="0"/>
                <a:cs typeface="Times New Roman" pitchFamily="18" charset="0"/>
              </a:rPr>
              <a:t>Volná žebra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2 páry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předu nepřipojena</a:t>
            </a: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3987215" y="1834367"/>
            <a:ext cx="796063" cy="32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4932040" y="4371950"/>
            <a:ext cx="1765227" cy="492443"/>
          </a:xfrm>
          <a:prstGeom prst="rect">
            <a:avLst/>
          </a:prstGeom>
          <a:gradFill flip="none" rotWithShape="1">
            <a:path path="rect">
              <a:fillToRect l="100000" t="100000"/>
            </a:path>
            <a:tileRect r="-100000" b="-100000"/>
          </a:gradFill>
          <a:ln>
            <a:solidFill>
              <a:srgbClr val="BE4B48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páteř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složená z obratlů</a:t>
            </a:r>
          </a:p>
          <a:p>
            <a:r>
              <a: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osou těla, chrání míchu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862575" y="1203598"/>
            <a:ext cx="228142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krční obratle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– 7           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1b</a:t>
            </a:r>
          </a:p>
          <a:p>
            <a:pPr marL="171450" indent="-17145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první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– atlas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připojen k lebce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                 - umožňuje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ANO</a:t>
            </a:r>
          </a:p>
          <a:p>
            <a:pPr marL="171450" indent="-17145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druhý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– čepovec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umožňuje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862575" y="2139702"/>
            <a:ext cx="228142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rudní obratle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– 12       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2b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s žebry a kostí hrudní tvoří              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	   HRUDNÍ KOŠ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878762" y="2859782"/>
            <a:ext cx="226523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ederní obratle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– 5       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3b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největší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6878762" y="3435846"/>
            <a:ext cx="2265238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řížové obratle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– 5        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4b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spojené v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kost křížovou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862575" y="4011910"/>
            <a:ext cx="2281425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ostrční obratle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– 3-5    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5b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spojené v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kostrč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107504" y="1059582"/>
            <a:ext cx="2287678" cy="246221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Kloub – 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chrupavkou pokryté</a:t>
            </a:r>
          </a:p>
          <a:p>
            <a:endParaRPr lang="cs-C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9" y="1744545"/>
            <a:ext cx="1422579" cy="1063815"/>
          </a:xfrm>
          <a:prstGeom prst="rect">
            <a:avLst/>
          </a:prstGeom>
        </p:spPr>
      </p:pic>
      <p:sp>
        <p:nvSpPr>
          <p:cNvPr id="51" name="TextovéPole 50"/>
          <p:cNvSpPr txBox="1"/>
          <p:nvPr/>
        </p:nvSpPr>
        <p:spPr>
          <a:xfrm>
            <a:off x="1231298" y="1430489"/>
            <a:ext cx="1189749" cy="27699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loubní hlavice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76891" y="1430489"/>
            <a:ext cx="1144865" cy="27699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loubní jamka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280685" y="2697134"/>
            <a:ext cx="1988045" cy="83099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loubní pouzdro 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vazivový obal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výron (zvrtnutí) = porušení 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tohoto pouzdra 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1406228" y="2340041"/>
            <a:ext cx="1000595" cy="27699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loubní maz</a:t>
            </a:r>
          </a:p>
        </p:txBody>
      </p:sp>
      <p:cxnSp>
        <p:nvCxnSpPr>
          <p:cNvPr id="58" name="Přímá spojnice se šipkou 57"/>
          <p:cNvCxnSpPr>
            <a:stCxn id="51" idx="2"/>
          </p:cNvCxnSpPr>
          <p:nvPr/>
        </p:nvCxnSpPr>
        <p:spPr>
          <a:xfrm rot="5400000">
            <a:off x="1292137" y="1583954"/>
            <a:ext cx="410502" cy="65757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>
            <a:stCxn id="53" idx="2"/>
          </p:cNvCxnSpPr>
          <p:nvPr/>
        </p:nvCxnSpPr>
        <p:spPr>
          <a:xfrm rot="16200000" flipH="1">
            <a:off x="679812" y="1677000"/>
            <a:ext cx="189292" cy="25026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Přímá spojnice se šipkou 1026"/>
          <p:cNvCxnSpPr>
            <a:stCxn id="55" idx="1"/>
          </p:cNvCxnSpPr>
          <p:nvPr/>
        </p:nvCxnSpPr>
        <p:spPr>
          <a:xfrm flipH="1" flipV="1">
            <a:off x="971600" y="1896781"/>
            <a:ext cx="434628" cy="58176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Přímá spojnice se šipkou 1036"/>
          <p:cNvCxnSpPr>
            <a:stCxn id="54" idx="0"/>
          </p:cNvCxnSpPr>
          <p:nvPr/>
        </p:nvCxnSpPr>
        <p:spPr>
          <a:xfrm rot="16200000" flipV="1">
            <a:off x="971671" y="2394097"/>
            <a:ext cx="302968" cy="303106"/>
          </a:xfrm>
          <a:prstGeom prst="straightConnector1">
            <a:avLst/>
          </a:prstGeom>
          <a:ln w="28575">
            <a:solidFill>
              <a:srgbClr val="BE4B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Přímá spojnice se šipkou 1038"/>
          <p:cNvCxnSpPr/>
          <p:nvPr/>
        </p:nvCxnSpPr>
        <p:spPr>
          <a:xfrm flipV="1">
            <a:off x="1043609" y="2070639"/>
            <a:ext cx="432047" cy="647048"/>
          </a:xfrm>
          <a:prstGeom prst="straightConnector1">
            <a:avLst/>
          </a:prstGeom>
          <a:ln w="28575">
            <a:solidFill>
              <a:srgbClr val="BE4B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ovéPole 1045"/>
          <p:cNvSpPr txBox="1"/>
          <p:nvPr/>
        </p:nvSpPr>
        <p:spPr>
          <a:xfrm>
            <a:off x="107504" y="3579862"/>
            <a:ext cx="3916438" cy="147732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Stavba kosti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povrchu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OKOSTICE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	        VYŽIVUJE a CHRÁNÍ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kost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druhy tkáně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HUTNÁ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pevná, tvrdá, 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v dlouhých částech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HOUBOVITÁ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pružnější, v koncích kostí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uvnitř kost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í -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ČERVENÁ KOSTNÍ DŘEŇ</a:t>
            </a:r>
          </a:p>
          <a:p>
            <a:endParaRPr lang="cs-CZ" sz="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1" name="Přímá spojnice se šipkou 1050"/>
          <p:cNvCxnSpPr/>
          <p:nvPr/>
        </p:nvCxnSpPr>
        <p:spPr>
          <a:xfrm flipH="1">
            <a:off x="705246" y="1285853"/>
            <a:ext cx="138423" cy="179401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Přímá spojnice se šipkou 1052"/>
          <p:cNvCxnSpPr/>
          <p:nvPr/>
        </p:nvCxnSpPr>
        <p:spPr>
          <a:xfrm>
            <a:off x="1655676" y="1306240"/>
            <a:ext cx="72008" cy="179401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9" name="Obrázek 105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55" b="9739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7" y="3578817"/>
            <a:ext cx="548640" cy="1564683"/>
          </a:xfrm>
          <a:prstGeom prst="rect">
            <a:avLst/>
          </a:prstGeom>
        </p:spPr>
      </p:pic>
      <p:cxnSp>
        <p:nvCxnSpPr>
          <p:cNvPr id="1061" name="Přímá spojnice se šipkou 1060"/>
          <p:cNvCxnSpPr/>
          <p:nvPr/>
        </p:nvCxnSpPr>
        <p:spPr>
          <a:xfrm>
            <a:off x="3153856" y="3819789"/>
            <a:ext cx="453714" cy="173105"/>
          </a:xfrm>
          <a:prstGeom prst="straightConnector1">
            <a:avLst/>
          </a:prstGeom>
          <a:ln w="28575">
            <a:solidFill>
              <a:srgbClr val="BE4B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54" grpId="0" animBg="1"/>
      <p:bldP spid="55" grpId="0" animBg="1"/>
      <p:bldP spid="10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5910" y="1052252"/>
            <a:ext cx="280831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Kostra člověka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67544" y="4079211"/>
            <a:ext cx="165618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 stehenní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588224" y="2585202"/>
            <a:ext cx="193662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 hrudní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588224" y="1974808"/>
            <a:ext cx="193662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 čelní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7127254" y="667828"/>
            <a:ext cx="1882180" cy="1207083"/>
          </a:xfrm>
          <a:prstGeom prst="cloudCallout">
            <a:avLst>
              <a:gd name="adj1" fmla="val -121902"/>
              <a:gd name="adj2" fmla="val 3714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Přiřaď názvy kostí pomocí</a:t>
            </a:r>
          </a:p>
          <a:p>
            <a:pPr algn="ctr"/>
            <a:r>
              <a:rPr lang="cs-C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šipek</a:t>
            </a:r>
            <a:endParaRPr lang="cs-CZ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se šipkou 13"/>
          <p:cNvCxnSpPr>
            <a:stCxn id="7" idx="3"/>
          </p:cNvCxnSpPr>
          <p:nvPr/>
        </p:nvCxnSpPr>
        <p:spPr>
          <a:xfrm flipV="1">
            <a:off x="2123728" y="3172180"/>
            <a:ext cx="2016224" cy="1087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8" idx="1"/>
          </p:cNvCxnSpPr>
          <p:nvPr/>
        </p:nvCxnSpPr>
        <p:spPr>
          <a:xfrm flipH="1" flipV="1">
            <a:off x="4434284" y="1694891"/>
            <a:ext cx="2153940" cy="1070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35" idx="3"/>
          </p:cNvCxnSpPr>
          <p:nvPr/>
        </p:nvCxnSpPr>
        <p:spPr>
          <a:xfrm>
            <a:off x="2123728" y="1694891"/>
            <a:ext cx="1800200" cy="84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2" idx="3"/>
          </p:cNvCxnSpPr>
          <p:nvPr/>
        </p:nvCxnSpPr>
        <p:spPr>
          <a:xfrm flipV="1">
            <a:off x="2123728" y="263212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9" idx="1"/>
          </p:cNvCxnSpPr>
          <p:nvPr/>
        </p:nvCxnSpPr>
        <p:spPr>
          <a:xfrm flipH="1" flipV="1">
            <a:off x="4434284" y="667828"/>
            <a:ext cx="2153940" cy="148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30" idx="3"/>
          </p:cNvCxnSpPr>
          <p:nvPr/>
        </p:nvCxnSpPr>
        <p:spPr>
          <a:xfrm flipV="1">
            <a:off x="2123728" y="2378370"/>
            <a:ext cx="2349822" cy="1345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33" idx="3"/>
          </p:cNvCxnSpPr>
          <p:nvPr/>
        </p:nvCxnSpPr>
        <p:spPr>
          <a:xfrm>
            <a:off x="2123728" y="2255894"/>
            <a:ext cx="2016224" cy="18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83290"/>
            <a:ext cx="2028825" cy="4457700"/>
          </a:xfrm>
          <a:prstGeom prst="rect">
            <a:avLst/>
          </a:prstGeom>
        </p:spPr>
      </p:pic>
      <p:sp>
        <p:nvSpPr>
          <p:cNvPr id="29" name="Zaoblený obdélník 28"/>
          <p:cNvSpPr/>
          <p:nvPr/>
        </p:nvSpPr>
        <p:spPr>
          <a:xfrm>
            <a:off x="6594919" y="3222410"/>
            <a:ext cx="191090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 holenní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467544" y="3543858"/>
            <a:ext cx="165618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ederní obratle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467544" y="2812140"/>
            <a:ext cx="165618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 loketní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467544" y="2075874"/>
            <a:ext cx="165618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 kyčelní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467544" y="1514871"/>
            <a:ext cx="165618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 pažní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Přímá spojnice se šipkou 47"/>
          <p:cNvCxnSpPr>
            <a:stCxn id="29" idx="1"/>
          </p:cNvCxnSpPr>
          <p:nvPr/>
        </p:nvCxnSpPr>
        <p:spPr>
          <a:xfrm flipH="1">
            <a:off x="4644008" y="3402430"/>
            <a:ext cx="1950911" cy="676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8" l="0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7614"/>
            <a:ext cx="3732209" cy="3008387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406850" y="3378422"/>
            <a:ext cx="820178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kyčelní</a:t>
            </a:r>
          </a:p>
        </p:txBody>
      </p:sp>
      <p:cxnSp>
        <p:nvCxnSpPr>
          <p:cNvPr id="26" name="Přímá spojnice se šipkou 25"/>
          <p:cNvCxnSpPr>
            <a:stCxn id="25" idx="0"/>
          </p:cNvCxnSpPr>
          <p:nvPr/>
        </p:nvCxnSpPr>
        <p:spPr>
          <a:xfrm rot="5400000" flipH="1" flipV="1">
            <a:off x="274910" y="2465709"/>
            <a:ext cx="1454743" cy="370685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10089" y="4515966"/>
            <a:ext cx="820178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sedací</a:t>
            </a:r>
          </a:p>
        </p:txBody>
      </p:sp>
      <p:cxnSp>
        <p:nvCxnSpPr>
          <p:cNvPr id="29" name="Přímá spojnice se šipkou 28"/>
          <p:cNvCxnSpPr>
            <a:stCxn id="28" idx="0"/>
          </p:cNvCxnSpPr>
          <p:nvPr/>
        </p:nvCxnSpPr>
        <p:spPr>
          <a:xfrm rot="5400000" flipH="1" flipV="1">
            <a:off x="935768" y="3821256"/>
            <a:ext cx="579121" cy="810300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10089" y="3939901"/>
            <a:ext cx="820178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stydká</a:t>
            </a:r>
          </a:p>
        </p:txBody>
      </p:sp>
      <p:cxnSp>
        <p:nvCxnSpPr>
          <p:cNvPr id="31" name="Přímá spojnice se šipkou 30"/>
          <p:cNvCxnSpPr>
            <a:stCxn id="30" idx="0"/>
          </p:cNvCxnSpPr>
          <p:nvPr/>
        </p:nvCxnSpPr>
        <p:spPr>
          <a:xfrm rot="5400000" flipH="1" flipV="1">
            <a:off x="1219926" y="3036099"/>
            <a:ext cx="504055" cy="1303550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909527" y="4568189"/>
            <a:ext cx="1136274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spona stydká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2477663" y="3795886"/>
            <a:ext cx="1" cy="772303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491880" y="4515965"/>
            <a:ext cx="648072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kostrč</a:t>
            </a:r>
          </a:p>
        </p:txBody>
      </p:sp>
      <p:cxnSp>
        <p:nvCxnSpPr>
          <p:cNvPr id="36" name="Přímá spojnice se šipkou 35"/>
          <p:cNvCxnSpPr>
            <a:stCxn id="35" idx="0"/>
          </p:cNvCxnSpPr>
          <p:nvPr/>
        </p:nvCxnSpPr>
        <p:spPr>
          <a:xfrm rot="16200000" flipV="1">
            <a:off x="2570727" y="3270776"/>
            <a:ext cx="1152126" cy="1338252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3775632" y="4043537"/>
            <a:ext cx="796368" cy="27699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křížová</a:t>
            </a:r>
          </a:p>
        </p:txBody>
      </p:sp>
      <p:cxnSp>
        <p:nvCxnSpPr>
          <p:cNvPr id="41" name="Přímá spojnice se šipkou 40"/>
          <p:cNvCxnSpPr>
            <a:stCxn id="40" idx="0"/>
          </p:cNvCxnSpPr>
          <p:nvPr/>
        </p:nvCxnSpPr>
        <p:spPr>
          <a:xfrm rot="16200000" flipV="1">
            <a:off x="2660626" y="2530347"/>
            <a:ext cx="1330228" cy="1696152"/>
          </a:xfrm>
          <a:prstGeom prst="straightConnector1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820178" y="985787"/>
            <a:ext cx="326563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Pánev – složena ze dvou kostí pánevních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07504" y="2499742"/>
            <a:ext cx="820178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k. pánevní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179512" y="2777879"/>
            <a:ext cx="0" cy="1876585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>
            <a:endCxn id="25" idx="1"/>
          </p:cNvCxnSpPr>
          <p:nvPr/>
        </p:nvCxnSpPr>
        <p:spPr>
          <a:xfrm>
            <a:off x="179512" y="3516921"/>
            <a:ext cx="227338" cy="1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endCxn id="30" idx="1"/>
          </p:cNvCxnSpPr>
          <p:nvPr/>
        </p:nvCxnSpPr>
        <p:spPr>
          <a:xfrm>
            <a:off x="179512" y="4078400"/>
            <a:ext cx="230577" cy="1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>
            <a:endCxn id="28" idx="1"/>
          </p:cNvCxnSpPr>
          <p:nvPr/>
        </p:nvCxnSpPr>
        <p:spPr>
          <a:xfrm>
            <a:off x="179512" y="4654464"/>
            <a:ext cx="230577" cy="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4499992" y="627534"/>
            <a:ext cx="1944215" cy="677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osifikace</a:t>
            </a:r>
            <a:r>
              <a:rPr lang="cs-CZ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kostnatění – </a:t>
            </a:r>
            <a:r>
              <a:rPr lang="cs-CZ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proces, kdy se chrupavky postupně mění v kosti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6948264" y="627534"/>
            <a:ext cx="1768833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k. stehenní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kost lidského těla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4716016" y="1419622"/>
            <a:ext cx="1788204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třmínek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sluchová kůstka – nejmenší  kost v lidském těle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6876255" y="1347614"/>
            <a:ext cx="1800202" cy="492443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čelist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nejsilnější kost v lidském těle</a:t>
            </a:r>
          </a:p>
        </p:txBody>
      </p:sp>
      <p:pic>
        <p:nvPicPr>
          <p:cNvPr id="56" name="Obrázek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52" y="2192395"/>
            <a:ext cx="2296979" cy="1282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8" name="TextovéPole 67"/>
          <p:cNvSpPr txBox="1"/>
          <p:nvPr/>
        </p:nvSpPr>
        <p:spPr>
          <a:xfrm>
            <a:off x="6764935" y="1972711"/>
            <a:ext cx="766251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obratel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Zaoblený obdélník 57"/>
          <p:cNvSpPr/>
          <p:nvPr/>
        </p:nvSpPr>
        <p:spPr>
          <a:xfrm flipH="1">
            <a:off x="4604741" y="2204866"/>
            <a:ext cx="1983482" cy="2938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TextovéPole 70"/>
          <p:cNvSpPr txBox="1"/>
          <p:nvPr/>
        </p:nvSpPr>
        <p:spPr>
          <a:xfrm>
            <a:off x="4716016" y="2283718"/>
            <a:ext cx="1773663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zakřivení páteře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dvojesovité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prohnutí</a:t>
            </a:r>
          </a:p>
        </p:txBody>
      </p:sp>
      <p:pic>
        <p:nvPicPr>
          <p:cNvPr id="72" name="Obrázek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54" y="2779862"/>
            <a:ext cx="1826657" cy="22058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9" name="Zaoblený obdélník 58"/>
          <p:cNvSpPr/>
          <p:nvPr/>
        </p:nvSpPr>
        <p:spPr>
          <a:xfrm>
            <a:off x="6948260" y="3544997"/>
            <a:ext cx="2016228" cy="9970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ařmový oblouk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v obličejové č. lebky, spojuje k. spánkovou a  k. lícní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ál 59"/>
          <p:cNvSpPr/>
          <p:nvPr/>
        </p:nvSpPr>
        <p:spPr>
          <a:xfrm>
            <a:off x="6948260" y="4654466"/>
            <a:ext cx="1872209" cy="3312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těle člověka najdeme 220 kostí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>
            <a:hlinkClick r:id="rId3"/>
          </p:cNvPr>
          <p:cNvSpPr/>
          <p:nvPr/>
        </p:nvSpPr>
        <p:spPr>
          <a:xfrm>
            <a:off x="3635896" y="635632"/>
            <a:ext cx="4752528" cy="43858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skeleton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dance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bones,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bones,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dancing bones.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Dem bones,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bones,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dancing bones.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Dem bones,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bones,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dancing bones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' the skeleton dance.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endParaRPr lang="cs-CZ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foot bone's connected to the leg bone.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leg bone's connected to the knee bone.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knee bone's connected to the thigh bone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' the skeleton dance.</a:t>
            </a:r>
          </a:p>
          <a:p>
            <a:r>
              <a:rPr lang="en-US" sz="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thigh bone's connected to the hip bone.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hip bone's connected to the backbone.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backbone's connected to the neck bone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' the skeleton dance.</a:t>
            </a:r>
          </a:p>
          <a:p>
            <a:r>
              <a:rPr lang="en-US" sz="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Shake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your hands to the left.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Shake your hands to the right.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Put your hands in the air.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Put your hands out of sight!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Shake your hands to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left.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Shake your hands to the right.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Put your hands in the air.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Wiggle, wiggle, wiggle, wiggle, wiggle, wiggle, wiggle, wiggle, wiggle, wiggle, wiggle, wiggle.......wiggle your knees.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4" y="972338"/>
            <a:ext cx="3096344" cy="403556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02424" y="3219822"/>
            <a:ext cx="2286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hlinkClick r:id="rId5"/>
              </a:rPr>
              <a:t>mailto:http://www.youtube.com/watch?v=e54m6XOpRgU?subject=The skeleton dance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32653"/>
              </p:ext>
            </p:extLst>
          </p:nvPr>
        </p:nvGraphicFramePr>
        <p:xfrm>
          <a:off x="2411760" y="843558"/>
          <a:ext cx="656587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Které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kosti najdeme na horní končetině?</a:t>
                      </a:r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a. klíční,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lopatku, stehenní, vřetenní a loketní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b. klíční, lopatku, ramenní, pažní a loketní  </a:t>
                      </a: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c. klíční,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lopatku, pažní, loketní a vřetenní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d. lopatku, ramenní,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pažní, loketní a vřetenní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Kost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lícní najdeme na…?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a. lebce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b. horní končetině 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c. dolní končetině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d. hrudníku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Páteř je složená z __________,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 tzv. __________ těla a prochází jí ____________.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a. kloubů, osou, obratle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b. obratlů, osou, klouby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c. obratlů, míchou, klouby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d. obratlů, osou, mícha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Okostice je</a:t>
                      </a:r>
                    </a:p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a. kost na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dolní končetině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b. tkáň na povrchu kosti</a:t>
                      </a:r>
                    </a:p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c. tkáň uvnitř kosti</a:t>
                      </a:r>
                    </a:p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d. součást dámského prádla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0" y="498603"/>
            <a:ext cx="455184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563638"/>
            <a:ext cx="4104456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http://adykacer.blog.cz/0811/kostra-cloveka-koncetiny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www.pomocucitelum.cz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http://petulina.webzdarma.cz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http://www.gamepark.cz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http://vyuka.zsjarose.cz/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www.onaidnes.cz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http://pepinator.tym.cz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www.netusil.net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www.rybareni.comeshop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www.wikipedia.cz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www.zaba.webgarden.cz</a:t>
            </a:r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www.hracky-panenky.cz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www.gymhol.czprojektbiologie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12568" y="1580406"/>
            <a:ext cx="4179912" cy="2575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www.gamepark.cz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5"/>
              </a:rPr>
              <a:t>www.anamneza.cz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6"/>
              </a:rPr>
              <a:t>www.library.thinkquest.org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7"/>
              </a:rPr>
              <a:t>www.inmagazin.cz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8"/>
              </a:rPr>
              <a:t>www.rovnovahatela.ic.cz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http://somatology.webnode.cz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0"/>
              </a:rPr>
              <a:t>www.mojebiologie.cz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1"/>
              </a:rPr>
              <a:t>www.clker.com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http://moravcovakatka.blog.cz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http://bezva-parta.webnode.cznewskostra-cloveka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http://clipart-for-free.blogspot.com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5"/>
              </a:rPr>
              <a:t>www.andulka.svetu.cz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16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1006</Words>
  <Application>Microsoft Office PowerPoint</Application>
  <PresentationFormat>Předvádění na obrazovce (16:9)</PresentationFormat>
  <Paragraphs>222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45.1  Člověk - kostra</vt:lpstr>
      <vt:lpstr>45.2  Co už víš? </vt:lpstr>
      <vt:lpstr>45.3  Jaké si řekneme nové termíny a názvy?</vt:lpstr>
      <vt:lpstr>45.4  Co si řekneme nového?</vt:lpstr>
      <vt:lpstr>45.5  Procvičení a příklady</vt:lpstr>
      <vt:lpstr>45.6  Něco navíc pro šikovné</vt:lpstr>
      <vt:lpstr>45.7  CLIL</vt:lpstr>
      <vt:lpstr>45.8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249</cp:revision>
  <dcterms:created xsi:type="dcterms:W3CDTF">2010-10-18T18:21:56Z</dcterms:created>
  <dcterms:modified xsi:type="dcterms:W3CDTF">2012-02-06T17:57:59Z</dcterms:modified>
</cp:coreProperties>
</file>