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00"/>
    <a:srgbClr val="FF7C80"/>
    <a:srgbClr val="308406"/>
    <a:srgbClr val="A6A200"/>
    <a:srgbClr val="00FFFF"/>
    <a:srgbClr val="813763"/>
    <a:srgbClr val="C4D42C"/>
    <a:srgbClr val="CCFF33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32" autoAdjust="0"/>
    <p:restoredTop sz="94676" autoAdjust="0"/>
  </p:normalViewPr>
  <p:slideViewPr>
    <p:cSldViewPr>
      <p:cViewPr>
        <p:scale>
          <a:sx n="90" d="100"/>
          <a:sy n="90" d="100"/>
        </p:scale>
        <p:origin x="-756" y="-26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20.8.2012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20.8.2012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Víte, kdo</a:t>
            </a:r>
            <a:r>
              <a:rPr lang="cs-CZ" baseline="0" dirty="0" smtClean="0"/>
              <a:t> způsobuje angínu, chřipku, nebo neštovice?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20.8.2012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20.8.2012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20.8.2012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20.8.2012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20.8.2012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20.8.2012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20.8.2012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20.8.2012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20.8.2012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20.8.2012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20.8.2012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4000"/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20.8.2012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ssbuilder.eu/clanek.php?c=483" TargetMode="External"/><Relationship Id="rId2" Type="http://schemas.openxmlformats.org/officeDocument/2006/relationships/hyperlink" Target="http://21stoleti.cz/blog/2011/08/29/silne-svaly-z-tkanove-kultury/svaly-2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vesalius.sk/56/ruptura-achillovej-slachy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508" y="492443"/>
            <a:ext cx="634669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44.1 Člověk – pohybová soustava – svaly II.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Michal Burian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71" y="4558724"/>
            <a:ext cx="3029719" cy="553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Documents and Settings\burian.ZSNASTRANI\Local Settings\Temporary Internet Files\Content.IE5\0KD3VU9T\MP900425299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20155"/>
            <a:ext cx="2349128" cy="156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burian.ZSNASTRANI\Local Settings\Temporary Internet Files\Content.IE5\KUU7PBJ6\MC90038908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915" y="2867599"/>
            <a:ext cx="1814170" cy="154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burian.ZSNASTRANI\Local Settings\Temporary Internet Files\Content.IE5\0KD3VU9T\MC900426166[1].w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71" y="1430574"/>
            <a:ext cx="1296143" cy="261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burian.ZSNASTRANI\Local Settings\Temporary Internet Files\Content.IE5\ZZU9J8N1\MP900407305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40" y="1901974"/>
            <a:ext cx="1715160" cy="214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ocuments and Settings\burian.ZSNASTRANI\Local Settings\Temporary Internet Files\Content.IE5\ZZU9J8N1\MC900016026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064488"/>
            <a:ext cx="1759306" cy="175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028143"/>
              </p:ext>
            </p:extLst>
          </p:nvPr>
        </p:nvGraphicFramePr>
        <p:xfrm>
          <a:off x="1043608" y="1275606"/>
          <a:ext cx="7272808" cy="324997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Michal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Burian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06/2012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9.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sval, stavba svalu, přehled hlavních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svalů člověka, práce svalu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zabývající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se svalovou soustavou člověka, popisuje stavbu 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a 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základní vlastnosti 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svalu a ukazuje základní svaly na lidském těle a jejich 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význam.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Nadpis 1"/>
          <p:cNvSpPr txBox="1">
            <a:spLocks/>
          </p:cNvSpPr>
          <p:nvPr/>
        </p:nvSpPr>
        <p:spPr>
          <a:xfrm>
            <a:off x="20151" y="498603"/>
            <a:ext cx="2916832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44.10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37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2411760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44.2 Co už víš?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burian.ZSNASTRANI\Local Settings\Temporary Internet Files\Content.IE5\KUU7PBJ6\MP90042531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2499742"/>
            <a:ext cx="3888601" cy="25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láček 10"/>
          <p:cNvSpPr/>
          <p:nvPr/>
        </p:nvSpPr>
        <p:spPr>
          <a:xfrm>
            <a:off x="1987027" y="699542"/>
            <a:ext cx="2732148" cy="1266672"/>
          </a:xfrm>
          <a:prstGeom prst="cloudCallout">
            <a:avLst>
              <a:gd name="adj1" fmla="val -55538"/>
              <a:gd name="adj2" fmla="val 106205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813763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Svaly se skládají ze svalových vláken a ta z bílkovin aktinu a </a:t>
            </a:r>
            <a:r>
              <a:rPr lang="cs-CZ" sz="16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myosinu</a:t>
            </a:r>
            <a:r>
              <a:rPr lang="cs-CZ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cs-CZ" sz="16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219734"/>
            <a:ext cx="3935310" cy="2837782"/>
          </a:xfrm>
          <a:prstGeom prst="rect">
            <a:avLst/>
          </a:prstGeom>
        </p:spPr>
      </p:pic>
      <p:sp>
        <p:nvSpPr>
          <p:cNvPr id="20" name="Obláček 19"/>
          <p:cNvSpPr/>
          <p:nvPr/>
        </p:nvSpPr>
        <p:spPr>
          <a:xfrm>
            <a:off x="5724128" y="667172"/>
            <a:ext cx="2732148" cy="1266672"/>
          </a:xfrm>
          <a:prstGeom prst="cloudCallout">
            <a:avLst>
              <a:gd name="adj1" fmla="val 7912"/>
              <a:gd name="adj2" fmla="val 94173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813763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Jejich základními vlastnostmi jsou dráždivost a </a:t>
            </a:r>
            <a:r>
              <a:rPr lang="cs-CZ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smrštitelnost.</a:t>
            </a:r>
            <a:endParaRPr lang="cs-CZ" sz="16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5695091" cy="594066"/>
          </a:xfrm>
        </p:spPr>
        <p:txBody>
          <a:bodyPr>
            <a:normAutofit/>
          </a:bodyPr>
          <a:lstStyle/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44.3 Jaké věci </a:t>
            </a:r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se o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svalech dozvíme</a:t>
            </a:r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ovéPole 44"/>
          <p:cNvSpPr txBox="1"/>
          <p:nvPr/>
        </p:nvSpPr>
        <p:spPr>
          <a:xfrm>
            <a:off x="5780503" y="2522101"/>
            <a:ext cx="1440160" cy="338554"/>
          </a:xfrm>
          <a:prstGeom prst="rect">
            <a:avLst/>
          </a:prstGeom>
          <a:ln w="38100">
            <a:solidFill>
              <a:srgbClr val="813763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svalová práce 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Documents and Settings\burian.ZSNASTRANI\Local Settings\Temporary Internet Files\Content.IE5\ZZU9J8N1\MP90040935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71855"/>
            <a:ext cx="2211710" cy="221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Documents and Settings\burian.ZSNASTRANI\Local Settings\Temporary Internet Files\Content.IE5\ZZU9J8N1\MP900409756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814" y="3313128"/>
            <a:ext cx="1149946" cy="172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Documents and Settings\burian.ZSNASTRANI\Local Settings\Temporary Internet Files\Content.IE5\KUU7PBJ6\MP900410058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123" y="3334192"/>
            <a:ext cx="1139273" cy="170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Ovál 25"/>
          <p:cNvSpPr/>
          <p:nvPr/>
        </p:nvSpPr>
        <p:spPr>
          <a:xfrm>
            <a:off x="4211960" y="3148546"/>
            <a:ext cx="1568543" cy="32916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statická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Ovál 27"/>
          <p:cNvSpPr/>
          <p:nvPr/>
        </p:nvSpPr>
        <p:spPr>
          <a:xfrm>
            <a:off x="5982663" y="3139463"/>
            <a:ext cx="1654249" cy="32916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dynamická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Přímá spojnice se šipkou 29"/>
          <p:cNvCxnSpPr>
            <a:stCxn id="45" idx="2"/>
          </p:cNvCxnSpPr>
          <p:nvPr/>
        </p:nvCxnSpPr>
        <p:spPr>
          <a:xfrm flipH="1">
            <a:off x="4935073" y="2860655"/>
            <a:ext cx="1565510" cy="298886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/>
          <p:cNvCxnSpPr>
            <a:stCxn id="45" idx="2"/>
            <a:endCxn id="28" idx="0"/>
          </p:cNvCxnSpPr>
          <p:nvPr/>
        </p:nvCxnSpPr>
        <p:spPr>
          <a:xfrm>
            <a:off x="6500583" y="2860655"/>
            <a:ext cx="309205" cy="278808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9" name="Picture 7" descr="C:\Documents and Settings\burian.ZSNASTRANI\Local Settings\Temporary Internet Files\Content.IE5\0KD3VU9T\MP900448361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559" y="2123618"/>
            <a:ext cx="1354460" cy="203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ovéPole 41"/>
          <p:cNvSpPr txBox="1"/>
          <p:nvPr/>
        </p:nvSpPr>
        <p:spPr>
          <a:xfrm>
            <a:off x="131691" y="1148463"/>
            <a:ext cx="5424233" cy="1415772"/>
          </a:xfrm>
          <a:prstGeom prst="rect">
            <a:avLst/>
          </a:prstGeom>
          <a:gradFill flip="none" rotWithShape="1">
            <a:gsLst>
              <a:gs pos="0">
                <a:srgbClr val="C4D42C">
                  <a:shade val="30000"/>
                  <a:satMod val="115000"/>
                </a:srgbClr>
              </a:gs>
              <a:gs pos="50000">
                <a:srgbClr val="C4D42C">
                  <a:shade val="67500"/>
                  <a:satMod val="115000"/>
                </a:srgbClr>
              </a:gs>
              <a:gs pos="100000">
                <a:srgbClr val="C4D42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cs-CZ" sz="1600" i="1" u="sng" dirty="0">
                <a:latin typeface="Times New Roman" pitchFamily="18" charset="0"/>
                <a:cs typeface="Times New Roman" pitchFamily="18" charset="0"/>
              </a:rPr>
              <a:t>aerobní </a:t>
            </a:r>
            <a:r>
              <a:rPr lang="cs-CZ" sz="1600" i="1" u="sng" dirty="0" smtClean="0">
                <a:latin typeface="Times New Roman" pitchFamily="18" charset="0"/>
                <a:cs typeface="Times New Roman" pitchFamily="18" charset="0"/>
              </a:rPr>
              <a:t>činnost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- dostatek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600" baseline="-25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cs-CZ" sz="1600" baseline="-25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sval pracuje normálně</a:t>
            </a:r>
          </a:p>
          <a:p>
            <a:endParaRPr lang="cs-CZ" sz="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při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nedostatku O</a:t>
            </a:r>
            <a:r>
              <a:rPr lang="cs-CZ" sz="1600" baseline="-25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se glukóza štěpí jinak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– sval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pracuje na tzv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kyslíkový </a:t>
            </a:r>
            <a:r>
              <a:rPr lang="cs-CZ" sz="1600" i="1" dirty="0">
                <a:latin typeface="Times New Roman" pitchFamily="18" charset="0"/>
                <a:cs typeface="Times New Roman" pitchFamily="18" charset="0"/>
              </a:rPr>
              <a:t>dluh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a ve svalech vzniká 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kys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elina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mléčná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(vyvolává bolest svalů a křeče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}=&gt; </a:t>
            </a:r>
            <a:r>
              <a:rPr lang="cs-CZ" sz="1600" i="1" u="sng" dirty="0">
                <a:latin typeface="Times New Roman" pitchFamily="18" charset="0"/>
                <a:cs typeface="Times New Roman" pitchFamily="18" charset="0"/>
              </a:rPr>
              <a:t>anaerobní </a:t>
            </a:r>
            <a:r>
              <a:rPr lang="cs-CZ" sz="1600" i="1" u="sng" dirty="0" smtClean="0">
                <a:latin typeface="Times New Roman" pitchFamily="18" charset="0"/>
                <a:cs typeface="Times New Roman" pitchFamily="18" charset="0"/>
              </a:rPr>
              <a:t>činnost</a:t>
            </a:r>
            <a:endParaRPr lang="cs-CZ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2843808" y="2211710"/>
            <a:ext cx="2189812" cy="584775"/>
          </a:xfrm>
          <a:prstGeom prst="rect">
            <a:avLst/>
          </a:prstGeom>
          <a:gradFill flip="none" rotWithShape="1">
            <a:gsLst>
              <a:gs pos="0">
                <a:srgbClr val="FF7C80">
                  <a:tint val="66000"/>
                  <a:satMod val="160000"/>
                </a:srgbClr>
              </a:gs>
              <a:gs pos="50000">
                <a:srgbClr val="FF7C80">
                  <a:tint val="44500"/>
                  <a:satMod val="160000"/>
                </a:srgbClr>
              </a:gs>
              <a:gs pos="100000">
                <a:srgbClr val="FF7C80">
                  <a:tint val="23500"/>
                  <a:satMod val="160000"/>
                </a:srgbClr>
              </a:gs>
            </a:gsLst>
            <a:lin ang="8100000" scaled="1"/>
            <a:tileRect/>
          </a:gradFill>
          <a:ln w="38100">
            <a:solidFill>
              <a:srgbClr val="FFFF99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dbourání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kys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 mléčné – nejlépe opět pohybem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Zaoblený obdélník 43"/>
          <p:cNvSpPr/>
          <p:nvPr/>
        </p:nvSpPr>
        <p:spPr>
          <a:xfrm>
            <a:off x="6156176" y="1059582"/>
            <a:ext cx="2520280" cy="1152128"/>
          </a:xfrm>
          <a:prstGeom prst="roundRect">
            <a:avLst/>
          </a:prstGeom>
          <a:solidFill>
            <a:srgbClr val="002060"/>
          </a:solidFill>
        </p:spPr>
        <p:style>
          <a:lnRef idx="1">
            <a:schemeClr val="accent3"/>
          </a:lnRef>
          <a:fillRef idx="1002">
            <a:schemeClr val="dk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16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svalový třes</a:t>
            </a:r>
          </a:p>
          <a:p>
            <a:r>
              <a:rPr lang="cs-CZ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samovolné </a:t>
            </a:r>
            <a:r>
              <a:rPr lang="cs-CZ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pohyby </a:t>
            </a:r>
            <a:r>
              <a:rPr lang="cs-CZ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svalu</a:t>
            </a:r>
          </a:p>
          <a:p>
            <a:r>
              <a:rPr lang="cs-CZ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sval </a:t>
            </a:r>
            <a:r>
              <a:rPr lang="cs-CZ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 vyrábí teplo </a:t>
            </a:r>
            <a:endParaRPr lang="cs-CZ" sz="1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např. při </a:t>
            </a:r>
            <a:r>
              <a:rPr lang="cs-CZ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prochladnutí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6" grpId="0" animBg="1"/>
      <p:bldP spid="28" grpId="0" animBg="1"/>
      <p:bldP spid="43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27360" y="492443"/>
            <a:ext cx="4815383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44.4 Jaké další svaly se naučíme?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Obrázek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38" y="1752686"/>
            <a:ext cx="3224784" cy="1627632"/>
          </a:xfrm>
          <a:prstGeom prst="rect">
            <a:avLst/>
          </a:prstGeom>
        </p:spPr>
      </p:pic>
      <p:pic>
        <p:nvPicPr>
          <p:cNvPr id="42" name="Obrázek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325" y="1458025"/>
            <a:ext cx="2564794" cy="2798267"/>
          </a:xfrm>
          <a:prstGeom prst="rect">
            <a:avLst/>
          </a:prstGeom>
        </p:spPr>
      </p:pic>
      <p:pic>
        <p:nvPicPr>
          <p:cNvPr id="43" name="Obrázek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119" y="1458024"/>
            <a:ext cx="2448272" cy="2798267"/>
          </a:xfrm>
          <a:prstGeom prst="rect">
            <a:avLst/>
          </a:prstGeom>
        </p:spPr>
      </p:pic>
      <p:sp>
        <p:nvSpPr>
          <p:cNvPr id="45" name="TextovéPole 44"/>
          <p:cNvSpPr txBox="1"/>
          <p:nvPr/>
        </p:nvSpPr>
        <p:spPr>
          <a:xfrm>
            <a:off x="5605995" y="1856395"/>
            <a:ext cx="1120718" cy="338554"/>
          </a:xfrm>
          <a:prstGeom prst="rect">
            <a:avLst/>
          </a:prstGeom>
          <a:solidFill>
            <a:schemeClr val="tx2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3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3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rejčovský sv.</a:t>
            </a:r>
          </a:p>
          <a:p>
            <a:endParaRPr lang="cs-CZ" sz="300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6" name="Přímá spojnice se šipkou 45"/>
          <p:cNvCxnSpPr>
            <a:stCxn id="45" idx="1"/>
          </p:cNvCxnSpPr>
          <p:nvPr/>
        </p:nvCxnSpPr>
        <p:spPr>
          <a:xfrm flipH="1" flipV="1">
            <a:off x="5245955" y="1831614"/>
            <a:ext cx="360040" cy="19405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se šipkou 46"/>
          <p:cNvCxnSpPr/>
          <p:nvPr/>
        </p:nvCxnSpPr>
        <p:spPr>
          <a:xfrm flipV="1">
            <a:off x="4644763" y="2436848"/>
            <a:ext cx="313160" cy="241902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ovéPole 47"/>
          <p:cNvSpPr txBox="1"/>
          <p:nvPr/>
        </p:nvSpPr>
        <p:spPr>
          <a:xfrm>
            <a:off x="3539492" y="2687881"/>
            <a:ext cx="1120718" cy="492443"/>
          </a:xfrm>
          <a:prstGeom prst="rect">
            <a:avLst/>
          </a:prstGeom>
          <a:solidFill>
            <a:schemeClr val="tx2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3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č</a:t>
            </a:r>
            <a:r>
              <a:rPr lang="cs-CZ" sz="13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tyřhlavý sv. stehenní</a:t>
            </a:r>
            <a:endParaRPr lang="cs-CZ" sz="300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9" name="Přímá spojnice se šipkou 48"/>
          <p:cNvCxnSpPr/>
          <p:nvPr/>
        </p:nvCxnSpPr>
        <p:spPr>
          <a:xfrm flipV="1">
            <a:off x="4616861" y="2122883"/>
            <a:ext cx="135217" cy="543485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římá spojnice se šipkou 49"/>
          <p:cNvCxnSpPr/>
          <p:nvPr/>
        </p:nvCxnSpPr>
        <p:spPr>
          <a:xfrm flipV="1">
            <a:off x="4616861" y="2436848"/>
            <a:ext cx="135217" cy="22952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10cípá hvězda 55"/>
          <p:cNvSpPr/>
          <p:nvPr/>
        </p:nvSpPr>
        <p:spPr>
          <a:xfrm>
            <a:off x="18156" y="1064499"/>
            <a:ext cx="307674" cy="317949"/>
          </a:xfrm>
          <a:prstGeom prst="star10">
            <a:avLst/>
          </a:prstGeom>
          <a:solidFill>
            <a:srgbClr val="00B05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57" name="10cípá hvězda 56"/>
          <p:cNvSpPr/>
          <p:nvPr/>
        </p:nvSpPr>
        <p:spPr>
          <a:xfrm>
            <a:off x="5356131" y="1012729"/>
            <a:ext cx="298021" cy="288032"/>
          </a:xfrm>
          <a:prstGeom prst="star10">
            <a:avLst/>
          </a:prstGeom>
          <a:solidFill>
            <a:srgbClr val="00B05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58" name="Zaoblený obdélník 57"/>
          <p:cNvSpPr/>
          <p:nvPr/>
        </p:nvSpPr>
        <p:spPr>
          <a:xfrm>
            <a:off x="374998" y="1034584"/>
            <a:ext cx="2521018" cy="383997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b="1" u="sng" dirty="0" smtClean="0">
                <a:latin typeface="Times New Roman" pitchFamily="18" charset="0"/>
                <a:cs typeface="Times New Roman" pitchFamily="18" charset="0"/>
              </a:rPr>
              <a:t>Svaly horní končetiny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Zaoblený obdélník 59"/>
          <p:cNvSpPr/>
          <p:nvPr/>
        </p:nvSpPr>
        <p:spPr>
          <a:xfrm>
            <a:off x="5749993" y="952896"/>
            <a:ext cx="2544800" cy="347865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b="1" u="sng" dirty="0" smtClean="0">
                <a:latin typeface="Times New Roman" pitchFamily="18" charset="0"/>
                <a:cs typeface="Times New Roman" pitchFamily="18" charset="0"/>
              </a:rPr>
              <a:t>Svaly dolní končetiny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ovéPole 60"/>
          <p:cNvSpPr txBox="1"/>
          <p:nvPr/>
        </p:nvSpPr>
        <p:spPr>
          <a:xfrm>
            <a:off x="6982556" y="1585393"/>
            <a:ext cx="833983" cy="492443"/>
          </a:xfrm>
          <a:prstGeom prst="rect">
            <a:avLst/>
          </a:prstGeom>
          <a:solidFill>
            <a:schemeClr val="tx2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3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3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elký sv. hýžďový</a:t>
            </a:r>
            <a:endParaRPr lang="cs-CZ" sz="300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2" name="Přímá spojnice se šipkou 61"/>
          <p:cNvCxnSpPr/>
          <p:nvPr/>
        </p:nvCxnSpPr>
        <p:spPr>
          <a:xfrm>
            <a:off x="7816539" y="1657682"/>
            <a:ext cx="313160" cy="198713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ovéPole 62"/>
          <p:cNvSpPr txBox="1"/>
          <p:nvPr/>
        </p:nvSpPr>
        <p:spPr>
          <a:xfrm>
            <a:off x="6560604" y="2551608"/>
            <a:ext cx="1120718" cy="492443"/>
          </a:xfrm>
          <a:prstGeom prst="rect">
            <a:avLst/>
          </a:prstGeom>
          <a:solidFill>
            <a:schemeClr val="tx2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3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13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vojhlavý sv. stehenní</a:t>
            </a:r>
            <a:endParaRPr lang="cs-CZ" sz="300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ovéPole 64"/>
          <p:cNvSpPr txBox="1"/>
          <p:nvPr/>
        </p:nvSpPr>
        <p:spPr>
          <a:xfrm>
            <a:off x="6542099" y="3306325"/>
            <a:ext cx="1000816" cy="492443"/>
          </a:xfrm>
          <a:prstGeom prst="rect">
            <a:avLst/>
          </a:prstGeom>
          <a:solidFill>
            <a:schemeClr val="tx2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3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13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rojhlavý sv. lýtkový</a:t>
            </a:r>
            <a:endParaRPr lang="cs-CZ" sz="300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6" name="Přímá spojnice se šipkou 65"/>
          <p:cNvCxnSpPr/>
          <p:nvPr/>
        </p:nvCxnSpPr>
        <p:spPr>
          <a:xfrm flipV="1">
            <a:off x="7681322" y="2645431"/>
            <a:ext cx="732985" cy="12743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Přímá spojnice se šipkou 66"/>
          <p:cNvCxnSpPr/>
          <p:nvPr/>
        </p:nvCxnSpPr>
        <p:spPr>
          <a:xfrm flipV="1">
            <a:off x="7680347" y="2377308"/>
            <a:ext cx="679482" cy="360982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Přímá spojnice se šipkou 68"/>
          <p:cNvCxnSpPr/>
          <p:nvPr/>
        </p:nvCxnSpPr>
        <p:spPr>
          <a:xfrm flipV="1">
            <a:off x="7542915" y="3306325"/>
            <a:ext cx="273624" cy="61066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Přímá spojnice se šipkou 71"/>
          <p:cNvCxnSpPr>
            <a:stCxn id="65" idx="3"/>
          </p:cNvCxnSpPr>
          <p:nvPr/>
        </p:nvCxnSpPr>
        <p:spPr>
          <a:xfrm flipV="1">
            <a:off x="7542915" y="3367391"/>
            <a:ext cx="339542" cy="185156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ovéPole 72"/>
          <p:cNvSpPr txBox="1"/>
          <p:nvPr/>
        </p:nvSpPr>
        <p:spPr>
          <a:xfrm>
            <a:off x="5577395" y="2259220"/>
            <a:ext cx="936104" cy="538609"/>
          </a:xfrm>
          <a:prstGeom prst="rect">
            <a:avLst/>
          </a:prstGeom>
          <a:solidFill>
            <a:schemeClr val="tx2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3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3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elký přitahovač</a:t>
            </a:r>
          </a:p>
          <a:p>
            <a:endParaRPr lang="cs-CZ" sz="300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4" name="Přímá spojnice se šipkou 73"/>
          <p:cNvCxnSpPr/>
          <p:nvPr/>
        </p:nvCxnSpPr>
        <p:spPr>
          <a:xfrm flipH="1" flipV="1">
            <a:off x="5101939" y="1856397"/>
            <a:ext cx="475456" cy="53822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ovéPole 74"/>
          <p:cNvSpPr txBox="1"/>
          <p:nvPr/>
        </p:nvSpPr>
        <p:spPr>
          <a:xfrm>
            <a:off x="3635896" y="3485479"/>
            <a:ext cx="2779712" cy="1354217"/>
          </a:xfrm>
          <a:prstGeom prst="rect">
            <a:avLst/>
          </a:prstGeom>
          <a:solidFill>
            <a:schemeClr val="bg2">
              <a:lumMod val="2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cs-CZ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Svaly dolní končetiny</a:t>
            </a:r>
          </a:p>
          <a:p>
            <a:pPr algn="just"/>
            <a:r>
              <a:rPr lang="cs-CZ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fce</a:t>
            </a:r>
            <a:r>
              <a:rPr lang="cs-CZ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umožňují chůzi, stoj na špičkách, ohýbání a natahování v koleni, </a:t>
            </a:r>
            <a:r>
              <a:rPr lang="cs-CZ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ohýbání prstů </a:t>
            </a:r>
            <a:r>
              <a:rPr lang="cs-CZ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 nohou, rotace kolene, atd. </a:t>
            </a:r>
          </a:p>
          <a:p>
            <a:endParaRPr lang="cs-CZ" sz="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ovéPole 75"/>
          <p:cNvSpPr txBox="1"/>
          <p:nvPr/>
        </p:nvSpPr>
        <p:spPr>
          <a:xfrm>
            <a:off x="95598" y="1925304"/>
            <a:ext cx="1043608" cy="492443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300" i="1" dirty="0" smtClean="0">
                <a:latin typeface="Times New Roman" pitchFamily="18" charset="0"/>
                <a:cs typeface="Times New Roman" pitchFamily="18" charset="0"/>
              </a:rPr>
              <a:t>dvojhlavý sv. pažní</a:t>
            </a:r>
          </a:p>
        </p:txBody>
      </p:sp>
      <p:cxnSp>
        <p:nvCxnSpPr>
          <p:cNvPr id="77" name="Přímá spojnice se šipkou 76"/>
          <p:cNvCxnSpPr/>
          <p:nvPr/>
        </p:nvCxnSpPr>
        <p:spPr>
          <a:xfrm>
            <a:off x="782910" y="2417113"/>
            <a:ext cx="0" cy="330577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ovéPole 77"/>
          <p:cNvSpPr txBox="1"/>
          <p:nvPr/>
        </p:nvSpPr>
        <p:spPr>
          <a:xfrm>
            <a:off x="2215940" y="3239257"/>
            <a:ext cx="1043608" cy="492443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300" i="1" dirty="0" smtClean="0">
                <a:latin typeface="Times New Roman" pitchFamily="18" charset="0"/>
                <a:cs typeface="Times New Roman" pitchFamily="18" charset="0"/>
              </a:rPr>
              <a:t>trojhlavý sv. pažní</a:t>
            </a:r>
          </a:p>
        </p:txBody>
      </p:sp>
      <p:cxnSp>
        <p:nvCxnSpPr>
          <p:cNvPr id="79" name="Přímá spojnice se šipkou 78"/>
          <p:cNvCxnSpPr>
            <a:stCxn id="78" idx="0"/>
          </p:cNvCxnSpPr>
          <p:nvPr/>
        </p:nvCxnSpPr>
        <p:spPr>
          <a:xfrm flipH="1" flipV="1">
            <a:off x="2727126" y="2934103"/>
            <a:ext cx="10618" cy="305154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ovéPole 79"/>
          <p:cNvSpPr txBox="1"/>
          <p:nvPr/>
        </p:nvSpPr>
        <p:spPr>
          <a:xfrm>
            <a:off x="2251437" y="1644293"/>
            <a:ext cx="1008111" cy="461665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1200" i="1" dirty="0" smtClean="0">
                <a:latin typeface="Times New Roman" pitchFamily="18" charset="0"/>
                <a:cs typeface="Times New Roman" pitchFamily="18" charset="0"/>
              </a:rPr>
              <a:t>atahovače  prstů a ruky </a:t>
            </a:r>
          </a:p>
        </p:txBody>
      </p:sp>
      <p:cxnSp>
        <p:nvCxnSpPr>
          <p:cNvPr id="81" name="Přímá spojnice se šipkou 80"/>
          <p:cNvCxnSpPr/>
          <p:nvPr/>
        </p:nvCxnSpPr>
        <p:spPr>
          <a:xfrm flipH="1">
            <a:off x="2177302" y="2083527"/>
            <a:ext cx="200806" cy="375415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ovéPole 82"/>
          <p:cNvSpPr txBox="1"/>
          <p:nvPr/>
        </p:nvSpPr>
        <p:spPr>
          <a:xfrm>
            <a:off x="2396543" y="2161867"/>
            <a:ext cx="963079" cy="292388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300" i="1" dirty="0" smtClean="0">
                <a:latin typeface="Times New Roman" pitchFamily="18" charset="0"/>
                <a:cs typeface="Times New Roman" pitchFamily="18" charset="0"/>
              </a:rPr>
              <a:t>deltový sv. </a:t>
            </a:r>
          </a:p>
        </p:txBody>
      </p:sp>
      <p:cxnSp>
        <p:nvCxnSpPr>
          <p:cNvPr id="84" name="Přímá spojnice se šipkou 83"/>
          <p:cNvCxnSpPr/>
          <p:nvPr/>
        </p:nvCxnSpPr>
        <p:spPr>
          <a:xfrm>
            <a:off x="2727126" y="2473349"/>
            <a:ext cx="332706" cy="165289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ovéPole 84"/>
          <p:cNvSpPr txBox="1"/>
          <p:nvPr/>
        </p:nvSpPr>
        <p:spPr>
          <a:xfrm>
            <a:off x="1421168" y="2714164"/>
            <a:ext cx="721879" cy="646331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i="1" dirty="0" smtClean="0">
                <a:latin typeface="Times New Roman" pitchFamily="18" charset="0"/>
                <a:cs typeface="Times New Roman" pitchFamily="18" charset="0"/>
              </a:rPr>
              <a:t>ohýbače  prstů a ruky </a:t>
            </a:r>
          </a:p>
        </p:txBody>
      </p:sp>
      <p:cxnSp>
        <p:nvCxnSpPr>
          <p:cNvPr id="86" name="Přímá spojnice se šipkou 85"/>
          <p:cNvCxnSpPr/>
          <p:nvPr/>
        </p:nvCxnSpPr>
        <p:spPr>
          <a:xfrm flipH="1" flipV="1">
            <a:off x="1139206" y="2566502"/>
            <a:ext cx="296180" cy="184128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ovéPole 86"/>
          <p:cNvSpPr txBox="1"/>
          <p:nvPr/>
        </p:nvSpPr>
        <p:spPr>
          <a:xfrm>
            <a:off x="336524" y="3808138"/>
            <a:ext cx="2541558" cy="1077218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Svaly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horní 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končetiny</a:t>
            </a:r>
          </a:p>
          <a:p>
            <a:pPr algn="just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fce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: umožňují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ohýbání a natahování paže, ruky, prstů a palce, rotaci ramene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8" grpId="0" animBg="1"/>
      <p:bldP spid="56" grpId="0" animBg="1"/>
      <p:bldP spid="57" grpId="0" animBg="1"/>
      <p:bldP spid="58" grpId="0" animBg="1"/>
      <p:bldP spid="60" grpId="0" animBg="1"/>
      <p:bldP spid="61" grpId="0" animBg="1"/>
      <p:bldP spid="63" grpId="0" animBg="1"/>
      <p:bldP spid="65" grpId="0" animBg="1"/>
      <p:bldP spid="73" grpId="0" animBg="1"/>
      <p:bldP spid="75" grpId="0" animBg="1"/>
      <p:bldP spid="76" grpId="0" animBg="1"/>
      <p:bldP spid="78" grpId="0" animBg="1"/>
      <p:bldP spid="80" grpId="0" animBg="1"/>
      <p:bldP spid="83" grpId="0" animBg="1"/>
      <p:bldP spid="85" grpId="0" animBg="1"/>
      <p:bldP spid="8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098" y="494335"/>
            <a:ext cx="3979838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44.5 </a:t>
            </a: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rocvičení a příklady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-40957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Zaoblený obdélník 40"/>
          <p:cNvSpPr/>
          <p:nvPr/>
        </p:nvSpPr>
        <p:spPr>
          <a:xfrm>
            <a:off x="4073087" y="673636"/>
            <a:ext cx="2656917" cy="364773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Pojmenuj jednotlivé svaly.</a:t>
            </a:r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TextovéPole 123"/>
          <p:cNvSpPr txBox="1"/>
          <p:nvPr/>
        </p:nvSpPr>
        <p:spPr>
          <a:xfrm>
            <a:off x="102187" y="4756553"/>
            <a:ext cx="8859554" cy="292388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300" i="1" dirty="0" smtClean="0">
                <a:latin typeface="Times New Roman" pitchFamily="18" charset="0"/>
                <a:cs typeface="Times New Roman" pitchFamily="18" charset="0"/>
              </a:rPr>
              <a:t>1. deltový sv. / 2. trojhlavý sv. pažní / 3. dvojhlavý sv. pažní / 4. čtyřhlavý sv. stehenní / 5. velký sv. hýžďový / 6. trojhlavý sv. lýtkový</a:t>
            </a:r>
          </a:p>
        </p:txBody>
      </p:sp>
      <p:pic>
        <p:nvPicPr>
          <p:cNvPr id="4098" name="Picture 2" descr="C:\Documents and Settings\burian.ZSNASTRANI\Local Settings\Temporary Internet Files\Content.IE5\NMZJJ9RX\MP90043110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262" y="1376357"/>
            <a:ext cx="3347186" cy="338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7" name="TextovéPole 126"/>
          <p:cNvSpPr txBox="1"/>
          <p:nvPr/>
        </p:nvSpPr>
        <p:spPr>
          <a:xfrm>
            <a:off x="7714406" y="2625724"/>
            <a:ext cx="1264442" cy="307777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128" name="Přímá spojnice se šipkou 127"/>
          <p:cNvCxnSpPr>
            <a:stCxn id="127" idx="1"/>
          </p:cNvCxnSpPr>
          <p:nvPr/>
        </p:nvCxnSpPr>
        <p:spPr>
          <a:xfrm flipH="1">
            <a:off x="6344111" y="2779613"/>
            <a:ext cx="1370295" cy="232911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ovéPole 128"/>
          <p:cNvSpPr txBox="1"/>
          <p:nvPr/>
        </p:nvSpPr>
        <p:spPr>
          <a:xfrm>
            <a:off x="7726631" y="1729827"/>
            <a:ext cx="1264442" cy="307777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130" name="Přímá spojnice se šipkou 129"/>
          <p:cNvCxnSpPr>
            <a:stCxn id="129" idx="1"/>
          </p:cNvCxnSpPr>
          <p:nvPr/>
        </p:nvCxnSpPr>
        <p:spPr>
          <a:xfrm flipH="1">
            <a:off x="7208207" y="1883716"/>
            <a:ext cx="518424" cy="15388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ovéPole 130"/>
          <p:cNvSpPr txBox="1"/>
          <p:nvPr/>
        </p:nvSpPr>
        <p:spPr>
          <a:xfrm>
            <a:off x="4848401" y="1427875"/>
            <a:ext cx="1264442" cy="307777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4.</a:t>
            </a:r>
          </a:p>
        </p:txBody>
      </p:sp>
      <p:cxnSp>
        <p:nvCxnSpPr>
          <p:cNvPr id="132" name="Přímá spojnice se šipkou 131"/>
          <p:cNvCxnSpPr>
            <a:stCxn id="131" idx="2"/>
          </p:cNvCxnSpPr>
          <p:nvPr/>
        </p:nvCxnSpPr>
        <p:spPr>
          <a:xfrm>
            <a:off x="5480622" y="1735652"/>
            <a:ext cx="791481" cy="471211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6" name="Picture 3" descr="C:\Documents and Settings\burian.ZSNASTRANI\Local Settings\Temporary Internet Files\Content.IE5\KUU7PBJ6\MC90019818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02" y="955194"/>
            <a:ext cx="2926517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7" name="Přímá spojnice se šipkou 136"/>
          <p:cNvCxnSpPr>
            <a:stCxn id="138" idx="2"/>
          </p:cNvCxnSpPr>
          <p:nvPr/>
        </p:nvCxnSpPr>
        <p:spPr>
          <a:xfrm flipH="1">
            <a:off x="2996915" y="1680667"/>
            <a:ext cx="695598" cy="646294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ovéPole 137"/>
          <p:cNvSpPr txBox="1"/>
          <p:nvPr/>
        </p:nvSpPr>
        <p:spPr>
          <a:xfrm>
            <a:off x="3060292" y="1372890"/>
            <a:ext cx="1264442" cy="307777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1.</a:t>
            </a:r>
          </a:p>
        </p:txBody>
      </p:sp>
      <p:sp>
        <p:nvSpPr>
          <p:cNvPr id="139" name="TextovéPole 138"/>
          <p:cNvSpPr txBox="1"/>
          <p:nvPr/>
        </p:nvSpPr>
        <p:spPr>
          <a:xfrm>
            <a:off x="3191661" y="3596834"/>
            <a:ext cx="1264442" cy="307777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2.</a:t>
            </a:r>
          </a:p>
        </p:txBody>
      </p:sp>
      <p:cxnSp>
        <p:nvCxnSpPr>
          <p:cNvPr id="140" name="Přímá spojnice se šipkou 139"/>
          <p:cNvCxnSpPr>
            <a:stCxn id="139" idx="0"/>
          </p:cNvCxnSpPr>
          <p:nvPr/>
        </p:nvCxnSpPr>
        <p:spPr>
          <a:xfrm flipH="1" flipV="1">
            <a:off x="3284948" y="2686159"/>
            <a:ext cx="538934" cy="910675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xtovéPole 140"/>
          <p:cNvSpPr txBox="1"/>
          <p:nvPr/>
        </p:nvSpPr>
        <p:spPr>
          <a:xfrm>
            <a:off x="241912" y="2863406"/>
            <a:ext cx="1264442" cy="307777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142" name="Přímá spojnice se šipkou 141"/>
          <p:cNvCxnSpPr>
            <a:stCxn id="141" idx="0"/>
          </p:cNvCxnSpPr>
          <p:nvPr/>
        </p:nvCxnSpPr>
        <p:spPr>
          <a:xfrm flipV="1">
            <a:off x="874133" y="2201286"/>
            <a:ext cx="632221" cy="66212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44.6 Něco navíc pro šikovné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191319" y="1347614"/>
            <a:ext cx="4752528" cy="1512167"/>
          </a:xfrm>
          <a:prstGeom prst="roundRect">
            <a:avLst/>
          </a:prstGeom>
          <a:solidFill>
            <a:srgbClr val="308406"/>
          </a:solidFill>
        </p:spPr>
        <p:style>
          <a:lnRef idx="1">
            <a:schemeClr val="accent3"/>
          </a:lnRef>
          <a:fillRef idx="1002">
            <a:schemeClr val="dk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Achillova šlacha</a:t>
            </a:r>
            <a:endParaRPr lang="cs-CZ" sz="1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cs-CZ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ilný vazivový provazec</a:t>
            </a:r>
            <a:endParaRPr lang="cs-CZ" sz="1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cs-CZ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nejsilnější šlacha v těle</a:t>
            </a:r>
          </a:p>
          <a:p>
            <a:r>
              <a:rPr lang="cs-CZ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pojuje trojhlavý sv. lýtkový s </a:t>
            </a:r>
            <a:r>
              <a:rPr lang="cs-CZ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kostí patní</a:t>
            </a:r>
            <a:endParaRPr lang="cs-CZ" sz="1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cs-CZ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cs-CZ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možňuje člověku stát, chodit, skákat, běhat</a:t>
            </a:r>
            <a:endParaRPr lang="cs-CZ" sz="1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- časté zranění – přetržení – velmi bolestivé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0" r="963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46447"/>
            <a:ext cx="1047750" cy="1714500"/>
          </a:xfrm>
          <a:prstGeom prst="rect">
            <a:avLst/>
          </a:prstGeom>
        </p:spPr>
      </p:pic>
      <p:sp>
        <p:nvSpPr>
          <p:cNvPr id="24" name="Zaoblený obdélník 23"/>
          <p:cNvSpPr/>
          <p:nvPr/>
        </p:nvSpPr>
        <p:spPr>
          <a:xfrm>
            <a:off x="220688" y="3043003"/>
            <a:ext cx="2169393" cy="864096"/>
          </a:xfrm>
          <a:prstGeom prst="roundRect">
            <a:avLst/>
          </a:prstGeom>
          <a:solidFill>
            <a:srgbClr val="002060"/>
          </a:solidFill>
        </p:spPr>
        <p:style>
          <a:lnRef idx="1">
            <a:schemeClr val="accent3"/>
          </a:lnRef>
          <a:fillRef idx="1002">
            <a:schemeClr val="dk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počet </a:t>
            </a:r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svalů v lidském 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těle </a:t>
            </a:r>
          </a:p>
          <a:p>
            <a:pPr algn="ctr"/>
            <a:r>
              <a:rPr lang="cs-CZ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639</a:t>
            </a:r>
            <a:endParaRPr lang="cs-CZ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Zaoblený obdélník 24"/>
          <p:cNvSpPr/>
          <p:nvPr/>
        </p:nvSpPr>
        <p:spPr>
          <a:xfrm>
            <a:off x="827584" y="4011910"/>
            <a:ext cx="2370484" cy="1059185"/>
          </a:xfrm>
          <a:prstGeom prst="roundRect">
            <a:avLst/>
          </a:prstGeom>
          <a:solidFill>
            <a:srgbClr val="002060"/>
          </a:solidFill>
        </p:spPr>
        <p:style>
          <a:lnRef idx="1">
            <a:schemeClr val="accent3"/>
          </a:lnRef>
          <a:fillRef idx="1002">
            <a:schemeClr val="dk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40%</a:t>
            </a:r>
          </a:p>
          <a:p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 celkové hmotnosti lidského </a:t>
            </a:r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těla tvoří svalová soustava </a:t>
            </a:r>
            <a:endParaRPr lang="cs-CZ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Zaoblený obdélník 25"/>
          <p:cNvSpPr/>
          <p:nvPr/>
        </p:nvSpPr>
        <p:spPr>
          <a:xfrm>
            <a:off x="6012161" y="1995686"/>
            <a:ext cx="2592288" cy="745618"/>
          </a:xfrm>
          <a:prstGeom prst="roundRect">
            <a:avLst/>
          </a:prstGeom>
          <a:solidFill>
            <a:srgbClr val="002060"/>
          </a:solidFill>
        </p:spPr>
        <p:style>
          <a:lnRef idx="1">
            <a:schemeClr val="accent3"/>
          </a:lnRef>
          <a:fillRef idx="1002">
            <a:schemeClr val="dk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Na </a:t>
            </a:r>
            <a:r>
              <a:rPr lang="cs-CZ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úsměv</a:t>
            </a:r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je potřeba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druhů svalů, na </a:t>
            </a:r>
            <a:r>
              <a:rPr lang="cs-CZ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zamračení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43.</a:t>
            </a:r>
            <a:endParaRPr lang="cs-CZ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Zaoblený obdélník 26"/>
          <p:cNvSpPr/>
          <p:nvPr/>
        </p:nvSpPr>
        <p:spPr>
          <a:xfrm>
            <a:off x="4283968" y="2996382"/>
            <a:ext cx="2160240" cy="1080120"/>
          </a:xfrm>
          <a:prstGeom prst="roundRect">
            <a:avLst/>
          </a:prstGeom>
          <a:solidFill>
            <a:srgbClr val="002060"/>
          </a:solidFill>
        </p:spPr>
        <p:style>
          <a:lnRef idx="1">
            <a:schemeClr val="accent3"/>
          </a:lnRef>
          <a:fillRef idx="1002">
            <a:schemeClr val="dk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200</a:t>
            </a:r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různých </a:t>
            </a:r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svalů je potřeba zapojit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abychom     vykonali </a:t>
            </a:r>
            <a:r>
              <a:rPr lang="cs-CZ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krok</a:t>
            </a:r>
          </a:p>
        </p:txBody>
      </p:sp>
      <p:sp>
        <p:nvSpPr>
          <p:cNvPr id="28" name="Zaoblený obdélník 27"/>
          <p:cNvSpPr/>
          <p:nvPr/>
        </p:nvSpPr>
        <p:spPr>
          <a:xfrm>
            <a:off x="5220072" y="771550"/>
            <a:ext cx="2736304" cy="576064"/>
          </a:xfrm>
          <a:prstGeom prst="roundRect">
            <a:avLst/>
          </a:prstGeom>
          <a:solidFill>
            <a:srgbClr val="002060"/>
          </a:solidFill>
        </p:spPr>
        <p:style>
          <a:lnRef idx="1">
            <a:schemeClr val="accent3"/>
          </a:lnRef>
          <a:fillRef idx="1002">
            <a:schemeClr val="dk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Nejmenší sval v lidském těle je třmínkový sval, nachází se v uchu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cs-CZ" sz="1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Documents and Settings\burian.ZSNASTRANI\Local Settings\Temporary Internet Files\Content.IE5\NMZJJ9RX\MC900433160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161" y="1722697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burian.ZSNASTRANI\Local Settings\Temporary Internet Files\Content.IE5\ZZU9J8N1\MC900433161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834" y="2735177"/>
            <a:ext cx="843558" cy="84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Documents and Settings\burian.ZSNASTRANI\Local Settings\Temporary Internet Files\Content.IE5\0KD3VU9T\MC900408002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859781"/>
            <a:ext cx="1158873" cy="155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Zaoblený obdélník 30"/>
          <p:cNvSpPr/>
          <p:nvPr/>
        </p:nvSpPr>
        <p:spPr>
          <a:xfrm>
            <a:off x="6042596" y="4255332"/>
            <a:ext cx="2736304" cy="798747"/>
          </a:xfrm>
          <a:prstGeom prst="roundRect">
            <a:avLst/>
          </a:prstGeom>
          <a:solidFill>
            <a:srgbClr val="002060"/>
          </a:solidFill>
        </p:spPr>
        <p:style>
          <a:lnRef idx="1">
            <a:schemeClr val="accent3"/>
          </a:lnRef>
          <a:fillRef idx="1002">
            <a:schemeClr val="dk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cs-CZ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Nejdelší </a:t>
            </a:r>
            <a:r>
              <a:rPr lang="cs-CZ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sval v lidském těle je </a:t>
            </a:r>
            <a:r>
              <a:rPr lang="cs-CZ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krejčovský sval</a:t>
            </a:r>
            <a:r>
              <a:rPr lang="cs-CZ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nachází se </a:t>
            </a:r>
            <a:r>
              <a:rPr lang="cs-CZ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na dolní končetině.</a:t>
            </a:r>
            <a:endParaRPr lang="cs-CZ" sz="1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354" y="492443"/>
            <a:ext cx="1787341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44.7 CLIL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Biology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719" y="1570028"/>
            <a:ext cx="2751556" cy="2927655"/>
          </a:xfrm>
          <a:prstGeom prst="rect">
            <a:avLst/>
          </a:prstGeom>
        </p:spPr>
      </p:pic>
      <p:sp>
        <p:nvSpPr>
          <p:cNvPr id="5" name="Oválný popisek 4"/>
          <p:cNvSpPr/>
          <p:nvPr/>
        </p:nvSpPr>
        <p:spPr>
          <a:xfrm>
            <a:off x="5223842" y="1161648"/>
            <a:ext cx="2422875" cy="1332728"/>
          </a:xfrm>
          <a:prstGeom prst="wedgeEllipseCallout">
            <a:avLst>
              <a:gd name="adj1" fmla="val -94831"/>
              <a:gd name="adj2" fmla="val 21993"/>
            </a:avLst>
          </a:prstGeom>
          <a:solidFill>
            <a:schemeClr val="bg2">
              <a:lumMod val="2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cs-CZ" sz="1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know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muscle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longest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biggest </a:t>
            </a:r>
            <a:r>
              <a:rPr lang="cs-CZ" sz="1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strongest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Zaoblený obdélníkový popisek 5"/>
          <p:cNvSpPr/>
          <p:nvPr/>
        </p:nvSpPr>
        <p:spPr>
          <a:xfrm>
            <a:off x="4860033" y="2939745"/>
            <a:ext cx="4261048" cy="234316"/>
          </a:xfrm>
          <a:prstGeom prst="wedgeRoundRectCallout">
            <a:avLst>
              <a:gd name="adj1" fmla="val -68887"/>
              <a:gd name="adj2" fmla="val 217699"/>
              <a:gd name="adj3" fmla="val 1666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THE LONGEST </a:t>
            </a:r>
            <a:r>
              <a:rPr lang="cs-CZ" sz="1300" dirty="0" err="1" smtClean="0">
                <a:latin typeface="Times New Roman" pitchFamily="18" charset="0"/>
                <a:cs typeface="Times New Roman" pitchFamily="18" charset="0"/>
              </a:rPr>
              <a:t>muscle</a:t>
            </a:r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300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 SARTORIUS. </a:t>
            </a:r>
          </a:p>
        </p:txBody>
      </p:sp>
      <p:sp>
        <p:nvSpPr>
          <p:cNvPr id="22" name="Zaoblený obdélníkový popisek 21"/>
          <p:cNvSpPr/>
          <p:nvPr/>
        </p:nvSpPr>
        <p:spPr>
          <a:xfrm>
            <a:off x="107504" y="2715767"/>
            <a:ext cx="2304256" cy="1758248"/>
          </a:xfrm>
          <a:prstGeom prst="wedgeRoundRectCallout">
            <a:avLst>
              <a:gd name="adj1" fmla="val 83109"/>
              <a:gd name="adj2" fmla="val -16618"/>
              <a:gd name="adj3" fmla="val 16667"/>
            </a:avLst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THE BIGGEST </a:t>
            </a:r>
            <a:r>
              <a:rPr lang="cs-CZ" sz="1300" dirty="0" err="1" smtClean="0">
                <a:latin typeface="Times New Roman" pitchFamily="18" charset="0"/>
                <a:cs typeface="Times New Roman" pitchFamily="18" charset="0"/>
              </a:rPr>
              <a:t>muscle</a:t>
            </a:r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300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 QUADRICEPS FEMORIS. </a:t>
            </a:r>
          </a:p>
        </p:txBody>
      </p:sp>
      <p:sp>
        <p:nvSpPr>
          <p:cNvPr id="25" name="Zaoblený obdélníkový popisek 24"/>
          <p:cNvSpPr/>
          <p:nvPr/>
        </p:nvSpPr>
        <p:spPr>
          <a:xfrm>
            <a:off x="183282" y="1494625"/>
            <a:ext cx="1944214" cy="891159"/>
          </a:xfrm>
          <a:prstGeom prst="wedgeRoundRectCallout">
            <a:avLst>
              <a:gd name="adj1" fmla="val 145910"/>
              <a:gd name="adj2" fmla="val 14744"/>
              <a:gd name="adj3" fmla="val 16667"/>
            </a:avLst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THE STRONGEST </a:t>
            </a:r>
            <a:r>
              <a:rPr lang="cs-CZ" sz="1300" dirty="0" err="1" smtClean="0">
                <a:latin typeface="Times New Roman" pitchFamily="18" charset="0"/>
                <a:cs typeface="Times New Roman" pitchFamily="18" charset="0"/>
              </a:rPr>
              <a:t>muscles</a:t>
            </a:r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 are MUSCULI MASTICATORII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2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44.8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23528" y="1995686"/>
            <a:ext cx="1640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91781" y="2427734"/>
            <a:ext cx="4398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543965"/>
              </p:ext>
            </p:extLst>
          </p:nvPr>
        </p:nvGraphicFramePr>
        <p:xfrm>
          <a:off x="2411760" y="627534"/>
          <a:ext cx="6565875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65875"/>
              </a:tblGrid>
              <a:tr h="370840">
                <a:tc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r>
                        <a:rPr lang="cs-CZ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Svalová práce vykonávaná</a:t>
                      </a:r>
                      <a:r>
                        <a:rPr lang="cs-CZ" sz="13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svaly je…</a:t>
                      </a:r>
                      <a:endParaRPr lang="cs-CZ" sz="13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a. </a:t>
                      </a:r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statická</a:t>
                      </a:r>
                      <a:r>
                        <a:rPr lang="cs-CZ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 dynamická</a:t>
                      </a:r>
                      <a:endParaRPr lang="cs-CZ" sz="1200" b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b. </a:t>
                      </a:r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aktivní </a:t>
                      </a:r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 dynamická</a:t>
                      </a:r>
                    </a:p>
                    <a:p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c. </a:t>
                      </a:r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aktivní </a:t>
                      </a:r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 rychlá</a:t>
                      </a:r>
                    </a:p>
                    <a:p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d. </a:t>
                      </a:r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pomalá </a:t>
                      </a:r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 neaktivní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cs-CZ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3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Kvadriceps najdeme na</a:t>
                      </a:r>
                      <a:r>
                        <a:rPr lang="cs-CZ" sz="13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…?</a:t>
                      </a:r>
                    </a:p>
                    <a:p>
                      <a:r>
                        <a:rPr lang="cs-CZ" sz="12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a. lebce</a:t>
                      </a:r>
                    </a:p>
                    <a:p>
                      <a:r>
                        <a:rPr lang="cs-CZ" sz="12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b. horní končetině </a:t>
                      </a:r>
                    </a:p>
                    <a:p>
                      <a:r>
                        <a:rPr lang="cs-CZ" sz="12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c. dolní končetině</a:t>
                      </a:r>
                    </a:p>
                    <a:p>
                      <a:r>
                        <a:rPr lang="cs-CZ" sz="12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d. hrudníku</a:t>
                      </a:r>
                      <a:endParaRPr lang="cs-CZ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cs-CZ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Při _____</a:t>
                      </a:r>
                      <a:r>
                        <a:rPr lang="cs-CZ" sz="13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činnosti</a:t>
                      </a:r>
                      <a:r>
                        <a:rPr lang="cs-CZ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pracuje sval bez _____,</a:t>
                      </a:r>
                      <a:r>
                        <a:rPr lang="cs-CZ" sz="13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ve svalech se tvoří_____  a způsobuje ______.</a:t>
                      </a:r>
                    </a:p>
                    <a:p>
                      <a:r>
                        <a:rPr lang="cs-CZ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a. anaerobní, CO</a:t>
                      </a:r>
                      <a:r>
                        <a:rPr lang="cs-CZ" sz="12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cs-CZ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cs-CZ" sz="1200" b="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kys.mléčná</a:t>
                      </a:r>
                      <a:r>
                        <a:rPr lang="cs-CZ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bolest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b. anaerobní, O</a:t>
                      </a:r>
                      <a:r>
                        <a:rPr lang="cs-CZ" sz="12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cs-CZ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cs-CZ" sz="1200" b="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kys.mléčná</a:t>
                      </a:r>
                      <a:r>
                        <a:rPr lang="cs-CZ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bolest</a:t>
                      </a:r>
                    </a:p>
                    <a:p>
                      <a:r>
                        <a:rPr lang="cs-CZ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c. aerobní, CO</a:t>
                      </a:r>
                      <a:r>
                        <a:rPr lang="cs-CZ" sz="12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cs-CZ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energie, pohyb</a:t>
                      </a:r>
                    </a:p>
                    <a:p>
                      <a:r>
                        <a:rPr lang="cs-CZ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d. aerobní, O</a:t>
                      </a:r>
                      <a:r>
                        <a:rPr lang="cs-CZ" sz="12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cs-CZ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energie, pohyb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r>
                        <a:rPr lang="cs-CZ" sz="13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Stoj</a:t>
                      </a:r>
                      <a:r>
                        <a:rPr lang="cs-CZ" sz="13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na špičkách umožňuje </a:t>
                      </a:r>
                      <a:r>
                        <a:rPr lang="cs-CZ" sz="1300" b="1" i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hlavně</a:t>
                      </a:r>
                      <a:r>
                        <a:rPr lang="cs-CZ" sz="13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sval…</a:t>
                      </a:r>
                      <a:endParaRPr lang="cs-CZ" sz="13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cs-CZ" sz="12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a. čtyřhlavý</a:t>
                      </a:r>
                      <a:r>
                        <a:rPr lang="cs-CZ" sz="12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stehenní</a:t>
                      </a:r>
                      <a:endParaRPr lang="cs-CZ" sz="12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cs-CZ" sz="12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b.</a:t>
                      </a:r>
                      <a:r>
                        <a:rPr lang="cs-CZ" sz="12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hýžďový </a:t>
                      </a:r>
                      <a:endParaRPr lang="cs-CZ" sz="12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cs-CZ" sz="12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c. trojhlavý</a:t>
                      </a:r>
                      <a:r>
                        <a:rPr lang="cs-CZ" sz="12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lýtkový</a:t>
                      </a:r>
                      <a:endParaRPr lang="cs-CZ" sz="12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cs-CZ" sz="12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d. krejčovský</a:t>
                      </a:r>
                      <a:endParaRPr lang="cs-CZ" sz="12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20150" y="498603"/>
            <a:ext cx="4191809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44.9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39552" y="1419622"/>
            <a:ext cx="6768752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http://21stoleti.cz/blog/2011/08/29/silne-svaly-z-tkanove-kultury/svaly-2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7)</a:t>
            </a:r>
            <a:endParaRPr lang="cs-CZ" sz="1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://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www.massbuilder.eu/clanek.php?c=483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2)</a:t>
            </a: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://www.vesalius.sk/56/ruptura-achillovej-slachy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6)</a:t>
            </a:r>
          </a:p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Obrázky z databáze klipart</a:t>
            </a:r>
          </a:p>
        </p:txBody>
      </p:sp>
    </p:spTree>
    <p:extLst>
      <p:ext uri="{BB962C8B-B14F-4D97-AF65-F5344CB8AC3E}">
        <p14:creationId xmlns:p14="http://schemas.microsoft.com/office/powerpoint/2010/main" val="28260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1600" dirty="0" smtClean="0">
            <a:latin typeface="Times New Roman" pitchFamily="18" charset="0"/>
            <a:cs typeface="Times New Roman" pitchFamily="18" charset="0"/>
          </a:defRPr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4798</TotalTime>
  <Words>916</Words>
  <Application>Microsoft Office PowerPoint</Application>
  <PresentationFormat>Předvádění na obrazovce (16:9)</PresentationFormat>
  <Paragraphs>139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44.1 Člověk – pohybová soustava – svaly II. </vt:lpstr>
      <vt:lpstr>44.2 Co už víš? </vt:lpstr>
      <vt:lpstr>44.3 Jaké věci se o svalech dozvíme?</vt:lpstr>
      <vt:lpstr>44.4 Jaké další svaly se naučíme?</vt:lpstr>
      <vt:lpstr>44.5 Procvičení a příklady</vt:lpstr>
      <vt:lpstr>44.6 Něco navíc pro šikovné</vt:lpstr>
      <vt:lpstr>44.7 CLIL</vt:lpstr>
      <vt:lpstr>44.8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kadlecova</cp:lastModifiedBy>
  <cp:revision>316</cp:revision>
  <dcterms:created xsi:type="dcterms:W3CDTF">2010-10-18T18:21:56Z</dcterms:created>
  <dcterms:modified xsi:type="dcterms:W3CDTF">2012-08-20T08:52:13Z</dcterms:modified>
</cp:coreProperties>
</file>