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8406"/>
    <a:srgbClr val="00FFFF"/>
    <a:srgbClr val="FFFF99"/>
    <a:srgbClr val="EAEAEA"/>
    <a:srgbClr val="813763"/>
    <a:srgbClr val="FF7C80"/>
    <a:srgbClr val="CCFF33"/>
    <a:srgbClr val="C4D42C"/>
    <a:srgbClr val="FFFF00"/>
    <a:srgbClr val="A6A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2" autoAdjust="0"/>
    <p:restoredTop sz="98017" autoAdjust="0"/>
  </p:normalViewPr>
  <p:slideViewPr>
    <p:cSldViewPr>
      <p:cViewPr>
        <p:scale>
          <a:sx n="100" d="100"/>
          <a:sy n="100" d="100"/>
        </p:scale>
        <p:origin x="-678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31.1.2013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31.1.2013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31.1.2013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31.1.2013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31.1.2013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31.1.2013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31.1.2013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31.1.2013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31.1.2013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31.1.2013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31.1.2013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31.1.2013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31.1.2013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4000"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31.1.2013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hyperlink" Target="http://cs.wikipedia.org/wiki/Soubor:Nefrolit.jpg" TargetMode="Externa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natomie-lidskeho-tela.kvalitne.cz/vylucovaci-soustava.html" TargetMode="External"/><Relationship Id="rId2" Type="http://schemas.openxmlformats.org/officeDocument/2006/relationships/hyperlink" Target="http://www.biologiecloveka.estranky.cz/fotoalbum/vylucovaci-soustava/nefron.jpg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webmd.com/urinary-incontinence-oab/picture-of-the-kidneys" TargetMode="External"/><Relationship Id="rId4" Type="http://schemas.openxmlformats.org/officeDocument/2006/relationships/hyperlink" Target="http://www.profimedia.cz/fotografie/ledviny-nefronu-tazeni/004183160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533858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42.1 Člověk – vylučovací soustava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Michal Burian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burian\AppData\Local\Microsoft\Windows\Temporary Internet Files\Content.IE5\W1BVYX1V\MC900426164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35263"/>
            <a:ext cx="1728192" cy="2681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www.biologiecloveka.estranky.cz/img/mid/21/nefron.jpg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31590"/>
            <a:ext cx="3168352" cy="268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://library.thinkquest.org/J002312/excretorysystem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7" t="40262"/>
          <a:stretch/>
        </p:blipFill>
        <p:spPr bwMode="auto">
          <a:xfrm>
            <a:off x="6228184" y="699542"/>
            <a:ext cx="2625745" cy="2165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burian\AppData\Local\Microsoft\Windows\Temporary Internet Files\Content.IE5\WPCH12DU\MC90005396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891" y="3291830"/>
            <a:ext cx="910742" cy="883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burian\AppData\Local\Microsoft\Windows\Temporary Internet Files\Content.IE5\WPCH12DU\MC900350047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117299"/>
            <a:ext cx="1186767" cy="1232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679804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Michal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Burian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07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Ledvina,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krev, filtrace, nefron, moč, močový měchýř, vylučování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zabývající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cévní soustavou člověka, popisuje její jednotlivé části a jejich význam.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47.10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4117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594371" y="1393306"/>
            <a:ext cx="1872208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odstraňuje z těla </a:t>
            </a:r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odpadní </a:t>
            </a:r>
            <a:r>
              <a:rPr lang="cs-CZ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látky</a:t>
            </a:r>
            <a:endParaRPr lang="cs-CZ" sz="16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915816" y="2492989"/>
            <a:ext cx="3168352" cy="830997"/>
          </a:xfrm>
          <a:prstGeom prst="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0" scaled="1"/>
            <a:tileRect/>
          </a:gra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Vylučovací soustava </a:t>
            </a:r>
          </a:p>
          <a:p>
            <a:pPr algn="ctr"/>
            <a:r>
              <a:rPr lang="cs-CZ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obecně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240138" y="1281497"/>
            <a:ext cx="1872208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podílí se na regulaci vody v těle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300192" y="2220421"/>
            <a:ext cx="2448272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ylučovací orgány mají různé podoby a názvy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724128" y="3542000"/>
            <a:ext cx="3024336" cy="615553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všech obratlovců je základní vylučovací jednotkou </a:t>
            </a:r>
            <a:r>
              <a:rPr lang="cs-CZ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nefron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50840" y="4196282"/>
            <a:ext cx="2736304" cy="615553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 obratlovců je vylučovacím orgánem </a:t>
            </a:r>
            <a:r>
              <a:rPr lang="cs-CZ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ledvina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3568" y="3641073"/>
            <a:ext cx="1778893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edviny vytváří moč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49288" y="2389697"/>
            <a:ext cx="2368649" cy="830997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oč je z těla vylučována pomocí kloaky, nebo močové trubice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9604" y="468360"/>
            <a:ext cx="429357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42.3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o se dozvíme o ledvině?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ovéPole 9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2859063" y="2459092"/>
            <a:ext cx="1044116" cy="369332"/>
          </a:xfrm>
          <a:prstGeom prst="rect">
            <a:avLst/>
          </a:prstGeom>
          <a:solidFill>
            <a:srgbClr val="00206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ledvina</a:t>
            </a:r>
            <a:endParaRPr lang="cs-CZ" sz="16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Picture 5" descr="http://anatomie-lidskeho-tela.kvalitne.cz/files/vyluc/vylucovaci-system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83"/>
          <a:stretch/>
        </p:blipFill>
        <p:spPr bwMode="auto">
          <a:xfrm>
            <a:off x="251520" y="1059582"/>
            <a:ext cx="2520280" cy="3815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/>
          <p:cNvCxnSpPr>
            <a:endCxn id="47" idx="1"/>
          </p:cNvCxnSpPr>
          <p:nvPr/>
        </p:nvCxnSpPr>
        <p:spPr>
          <a:xfrm flipV="1">
            <a:off x="2138983" y="2643758"/>
            <a:ext cx="720080" cy="233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4175448" y="1059582"/>
            <a:ext cx="4968552" cy="3908762"/>
          </a:xfrm>
          <a:prstGeom prst="rect">
            <a:avLst/>
          </a:prstGeom>
          <a:solidFill>
            <a:srgbClr val="CCFF33"/>
          </a:soli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párový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orgán tvaru fazole (12x6x4cm,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150 g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uložené na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zadní stěně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dutiny břišní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podél páteře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v tukovém pouzdru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ochrana před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chladem a zhmožděním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neustále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filtruje krev - odstraňuje z ní odpadní a nadbytečné látky</a:t>
            </a:r>
            <a:endParaRPr lang="cs-CZ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- t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voří ji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vrstvy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kůra a dřeň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je tvořena asi 1,2 miliony vylučovacích jednotek - </a:t>
            </a:r>
            <a:r>
              <a:rPr lang="cs-CZ" sz="2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nefronů</a:t>
            </a: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definitivní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moč se sbíhá z kanálků do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ledvinové pánvičky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a z ní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jde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močovody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močového měchýře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cxnSp>
        <p:nvCxnSpPr>
          <p:cNvPr id="51" name="Přímá spojnice 50"/>
          <p:cNvCxnSpPr>
            <a:stCxn id="47" idx="3"/>
            <a:endCxn id="49" idx="1"/>
          </p:cNvCxnSpPr>
          <p:nvPr/>
        </p:nvCxnSpPr>
        <p:spPr>
          <a:xfrm>
            <a:off x="3903179" y="2643758"/>
            <a:ext cx="272269" cy="3702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4412330" y="2900568"/>
            <a:ext cx="2664297" cy="1384995"/>
          </a:xfrm>
          <a:prstGeom prst="rect">
            <a:avLst/>
          </a:prstGeom>
          <a:solidFill>
            <a:srgbClr val="EAEAEA"/>
          </a:soli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skládá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se z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 ledvinového tělíska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dlouhého stočeného kanálku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zde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vzniká prvotní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moč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cca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170 - 200 litrů denně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)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teprve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 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ní pak vzniká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druhotná (1,5 l denně) </a:t>
            </a:r>
          </a:p>
        </p:txBody>
      </p:sp>
      <p:pic>
        <p:nvPicPr>
          <p:cNvPr id="1026" name="Picture 2" descr="http://www.profimedia.cz/fotografie/ledviny-nefronu-tazeni/profimedia-0041831604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2" t="1601" r="1565" b="2952"/>
          <a:stretch/>
        </p:blipFill>
        <p:spPr bwMode="auto">
          <a:xfrm>
            <a:off x="7164288" y="2613847"/>
            <a:ext cx="1722181" cy="1826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1840"/>
            <a:ext cx="385192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42.4 Co dalšího se dozvíme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3053045" y="3066514"/>
            <a:ext cx="1224136" cy="369332"/>
          </a:xfrm>
          <a:prstGeom prst="rect">
            <a:avLst/>
          </a:prstGeom>
          <a:solidFill>
            <a:schemeClr val="bg2">
              <a:lumMod val="1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močovody</a:t>
            </a:r>
            <a:endParaRPr lang="cs-CZ" sz="16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3073980" y="3629918"/>
            <a:ext cx="1818202" cy="369332"/>
          </a:xfrm>
          <a:prstGeom prst="rect">
            <a:avLst/>
          </a:prstGeom>
          <a:solidFill>
            <a:schemeClr val="bg2">
              <a:lumMod val="1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očový měchýř</a:t>
            </a:r>
            <a:endParaRPr lang="cs-CZ" sz="16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3073980" y="4346226"/>
            <a:ext cx="1779240" cy="369332"/>
          </a:xfrm>
          <a:prstGeom prst="rect">
            <a:avLst/>
          </a:prstGeom>
          <a:solidFill>
            <a:schemeClr val="bg2">
              <a:lumMod val="1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močová trubice</a:t>
            </a:r>
            <a:endParaRPr lang="cs-CZ" sz="16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5353744" y="1866942"/>
            <a:ext cx="3436645" cy="738664"/>
          </a:xfrm>
          <a:prstGeom prst="rect">
            <a:avLst/>
          </a:prstGeom>
          <a:solidFill>
            <a:srgbClr val="CCFF33"/>
          </a:soli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párový orgán</a:t>
            </a: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vede moč z ledviny do močového měchýře</a:t>
            </a: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- 25 - 30 cm</a:t>
            </a:r>
          </a:p>
        </p:txBody>
      </p:sp>
      <p:cxnSp>
        <p:nvCxnSpPr>
          <p:cNvPr id="45" name="Přímá spojnice 44"/>
          <p:cNvCxnSpPr>
            <a:stCxn id="41" idx="3"/>
            <a:endCxn id="44" idx="1"/>
          </p:cNvCxnSpPr>
          <p:nvPr/>
        </p:nvCxnSpPr>
        <p:spPr>
          <a:xfrm flipV="1">
            <a:off x="4277181" y="2236274"/>
            <a:ext cx="1076563" cy="10149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5353744" y="2740849"/>
            <a:ext cx="3437736" cy="1169551"/>
          </a:xfrm>
          <a:prstGeom prst="rect">
            <a:avLst/>
          </a:prstGeom>
          <a:solidFill>
            <a:srgbClr val="CCFF33"/>
          </a:soli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zde </a:t>
            </a:r>
            <a:r>
              <a:rPr lang="cs-CZ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 moč hromadí (</a:t>
            </a:r>
            <a:r>
              <a:rPr lang="cs-CZ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500 - 700 </a:t>
            </a:r>
            <a:r>
              <a:rPr lang="cs-CZ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ml)</a:t>
            </a:r>
          </a:p>
          <a:p>
            <a:pPr lvl="0"/>
            <a:r>
              <a:rPr lang="cs-CZ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plní </a:t>
            </a:r>
            <a:r>
              <a:rPr lang="cs-CZ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 a vyklenuje směrem nahoru</a:t>
            </a:r>
          </a:p>
          <a:p>
            <a:pPr lvl="0"/>
            <a:r>
              <a:rPr lang="cs-CZ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uložen </a:t>
            </a:r>
            <a:r>
              <a:rPr lang="cs-CZ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 stydkou sponou</a:t>
            </a:r>
          </a:p>
          <a:p>
            <a:pPr lvl="0"/>
            <a:r>
              <a:rPr lang="cs-CZ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vyprazdňování </a:t>
            </a:r>
            <a:r>
              <a:rPr lang="cs-CZ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ovládají 2 kruhové svěrače </a:t>
            </a:r>
            <a:endParaRPr lang="cs-CZ" sz="14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(lze je </a:t>
            </a:r>
            <a:r>
              <a:rPr lang="cs-CZ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ovládat </a:t>
            </a:r>
            <a:r>
              <a:rPr lang="cs-CZ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vůlí)</a:t>
            </a:r>
            <a:endParaRPr lang="cs-CZ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Přímá spojnice 47"/>
          <p:cNvCxnSpPr>
            <a:stCxn id="42" idx="3"/>
            <a:endCxn id="47" idx="1"/>
          </p:cNvCxnSpPr>
          <p:nvPr/>
        </p:nvCxnSpPr>
        <p:spPr>
          <a:xfrm flipV="1">
            <a:off x="4892182" y="3325625"/>
            <a:ext cx="461562" cy="4889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5364088" y="4053838"/>
            <a:ext cx="3430940" cy="954107"/>
          </a:xfrm>
          <a:prstGeom prst="rect">
            <a:avLst/>
          </a:prstGeom>
          <a:solidFill>
            <a:srgbClr val="CCFF33"/>
          </a:soli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odvádí moč z močového měchýře ven z těla</a:t>
            </a:r>
          </a:p>
          <a:p>
            <a:pPr lvl="0"/>
            <a:r>
              <a:rPr lang="cs-CZ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ženy 3 - 5 </a:t>
            </a:r>
            <a:r>
              <a:rPr lang="cs-CZ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cm</a:t>
            </a:r>
          </a:p>
          <a:p>
            <a:pPr lvl="0"/>
            <a:r>
              <a:rPr lang="cs-CZ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muži 15 - 20 cm</a:t>
            </a:r>
          </a:p>
          <a:p>
            <a:pPr lvl="0"/>
            <a:r>
              <a:rPr lang="cs-CZ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u mužů slouží i jako vývod pro sperma</a:t>
            </a:r>
            <a:endParaRPr lang="cs-CZ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Přímá spojnice 49"/>
          <p:cNvCxnSpPr>
            <a:stCxn id="43" idx="3"/>
            <a:endCxn id="49" idx="1"/>
          </p:cNvCxnSpPr>
          <p:nvPr/>
        </p:nvCxnSpPr>
        <p:spPr>
          <a:xfrm>
            <a:off x="4853220" y="4530892"/>
            <a:ext cx="5108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5" descr="http://anatomie-lidskeho-tela.kvalitne.cz/files/vyluc/vylucovaci-system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83"/>
          <a:stretch/>
        </p:blipFill>
        <p:spPr bwMode="auto">
          <a:xfrm>
            <a:off x="240330" y="1066957"/>
            <a:ext cx="2520280" cy="3815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2" name="Přímá spojnice 51"/>
          <p:cNvCxnSpPr>
            <a:endCxn id="41" idx="1"/>
          </p:cNvCxnSpPr>
          <p:nvPr/>
        </p:nvCxnSpPr>
        <p:spPr>
          <a:xfrm>
            <a:off x="1828909" y="3251180"/>
            <a:ext cx="12241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>
            <a:endCxn id="42" idx="1"/>
          </p:cNvCxnSpPr>
          <p:nvPr/>
        </p:nvCxnSpPr>
        <p:spPr>
          <a:xfrm flipV="1">
            <a:off x="2774990" y="3814584"/>
            <a:ext cx="298990" cy="4239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>
            <a:endCxn id="43" idx="1"/>
          </p:cNvCxnSpPr>
          <p:nvPr/>
        </p:nvCxnSpPr>
        <p:spPr>
          <a:xfrm>
            <a:off x="1500470" y="4530892"/>
            <a:ext cx="157351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97"/>
          <p:cNvCxnSpPr/>
          <p:nvPr/>
        </p:nvCxnSpPr>
        <p:spPr>
          <a:xfrm>
            <a:off x="1763688" y="4238504"/>
            <a:ext cx="10081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aoblený obdélník 45"/>
          <p:cNvSpPr/>
          <p:nvPr/>
        </p:nvSpPr>
        <p:spPr>
          <a:xfrm>
            <a:off x="3963600" y="627534"/>
            <a:ext cx="5072896" cy="1099111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3"/>
          </a:lnRef>
          <a:fillRef idx="1003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moč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- 96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% voda + 4% močovina a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anorganické soli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z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 moči lze zjistit – nemoci (cukrovka, zánět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močového měchýře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), doping u sportovců, těhotenství u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žen, …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cs-CZ" sz="14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7" grpId="0" animBg="1"/>
      <p:bldP spid="49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08007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42.5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1619672" y="1066649"/>
            <a:ext cx="5183762" cy="37040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Vyškrtni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nepravdivou část tak, aby věta byla pravdivá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Zaoblený obdélník 43"/>
          <p:cNvSpPr/>
          <p:nvPr/>
        </p:nvSpPr>
        <p:spPr>
          <a:xfrm>
            <a:off x="1603276" y="3447085"/>
            <a:ext cx="5400600" cy="30954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 Kde jsou uložené ledviny, jak jsou v těle chráněné? 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1405186" y="4023672"/>
            <a:ext cx="6479182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- u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ložené jsou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na zadní stěně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břišní dutiny podél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páteře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- v tukovém pouzdru –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chrání je to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před chladem a zhmožděním</a:t>
            </a:r>
          </a:p>
        </p:txBody>
      </p:sp>
      <p:sp>
        <p:nvSpPr>
          <p:cNvPr id="73" name="TextovéPole 72"/>
          <p:cNvSpPr txBox="1"/>
          <p:nvPr/>
        </p:nvSpPr>
        <p:spPr>
          <a:xfrm>
            <a:off x="1619672" y="1635646"/>
            <a:ext cx="5763716" cy="1477328"/>
          </a:xfrm>
          <a:prstGeom prst="rect">
            <a:avLst/>
          </a:prstGeom>
          <a:solidFill>
            <a:srgbClr val="EAEAEA"/>
          </a:soli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V močovém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měchýři / v 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ledvině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se ukládá moč.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b. Ledvina je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velikostí / tvarem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podobná fazoli.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 Moč odchází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močovodem / močovou 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trubicí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ven z těla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Druhotné / prvotní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moči vzniká až 200 litrů denně.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e. V ledvině se filtruje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moč / krev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29" name="Přímá spojnice 28"/>
          <p:cNvCxnSpPr/>
          <p:nvPr/>
        </p:nvCxnSpPr>
        <p:spPr>
          <a:xfrm flipV="1">
            <a:off x="4124260" y="1851670"/>
            <a:ext cx="807780" cy="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3059832" y="2117229"/>
            <a:ext cx="83493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3244237" y="2401242"/>
            <a:ext cx="111173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1979712" y="2643760"/>
            <a:ext cx="8640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flipV="1">
            <a:off x="3894763" y="2931790"/>
            <a:ext cx="411447" cy="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Zaoblený obdélník 61"/>
          <p:cNvSpPr/>
          <p:nvPr/>
        </p:nvSpPr>
        <p:spPr>
          <a:xfrm>
            <a:off x="251520" y="3843889"/>
            <a:ext cx="3543622" cy="971207"/>
          </a:xfrm>
          <a:prstGeom prst="roundRect">
            <a:avLst/>
          </a:prstGeom>
          <a:gradFill flip="none" rotWithShape="1">
            <a:gsLst>
              <a:gs pos="0">
                <a:srgbClr val="813763">
                  <a:shade val="30000"/>
                  <a:satMod val="115000"/>
                </a:srgbClr>
              </a:gs>
              <a:gs pos="50000">
                <a:srgbClr val="813763">
                  <a:shade val="67500"/>
                  <a:satMod val="115000"/>
                </a:srgbClr>
              </a:gs>
              <a:gs pos="100000">
                <a:srgbClr val="813763">
                  <a:shade val="100000"/>
                  <a:satMod val="115000"/>
                </a:srgbClr>
              </a:gs>
            </a:gsLst>
            <a:lin ang="2700000" scaled="1"/>
            <a:tileRect/>
          </a:gradFill>
          <a:ln w="38100">
            <a:solidFill>
              <a:srgbClr val="FFFF00"/>
            </a:solidFill>
          </a:ln>
        </p:spPr>
        <p:style>
          <a:lnRef idx="1">
            <a:schemeClr val="accent3"/>
          </a:lnRef>
          <a:fillRef idx="1003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„Praskne mi močák!!!“</a:t>
            </a:r>
          </a:p>
          <a:p>
            <a:pPr lvl="0" algn="ctr"/>
            <a:r>
              <a:rPr lang="cs-CZ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není možné, vždy dříve povolí svěrače a moč uniká samovolně </a:t>
            </a:r>
            <a:endParaRPr lang="cs-CZ" i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2915816" y="1779662"/>
            <a:ext cx="3096344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Při zastavení činnosti ledvin nastává během 3-5 dnů smrt. S jednou ledvinou se žít dá!!!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323528" y="2820431"/>
            <a:ext cx="2520280" cy="738664"/>
          </a:xfrm>
          <a:prstGeom prst="rect">
            <a:avLst/>
          </a:prstGeom>
          <a:gradFill flip="none" rotWithShape="1">
            <a:gsLst>
              <a:gs pos="0">
                <a:srgbClr val="00FFFF">
                  <a:shade val="30000"/>
                  <a:satMod val="115000"/>
                </a:srgbClr>
              </a:gs>
              <a:gs pos="50000">
                <a:srgbClr val="00FFFF">
                  <a:shade val="67500"/>
                  <a:satMod val="115000"/>
                </a:srgbClr>
              </a:gs>
              <a:gs pos="100000">
                <a:srgbClr val="00FFFF">
                  <a:shade val="100000"/>
                  <a:satMod val="115000"/>
                </a:srgbClr>
              </a:gs>
            </a:gsLst>
            <a:lin ang="10800000" scaled="1"/>
            <a:tileRect/>
          </a:gra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Močová trubice žen je krátká a široká, močová trubice mužů je dlouhá a úzká.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606833" y="558428"/>
            <a:ext cx="3312368" cy="1077218"/>
          </a:xfrm>
          <a:prstGeom prst="rect">
            <a:avLst/>
          </a:prstGeom>
          <a:solidFill>
            <a:srgbClr val="FFC000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 minulosti se lidé díky zlatavé barvě moči domnívali, že by mohla zlato opravdu obsahovat a alchymisté se pokoušeli z moči zlato získat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burian\AppData\Local\Microsoft\Windows\Temporary Internet Files\Content.IE5\WPCH12DU\MC900053965[2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280" y="1156006"/>
            <a:ext cx="1494791" cy="1449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burian\AppData\Local\Microsoft\Windows\Temporary Internet Files\Content.IE5\W1BVYX1V\MC90023809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35646"/>
            <a:ext cx="1839362" cy="135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4711402" y="3144739"/>
            <a:ext cx="3996444" cy="1815882"/>
          </a:xfrm>
          <a:prstGeom prst="rect">
            <a:avLst/>
          </a:prstGeom>
          <a:solidFill>
            <a:srgbClr val="EAEAEA"/>
          </a:solidFill>
          <a:ln w="38100">
            <a:solidFill>
              <a:srgbClr val="813763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Ledvinové kameny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vznikají v ledvinách z minerálů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obsažených v moči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tvořeny převážně šťavelanem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vápenatým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- močovody odchází obvykle ven,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ale mohou být větší =&gt; bolestivé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onemocnění (někdy třeba řešit pomocí operace)</a:t>
            </a:r>
          </a:p>
        </p:txBody>
      </p:sp>
      <p:pic>
        <p:nvPicPr>
          <p:cNvPr id="2054" name="Picture 6" descr="8 mm velký ledvinový káme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3017" y="3179744"/>
            <a:ext cx="1344643" cy="146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15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Biology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img.webmd.com/dtmcms/live/webmd/consumer_assets/site_images/articles/image_article_collections/anatomy_pages/Kidney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33"/>
          <a:stretch/>
        </p:blipFill>
        <p:spPr bwMode="auto">
          <a:xfrm>
            <a:off x="2036837" y="641226"/>
            <a:ext cx="4686300" cy="305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63946" y="3723878"/>
            <a:ext cx="9080054" cy="129266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The kidneys are a pair of organs located in the back of the abdomen. Each kidney is about 4 or 5 inches long 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about the size of a fist.</a:t>
            </a:r>
          </a:p>
          <a:p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The kidneys' function are to filter the blood. All the blood in our bodies passes through the kidneys several times a day. The kidneys remove wastes, control the body's fluid balance, and regulate the balance of electrolytes. As the kidneys filter blood, they create urine, which collects in the kidneys' pelvis -- funnel-shaped structures that drain down tubes called ureters to the bladder.</a:t>
            </a:r>
          </a:p>
          <a:p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Each kidney contains around a million units called nephrons, each of which is a microscopic filter for blood. It's possible to lose as much as 90% of kidney function without experiencing any symptoms or problems.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6277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47.8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1995686"/>
            <a:ext cx="1640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1781" y="2427734"/>
            <a:ext cx="4398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041179"/>
              </p:ext>
            </p:extLst>
          </p:nvPr>
        </p:nvGraphicFramePr>
        <p:xfrm>
          <a:off x="2411760" y="627534"/>
          <a:ext cx="6565875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5875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cs-CZ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Ledvina má dvě vrstvy: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kůru a lýko</a:t>
                      </a: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kůru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 dřeň</a:t>
                      </a:r>
                      <a:endParaRPr lang="cs-CZ" sz="12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dřeň a lýko</a:t>
                      </a: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dřeň</a:t>
                      </a:r>
                      <a:r>
                        <a:rPr lang="cs-C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 slupku</a:t>
                      </a:r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cs-CZ" sz="14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Ledviny filtrují</a:t>
                      </a:r>
                      <a:r>
                        <a:rPr lang="cs-CZ" sz="13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…?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2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vodu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krev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moč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kyselinu močovou</a:t>
                      </a:r>
                      <a:endParaRPr lang="cs-CZ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cs-CZ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cs-CZ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Moč je ven z těla odváděna pomocí</a:t>
                      </a:r>
                      <a:r>
                        <a:rPr lang="cs-CZ" sz="13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…?</a:t>
                      </a:r>
                    </a:p>
                    <a:p>
                      <a:r>
                        <a:rPr lang="cs-C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močové trubice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močové trubky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močovodu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močovým měchýřem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cs-CZ" sz="13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Jak se nazývá vylučovací jednotka ledviny?</a:t>
                      </a:r>
                      <a:endParaRPr lang="cs-CZ" sz="13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neuron</a:t>
                      </a: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neutron</a:t>
                      </a: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</a:t>
                      </a:r>
                      <a:r>
                        <a:rPr lang="cs-CZ" sz="12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nefrin</a:t>
                      </a:r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cs-CZ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nefron </a:t>
                      </a:r>
                      <a:endParaRPr lang="cs-CZ" sz="12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Přírodopis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0150" y="498603"/>
            <a:ext cx="4407833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47.9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1419622"/>
            <a:ext cx="7920880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www.biologiecloveka.estranky.cz/fotoalbum/vylucovaci-soustava/nefron.jpg.html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library.thinkquest.org/J002312/ExcretoryReport.htm 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dirty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anatomie-lidskeho-tela.kvalitne.cz/vylucovaci-soustava.html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http://www.profimedia.cz/fotografie/ledviny-nefronu-tazeni/0041831604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www.webmd.com/urinary-incontinence-oab/picture-of-the-kidneys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</p:txBody>
      </p:sp>
    </p:spTree>
    <p:extLst>
      <p:ext uri="{BB962C8B-B14F-4D97-AF65-F5344CB8AC3E}">
        <p14:creationId xmlns:p14="http://schemas.microsoft.com/office/powerpoint/2010/main" val="28260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600" dirty="0" smtClean="0">
            <a:latin typeface="Times New Roman" pitchFamily="18" charset="0"/>
            <a:cs typeface="Times New Roman" pitchFamily="18" charset="0"/>
          </a:defRPr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7407</TotalTime>
  <Words>1073</Words>
  <Application>Microsoft Office PowerPoint</Application>
  <PresentationFormat>Předvádění na obrazovce (16:9)</PresentationFormat>
  <Paragraphs>156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42.1 Člověk – vylučovací soustava</vt:lpstr>
      <vt:lpstr>42.2 Co už víš? </vt:lpstr>
      <vt:lpstr>42.3 Co se dozvíme o ledvině?</vt:lpstr>
      <vt:lpstr>42.4 Co dalšího se dozvíme</vt:lpstr>
      <vt:lpstr>42.5 Procvičení a příklady</vt:lpstr>
      <vt:lpstr>42.6 Něco navíc pro šikovné</vt:lpstr>
      <vt:lpstr>42.7 CLIL</vt:lpstr>
      <vt:lpstr>47.8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Petra Křivánková</cp:lastModifiedBy>
  <cp:revision>479</cp:revision>
  <dcterms:created xsi:type="dcterms:W3CDTF">2010-10-18T18:21:56Z</dcterms:created>
  <dcterms:modified xsi:type="dcterms:W3CDTF">2013-01-31T13:20:06Z</dcterms:modified>
</cp:coreProperties>
</file>