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EAEAEA"/>
    <a:srgbClr val="813763"/>
    <a:srgbClr val="FF7C80"/>
    <a:srgbClr val="FFFF99"/>
    <a:srgbClr val="308406"/>
    <a:srgbClr val="00FFFF"/>
    <a:srgbClr val="C4D42C"/>
    <a:srgbClr val="FFFF00"/>
    <a:srgbClr val="A6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100" d="100"/>
          <a:sy n="100" d="100"/>
        </p:scale>
        <p:origin x="-4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microsoft.com/office/2007/relationships/hdphoto" Target="../media/hdphoto1.wdp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spage2000.ic.cz/sportarasa2.htm" TargetMode="External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4.jpeg"/><Relationship Id="rId7" Type="http://schemas.openxmlformats.org/officeDocument/2006/relationships/image" Target="../media/image29.jpe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11" Type="http://schemas.openxmlformats.org/officeDocument/2006/relationships/image" Target="../media/image33.jpe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hyperlink" Target="http://memento.junweb.cz/evoluce.htm" TargetMode="External"/><Relationship Id="rId4" Type="http://schemas.openxmlformats.org/officeDocument/2006/relationships/hyperlink" Target="http://cs.wikipedia.org/wiki/Charles_Darwi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n.nova.cz/sport/tenis/nadal-pry-kvuli-problemum-s-koleny-muze-ukoncit-karieru.html" TargetMode="External"/><Relationship Id="rId13" Type="http://schemas.openxmlformats.org/officeDocument/2006/relationships/hyperlink" Target="http://genetika.wz.cz/vyvoj.htm" TargetMode="External"/><Relationship Id="rId18" Type="http://schemas.openxmlformats.org/officeDocument/2006/relationships/hyperlink" Target="http://www.feelny.net/794_Keira-Knightley/" TargetMode="External"/><Relationship Id="rId3" Type="http://schemas.openxmlformats.org/officeDocument/2006/relationships/hyperlink" Target="http://cs.wikipedia.org/wiki/Negroidn%C3%AD_rasa" TargetMode="External"/><Relationship Id="rId7" Type="http://schemas.openxmlformats.org/officeDocument/2006/relationships/hyperlink" Target="http://www.osel.cz/tisk.php?clanek=3888" TargetMode="External"/><Relationship Id="rId12" Type="http://schemas.openxmlformats.org/officeDocument/2006/relationships/hyperlink" Target="http://spolek1.med.muni.cz/mol/24/trefa.html" TargetMode="External"/><Relationship Id="rId17" Type="http://schemas.openxmlformats.org/officeDocument/2006/relationships/hyperlink" Target="http://stars.ign.com/articles/825/825768p1.html" TargetMode="External"/><Relationship Id="rId2" Type="http://schemas.openxmlformats.org/officeDocument/2006/relationships/hyperlink" Target="http://www.old-picture.com/indians/Indian-Warrior.htm" TargetMode="External"/><Relationship Id="rId16" Type="http://schemas.openxmlformats.org/officeDocument/2006/relationships/hyperlink" Target="http://www.yusrablog.com/actresses/halle-berry-22-stunning-photos-selec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krizenemece.estranky.cz/fotoalbum/sumo-machri/" TargetMode="External"/><Relationship Id="rId11" Type="http://schemas.openxmlformats.org/officeDocument/2006/relationships/hyperlink" Target="http://cs.wikipedia.org/wiki/Charles_Darwin" TargetMode="External"/><Relationship Id="rId5" Type="http://schemas.openxmlformats.org/officeDocument/2006/relationships/hyperlink" Target="http://hairspiration.blogspot.cz/2010/05/natural-afro-hair.html" TargetMode="External"/><Relationship Id="rId15" Type="http://schemas.openxmlformats.org/officeDocument/2006/relationships/hyperlink" Target="http://99problems.org/2010/07/racism-in-2010-and-beyond/" TargetMode="External"/><Relationship Id="rId10" Type="http://schemas.openxmlformats.org/officeDocument/2006/relationships/hyperlink" Target="http://www.osel.cz/index.php?clanek=911" TargetMode="External"/><Relationship Id="rId4" Type="http://schemas.openxmlformats.org/officeDocument/2006/relationships/hyperlink" Target="http://www.karaoketexty.cz/fotky/karel-cernoch-10608/9839" TargetMode="External"/><Relationship Id="rId9" Type="http://schemas.openxmlformats.org/officeDocument/2006/relationships/hyperlink" Target="http://www.coretennis.net/majic/pageServer/0l01000009/en/pid/18/Tennis-Player-Info.html" TargetMode="External"/><Relationship Id="rId14" Type="http://schemas.openxmlformats.org/officeDocument/2006/relationships/hyperlink" Target="http://www.brutallyhonest.org/.a/6a00d834516bb169e2015435ea3362970c-pop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7" y="492443"/>
            <a:ext cx="6274685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41.1 Člověk – vznik, vývoj člověka, lidské rasy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burian.ZSNASTRANI\Local Settings\Temporary Internet Files\Content.IE5\NMZJJ9RX\MC9004387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4" y="1141922"/>
            <a:ext cx="1853952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urian.ZSNASTRANI\Local Settings\Temporary Internet Files\Content.IE5\0KD3VU9T\MC9001498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2736"/>
            <a:ext cx="3094776" cy="11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burian.ZSNASTRANI\Local Settings\Temporary Internet Files\Content.IE5\NMZJJ9RX\MC9001498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78" y="939719"/>
            <a:ext cx="2960564" cy="12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burian.ZSNASTRANI\Local Settings\Temporary Internet Files\Content.IE5\ZZU9J8N1\MC90038256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7" y="3141200"/>
            <a:ext cx="1277616" cy="12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burian.ZSNASTRANI\Local Settings\Temporary Internet Files\Content.IE5\NMZJJ9RX\MP90043861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427734"/>
            <a:ext cx="1598883" cy="10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burian.ZSNASTRANI\Local Settings\Temporary Internet Files\Content.IE5\NMZJJ9RX\MC90043594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78" y="2711400"/>
            <a:ext cx="1168388" cy="12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burian.ZSNASTRANI\Local Settings\Temporary Internet Files\Content.IE5\ZZU9J8N1\MC90022906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46" y="2200920"/>
            <a:ext cx="1071703" cy="11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ocuments and Settings\burian.ZSNASTRANI\Local Settings\Temporary Internet Files\Content.IE5\0KD3VU9T\MC90035593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58" y="3335883"/>
            <a:ext cx="1029555" cy="12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cuments and Settings\burian.ZSNASTRANI\Local Settings\Temporary Internet Files\Content.IE5\ZZU9J8N1\MP900439454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3232" y="2089120"/>
            <a:ext cx="1726995" cy="2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C:\Documents and Settings\burian.ZSNASTRANI\Local Settings\Temporary Internet Files\Content.IE5\0KD3VU9T\MC90028185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2475"/>
            <a:ext cx="1389989" cy="11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1329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Stvoření, evoluce, člověk,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lidská rasa, rasismus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původem a vznikem člověka, lidskými rasami, jejich znaky.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rian.ZSNASTRANI\Local Settings\Temporary Internet Files\Content.IE5\0KD3VU9T\MP90044245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73" y="1336852"/>
            <a:ext cx="3539651" cy="23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190378" y="2923186"/>
            <a:ext cx="947576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člověk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137954" y="676377"/>
            <a:ext cx="1840489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podstaty je to obratlovec -  savec - primát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236296" y="1138041"/>
            <a:ext cx="1842840" cy="80021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jediný se ptá </a:t>
            </a:r>
            <a:r>
              <a:rPr lang="cs-CZ" sz="2800" b="1" i="1" dirty="0">
                <a:latin typeface="Times New Roman" pitchFamily="18" charset="0"/>
                <a:cs typeface="Times New Roman" pitchFamily="18" charset="0"/>
              </a:rPr>
              <a:t>proč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burian.ZSNASTRANI\Local Settings\Temporary Internet Files\Content.IE5\NMZJJ9RX\MP9003029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6" y="1689266"/>
            <a:ext cx="1022902" cy="14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392788" y="999542"/>
            <a:ext cx="2016224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ejdokonalejší a nejvyvinutější živá bytost na Z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emi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burian.ZSNASTRANI\Local Settings\Temporary Internet Files\Content.IE5\ZZU9J8N1\MP9003029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40" y="3919048"/>
            <a:ext cx="1684784" cy="12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burian.ZSNASTRANI\Local Settings\Temporary Internet Files\Content.IE5\KUU7PBJ6\MP90032118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92" y="3647760"/>
            <a:ext cx="1088520" cy="14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burian.ZSNASTRANI\Local Settings\Temporary Internet Files\Content.IE5\0KD3VU9T\MP90030290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" y="4099130"/>
            <a:ext cx="1464070" cy="10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435907" y="3240526"/>
            <a:ext cx="1978569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jediný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používá znaky (písmo) a dorozumívá 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řečí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Documents and Settings\burian.ZSNASTRANI\Local Settings\Temporary Internet Files\Content.IE5\NMZJJ9RX\MP90030289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81795"/>
            <a:ext cx="821456" cy="11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4497891" y="3123241"/>
            <a:ext cx="2666398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uvědomuje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si činnost, umí logicky myslet, plánovat, má abstraktní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myšlení</a:t>
            </a:r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Documents and Settings\burian.ZSNASTRANI\Local Settings\Temporary Internet Files\Content.IE5\ZZU9J8N1\MC90030826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24" y="1301413"/>
            <a:ext cx="1313279" cy="120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burian.ZSNASTRANI\Local Settings\Temporary Internet Files\Content.IE5\KUU7PBJ6\MP90039008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36" y="1913459"/>
            <a:ext cx="1774360" cy="24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0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604" y="468360"/>
            <a:ext cx="47488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41.3 Jaké nové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aoblený obdélník 52"/>
          <p:cNvSpPr/>
          <p:nvPr/>
        </p:nvSpPr>
        <p:spPr>
          <a:xfrm>
            <a:off x="4788024" y="627534"/>
            <a:ext cx="2808312" cy="1079036"/>
          </a:xfrm>
          <a:prstGeom prst="roundRect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Antropologie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 řečtiny: </a:t>
            </a:r>
            <a:r>
              <a:rPr lang="cs-CZ" sz="1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anthropos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člověk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věda zabývající se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člověkem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Zaoblený obdélník 54"/>
          <p:cNvSpPr/>
          <p:nvPr/>
        </p:nvSpPr>
        <p:spPr>
          <a:xfrm>
            <a:off x="2846555" y="2254521"/>
            <a:ext cx="1800200" cy="6294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Teorie vzniku a původu člověka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152528" y="1167052"/>
            <a:ext cx="2520280" cy="9541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Mytologie (bájesloví)</a:t>
            </a:r>
          </a:p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jako předstupeň náboženství</a:t>
            </a:r>
          </a:p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ředstavy o vzniku člověka ze zvířat, z hlíny, vody, atp.</a:t>
            </a:r>
          </a:p>
        </p:txBody>
      </p:sp>
      <p:cxnSp>
        <p:nvCxnSpPr>
          <p:cNvPr id="65" name="Přímá spojnice 64"/>
          <p:cNvCxnSpPr>
            <a:stCxn id="55" idx="0"/>
            <a:endCxn id="60" idx="3"/>
          </p:cNvCxnSpPr>
          <p:nvPr/>
        </p:nvCxnSpPr>
        <p:spPr>
          <a:xfrm flipH="1" flipV="1">
            <a:off x="2672808" y="1644106"/>
            <a:ext cx="1073847" cy="610415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152528" y="3435846"/>
            <a:ext cx="348336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Náboženství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stvoření člověka vyšší mocí - Bohem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historie křesťanství v Evropě 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hlavním důkazem Bible </a:t>
            </a:r>
          </a:p>
        </p:txBody>
      </p:sp>
      <p:cxnSp>
        <p:nvCxnSpPr>
          <p:cNvPr id="72" name="Přímá spojnice 71"/>
          <p:cNvCxnSpPr>
            <a:stCxn id="55" idx="2"/>
            <a:endCxn id="68" idx="0"/>
          </p:cNvCxnSpPr>
          <p:nvPr/>
        </p:nvCxnSpPr>
        <p:spPr>
          <a:xfrm flipH="1">
            <a:off x="1894212" y="2883974"/>
            <a:ext cx="1852443" cy="551872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5265031" y="3497519"/>
            <a:ext cx="352839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Věda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vývojová (evoluční) teorie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 rozvojem vědy vznikaly otázky ohledně vzniku a původu člověka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hlavním důkazem vědecké poznatky </a:t>
            </a:r>
          </a:p>
        </p:txBody>
      </p:sp>
      <p:cxnSp>
        <p:nvCxnSpPr>
          <p:cNvPr id="80" name="Přímá spojnice 79"/>
          <p:cNvCxnSpPr>
            <a:stCxn id="77" idx="0"/>
            <a:endCxn id="55" idx="2"/>
          </p:cNvCxnSpPr>
          <p:nvPr/>
        </p:nvCxnSpPr>
        <p:spPr>
          <a:xfrm flipH="1" flipV="1">
            <a:off x="3746655" y="2883974"/>
            <a:ext cx="3282572" cy="613545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burian.ZSNASTRANI\Local Settings\Temporary Internet Files\Content.IE5\NMZJJ9RX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49" y="3590693"/>
            <a:ext cx="1137089" cy="11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ovéPole 108"/>
          <p:cNvSpPr txBox="1"/>
          <p:nvPr/>
        </p:nvSpPr>
        <p:spPr>
          <a:xfrm>
            <a:off x="6165411" y="1889298"/>
            <a:ext cx="2782117" cy="11695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Další teorie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kombinace náboženství a vědy </a:t>
            </a: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tzv. teistická evoluce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UFO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jiné mimozemské zásahy</a:t>
            </a:r>
          </a:p>
        </p:txBody>
      </p:sp>
      <p:cxnSp>
        <p:nvCxnSpPr>
          <p:cNvPr id="126" name="Přímá spojnice 125"/>
          <p:cNvCxnSpPr>
            <a:stCxn id="109" idx="1"/>
            <a:endCxn id="55" idx="3"/>
          </p:cNvCxnSpPr>
          <p:nvPr/>
        </p:nvCxnSpPr>
        <p:spPr>
          <a:xfrm flipH="1">
            <a:off x="4646755" y="2474074"/>
            <a:ext cx="1518656" cy="95174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 animBg="1"/>
      <p:bldP spid="68" grpId="0" animBg="1"/>
      <p:bldP spid="77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6250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41.4 Lidské rasy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563888" y="521434"/>
            <a:ext cx="5440163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Vznik ras dáván do souvislosti odchodu prvních lidí z Afriky.</a:t>
            </a:r>
          </a:p>
          <a:p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Skupiny lidí se přizpůsobovaly prostředí a podnebným podmínkám.</a:t>
            </a:r>
          </a:p>
          <a:p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Znaky a vlastnosti se upevnily a staly se dědičné.</a:t>
            </a:r>
          </a:p>
          <a:p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Hlavními </a:t>
            </a:r>
            <a:r>
              <a:rPr lang="cs-CZ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tělesnými znaky jsou</a:t>
            </a:r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BARVA pleti, vlasů a očí, TVAR  </a:t>
            </a:r>
          </a:p>
          <a:p>
            <a:r>
              <a:rPr lang="cs-CZ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nosu, rtů, očí a obličeje, TYP ochlupení </a:t>
            </a:r>
            <a:r>
              <a:rPr lang="cs-CZ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některé biochemické rozdíly.</a:t>
            </a:r>
            <a:endParaRPr lang="cs-CZ" sz="1400" cap="all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aoblený obdélník 52">
            <a:hlinkClick r:id="rId3"/>
          </p:cNvPr>
          <p:cNvSpPr/>
          <p:nvPr/>
        </p:nvSpPr>
        <p:spPr>
          <a:xfrm>
            <a:off x="523317" y="4655497"/>
            <a:ext cx="1908522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Černoši ve sportu – Chceš vědět víc? - klikni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7" y="1243667"/>
            <a:ext cx="2237232" cy="2505456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222816" y="2968044"/>
            <a:ext cx="2535111" cy="1631216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Negroidní - černá</a:t>
            </a:r>
          </a:p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vznik </a:t>
            </a:r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 oblasti kolem rovníku</a:t>
            </a:r>
          </a:p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patří sem černoši</a:t>
            </a:r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australští </a:t>
            </a:r>
          </a:p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domorodci</a:t>
            </a:r>
          </a:p>
          <a:p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alší znaky:</a:t>
            </a:r>
          </a:p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více </a:t>
            </a:r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potních 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žláz</a:t>
            </a:r>
          </a:p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menší ochlupení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358085" y="2491421"/>
            <a:ext cx="1642109" cy="30777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tmavá </a:t>
            </a:r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až černá 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pleť</a:t>
            </a:r>
            <a:endParaRPr lang="cs-CZ" sz="1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543595" y="1089779"/>
            <a:ext cx="1759485" cy="30777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mavé kudrnaté vlasy</a:t>
            </a:r>
            <a:endParaRPr lang="cs-CZ" sz="1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936874" y="1646306"/>
            <a:ext cx="1048065" cy="30777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mavé oči</a:t>
            </a:r>
            <a:endParaRPr lang="cs-CZ" sz="1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257" y="1043611"/>
            <a:ext cx="1234784" cy="30777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ypouklé čelo</a:t>
            </a:r>
            <a:endParaRPr lang="cs-CZ" sz="1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8901" y="2034996"/>
            <a:ext cx="865364" cy="30777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rty</a:t>
            </a:r>
            <a:endParaRPr lang="cs-CZ" sz="1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6257" y="1520665"/>
            <a:ext cx="974120" cy="30777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iroký nos</a:t>
            </a:r>
            <a:endParaRPr lang="cs-CZ" sz="1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80" y="2128639"/>
            <a:ext cx="2353056" cy="263956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3277007" y="3690451"/>
            <a:ext cx="2492271" cy="14157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6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Mongoloidní - žlutohnědá</a:t>
            </a:r>
            <a:endParaRPr lang="cs-CZ" sz="1600" b="1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vznik v oblasti Číny / Asie</a:t>
            </a:r>
            <a:endParaRPr lang="cs-CZ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oblast 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Asie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Ameriky 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(Indiáni)</a:t>
            </a:r>
            <a:endParaRPr lang="cs-CZ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Další znaky:</a:t>
            </a:r>
          </a:p>
          <a:p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alý vzrůst</a:t>
            </a:r>
          </a:p>
          <a:p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malé ochlupení</a:t>
            </a:r>
            <a:endParaRPr lang="cs-CZ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176990" y="3200891"/>
            <a:ext cx="2592288" cy="30777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větle 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žlutá až tmavě hnědá 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kůže</a:t>
            </a:r>
            <a:endParaRPr lang="cs-CZ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350833" y="1769038"/>
            <a:ext cx="2107469" cy="30777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typicky 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rovné tmavé vlasy 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810230" y="2167073"/>
            <a:ext cx="1296143" cy="73866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široký </a:t>
            </a: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obličej s vysedlými lícními </a:t>
            </a:r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kostmi</a:t>
            </a:r>
            <a:endParaRPr lang="cs-CZ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59" y="2128639"/>
            <a:ext cx="1761744" cy="2438400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>
            <a:off x="6707544" y="3482394"/>
            <a:ext cx="2403639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Europoidní </a:t>
            </a:r>
            <a:r>
              <a:rPr lang="cs-CZ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bílá</a:t>
            </a:r>
            <a:endParaRPr lang="cs-CZ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tzv. euroasijská rasa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vznik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chladných oblastech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Evropy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JZ Asie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Další znaky: 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usté vlasy, silné ochlupení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vousy u mužů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190556" y="1833927"/>
            <a:ext cx="195344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arva očí, vlasů a pleti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kolísá od světlých odstínů po velmi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tmavé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7291430" y="2751848"/>
            <a:ext cx="87584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zký nos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8007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4062028" y="579670"/>
            <a:ext cx="2952328" cy="5088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Zkus přiřadit jednotlivé fotky k rasám pomocí šipek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29801" y="1275606"/>
            <a:ext cx="2492271" cy="830997"/>
          </a:xfrm>
          <a:prstGeom prst="rect">
            <a:avLst/>
          </a:prstGeom>
          <a:solidFill>
            <a:schemeClr val="tx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1600" b="1" u="sng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u="sng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Negroidní – černá</a:t>
            </a:r>
          </a:p>
          <a:p>
            <a:pPr algn="ctr"/>
            <a:endParaRPr lang="cs-CZ" sz="1600" b="1" u="sng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325864" y="1275606"/>
            <a:ext cx="249227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cs-CZ" sz="16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6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Mongoloidní – žlutohnědá</a:t>
            </a:r>
          </a:p>
          <a:p>
            <a:pPr lvl="0" algn="ctr"/>
            <a:endParaRPr lang="cs-CZ" sz="1600" b="1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228184" y="1275605"/>
            <a:ext cx="2492271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Europoidní – bílá</a:t>
            </a:r>
          </a:p>
          <a:p>
            <a:pPr algn="ctr"/>
            <a:endParaRPr lang="cs-CZ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10" y="2824979"/>
            <a:ext cx="1283045" cy="17385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2" y="2860738"/>
            <a:ext cx="1354549" cy="13280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26" y="3793398"/>
            <a:ext cx="1347614" cy="1347614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65" y="2818188"/>
            <a:ext cx="1548154" cy="1162148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32155"/>
            <a:ext cx="1247000" cy="1643773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16" y="3687451"/>
            <a:ext cx="1422167" cy="15110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3496763"/>
            <a:ext cx="1208333" cy="1611111"/>
          </a:xfrm>
          <a:prstGeom prst="rect">
            <a:avLst/>
          </a:prstGeom>
        </p:spPr>
      </p:pic>
      <p:cxnSp>
        <p:nvCxnSpPr>
          <p:cNvPr id="39" name="Přímá spojnice 38"/>
          <p:cNvCxnSpPr>
            <a:stCxn id="38" idx="0"/>
            <a:endCxn id="26" idx="2"/>
          </p:cNvCxnSpPr>
          <p:nvPr/>
        </p:nvCxnSpPr>
        <p:spPr>
          <a:xfrm flipH="1" flipV="1">
            <a:off x="4572000" y="2106603"/>
            <a:ext cx="700543" cy="10440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7" idx="0"/>
            <a:endCxn id="26" idx="2"/>
          </p:cNvCxnSpPr>
          <p:nvPr/>
        </p:nvCxnSpPr>
        <p:spPr>
          <a:xfrm flipV="1">
            <a:off x="3559733" y="2106603"/>
            <a:ext cx="1012267" cy="7183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37" idx="0"/>
            <a:endCxn id="26" idx="2"/>
          </p:cNvCxnSpPr>
          <p:nvPr/>
        </p:nvCxnSpPr>
        <p:spPr>
          <a:xfrm flipH="1" flipV="1">
            <a:off x="4572000" y="2106603"/>
            <a:ext cx="3818000" cy="15808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35" idx="0"/>
            <a:endCxn id="27" idx="2"/>
          </p:cNvCxnSpPr>
          <p:nvPr/>
        </p:nvCxnSpPr>
        <p:spPr>
          <a:xfrm flipH="1" flipV="1">
            <a:off x="7474320" y="2106602"/>
            <a:ext cx="110222" cy="7115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endCxn id="25" idx="2"/>
          </p:cNvCxnSpPr>
          <p:nvPr/>
        </p:nvCxnSpPr>
        <p:spPr>
          <a:xfrm flipH="1" flipV="1">
            <a:off x="1575937" y="2106603"/>
            <a:ext cx="2798370" cy="16308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stCxn id="9" idx="0"/>
            <a:endCxn id="27" idx="2"/>
          </p:cNvCxnSpPr>
          <p:nvPr/>
        </p:nvCxnSpPr>
        <p:spPr>
          <a:xfrm flipV="1">
            <a:off x="2655133" y="2106602"/>
            <a:ext cx="4819187" cy="16867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>
            <a:stCxn id="8" idx="0"/>
            <a:endCxn id="27" idx="2"/>
          </p:cNvCxnSpPr>
          <p:nvPr/>
        </p:nvCxnSpPr>
        <p:spPr>
          <a:xfrm flipV="1">
            <a:off x="1575937" y="2106602"/>
            <a:ext cx="5898383" cy="7541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11" idx="0"/>
            <a:endCxn id="25" idx="2"/>
          </p:cNvCxnSpPr>
          <p:nvPr/>
        </p:nvCxnSpPr>
        <p:spPr>
          <a:xfrm flipV="1">
            <a:off x="614511" y="2106603"/>
            <a:ext cx="961426" cy="139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ázek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51" y="3150665"/>
            <a:ext cx="1091184" cy="1173480"/>
          </a:xfrm>
          <a:prstGeom prst="rect">
            <a:avLst/>
          </a:prstGeom>
        </p:spPr>
      </p:pic>
      <p:pic>
        <p:nvPicPr>
          <p:cNvPr id="93" name="Obrázek 9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7" y="3737405"/>
            <a:ext cx="1080120" cy="1438523"/>
          </a:xfrm>
          <a:prstGeom prst="rect">
            <a:avLst/>
          </a:prstGeom>
        </p:spPr>
      </p:pic>
      <p:cxnSp>
        <p:nvCxnSpPr>
          <p:cNvPr id="98" name="Přímá spojnice 97"/>
          <p:cNvCxnSpPr>
            <a:stCxn id="36" idx="0"/>
          </p:cNvCxnSpPr>
          <p:nvPr/>
        </p:nvCxnSpPr>
        <p:spPr>
          <a:xfrm flipH="1" flipV="1">
            <a:off x="4572000" y="2106603"/>
            <a:ext cx="1703620" cy="142555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" y="1131590"/>
            <a:ext cx="1800200" cy="2189631"/>
          </a:xfrm>
          <a:prstGeom prst="rect">
            <a:avLst/>
          </a:prstGeom>
        </p:spPr>
      </p:pic>
      <p:sp>
        <p:nvSpPr>
          <p:cNvPr id="32" name="Zaoblený obdélník 31">
            <a:hlinkClick r:id="rId4"/>
          </p:cNvPr>
          <p:cNvSpPr/>
          <p:nvPr/>
        </p:nvSpPr>
        <p:spPr>
          <a:xfrm>
            <a:off x="371455" y="2876216"/>
            <a:ext cx="1445686" cy="44500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Charles Darwin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endParaRPr lang="cs-CZ" sz="1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aoblený obdélník 32">
            <a:hlinkClick r:id="rId5"/>
          </p:cNvPr>
          <p:cNvSpPr/>
          <p:nvPr/>
        </p:nvSpPr>
        <p:spPr>
          <a:xfrm>
            <a:off x="334616" y="4433652"/>
            <a:ext cx="1512167" cy="445005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evoluci, jak ji asi neznáte… </a:t>
            </a:r>
            <a:endParaRPr lang="cs-CZ" sz="1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085279" y="2365181"/>
            <a:ext cx="6967983" cy="2693045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Předchůdci 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člověka</a:t>
            </a:r>
          </a:p>
          <a:p>
            <a:r>
              <a:rPr lang="cs-CZ" sz="1300" b="1" i="1" dirty="0" err="1">
                <a:latin typeface="Times New Roman" pitchFamily="18" charset="0"/>
                <a:cs typeface="Times New Roman" pitchFamily="18" charset="0"/>
              </a:rPr>
              <a:t>Ardipithecus</a:t>
            </a:r>
            <a:r>
              <a:rPr lang="cs-CZ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i="1" dirty="0" err="1">
                <a:latin typeface="Times New Roman" pitchFamily="18" charset="0"/>
                <a:cs typeface="Times New Roman" pitchFamily="18" charset="0"/>
              </a:rPr>
              <a:t>ramidus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první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uznávaný předek člověka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asi před 4,5 milionu let).</a:t>
            </a:r>
            <a:endParaRPr lang="cs-CZ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b="1" dirty="0" err="1" smtClean="0">
                <a:latin typeface="Times New Roman" pitchFamily="18" charset="0"/>
                <a:cs typeface="Times New Roman" pitchFamily="18" charset="0"/>
              </a:rPr>
              <a:t>Australopithecus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dělí se na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několik druhů.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Pravděpodobně jde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o slepou vývojovou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větev. Do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lidské vývojové větve je řazen </a:t>
            </a:r>
            <a:r>
              <a:rPr lang="cs-CZ" sz="1300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cs-CZ" sz="1300" i="1" dirty="0" err="1">
                <a:latin typeface="Times New Roman" pitchFamily="18" charset="0"/>
                <a:cs typeface="Times New Roman" pitchFamily="18" charset="0"/>
              </a:rPr>
              <a:t>africanus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(140 cm,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45 kg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, mozkovna asi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500 cm</a:t>
            </a:r>
            <a:r>
              <a:rPr lang="cs-CZ" sz="13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cs-CZ" sz="1300" b="1" dirty="0" err="1">
                <a:latin typeface="Times New Roman" pitchFamily="18" charset="0"/>
                <a:cs typeface="Times New Roman" pitchFamily="18" charset="0"/>
              </a:rPr>
              <a:t>habilis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(člověk zručný)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první předek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řazený do rodu Homo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Africe,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2,5 - 1,5 milionu let. Doloženy první vyrobené kamenné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nástroje, mozkovna 700 cm</a:t>
            </a:r>
            <a:r>
              <a:rPr lang="cs-CZ" sz="13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cs-CZ" sz="1300" b="1" dirty="0" err="1">
                <a:latin typeface="Times New Roman" pitchFamily="18" charset="0"/>
                <a:cs typeface="Times New Roman" pitchFamily="18" charset="0"/>
              </a:rPr>
              <a:t>erectus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(č. vzpřímený)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žil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v Africe, Asii i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Evropě,1 milion -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350 000 let př. n. l. (Evropa) / 100 000 př. n. l. (Jáva - Asie). Výška až 170cm, mozkovna i 1000cm</a:t>
            </a:r>
            <a:r>
              <a:rPr lang="cs-CZ" sz="13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. Prokazatelně znal oheň. 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sapiens </a:t>
            </a:r>
            <a:r>
              <a:rPr lang="cs-CZ" sz="1300" b="1" dirty="0" err="1">
                <a:latin typeface="Times New Roman" pitchFamily="18" charset="0"/>
                <a:cs typeface="Times New Roman" pitchFamily="18" charset="0"/>
              </a:rPr>
              <a:t>neanderthalensis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slepá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vývojová větev (i když mohlo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docházet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ke křížení s prvními zástupci druhu </a:t>
            </a:r>
            <a:r>
              <a:rPr lang="cs-CZ" sz="1300" i="1" dirty="0">
                <a:latin typeface="Times New Roman" pitchFamily="18" charset="0"/>
                <a:cs typeface="Times New Roman" pitchFamily="18" charset="0"/>
              </a:rPr>
              <a:t>Homo sapiens sapiens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). Žil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v období před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150 000 - 50 000 lety. 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sapiens </a:t>
            </a:r>
            <a:r>
              <a:rPr lang="cs-CZ" sz="1300" b="1" dirty="0" err="1" smtClean="0">
                <a:latin typeface="Times New Roman" pitchFamily="18" charset="0"/>
                <a:cs typeface="Times New Roman" pitchFamily="18" charset="0"/>
              </a:rPr>
              <a:t>sapiens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 (č. vyspělý)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současný člověk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fyzicky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se již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téměř neliší od nás.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Žil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přibližně v rozmezí mezi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40 000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- 10 000 lety př. n. l. Mozkovna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1450cm</a:t>
            </a:r>
            <a:r>
              <a:rPr lang="cs-CZ" sz="13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 žil ve skupinách, dorozumíval se pomocí symbolů, …  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3" y="699542"/>
            <a:ext cx="5257869" cy="184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1" y="1001115"/>
            <a:ext cx="870992" cy="14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2339752" y="699542"/>
            <a:ext cx="3168352" cy="418507"/>
          </a:xfrm>
          <a:prstGeom prst="wedgeRoundRectCallout">
            <a:avLst>
              <a:gd name="adj1" fmla="val -93142"/>
              <a:gd name="adj2" fmla="val 14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Do you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that racism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exist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3595861" y="1191215"/>
            <a:ext cx="3528392" cy="418507"/>
          </a:xfrm>
          <a:prstGeom prst="wedgeRoundRectCallout">
            <a:avLst>
              <a:gd name="adj1" fmla="val -120679"/>
              <a:gd name="adj2" fmla="val 509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racism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3707904" y="2324714"/>
            <a:ext cx="2808312" cy="418507"/>
          </a:xfrm>
          <a:prstGeom prst="wedgeRoundRectCallout">
            <a:avLst>
              <a:gd name="adj1" fmla="val -149478"/>
              <a:gd name="adj2" fmla="val -1993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ový popisek 20"/>
          <p:cNvSpPr/>
          <p:nvPr/>
        </p:nvSpPr>
        <p:spPr>
          <a:xfrm>
            <a:off x="3595861" y="1685334"/>
            <a:ext cx="3280395" cy="418507"/>
          </a:xfrm>
          <a:prstGeom prst="wedgeRoundRectCallout">
            <a:avLst>
              <a:gd name="adj1" fmla="val -123029"/>
              <a:gd name="adj2" fmla="val -5597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racism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72" y="630612"/>
            <a:ext cx="1794087" cy="17997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3" y="2219104"/>
            <a:ext cx="2016224" cy="629725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107504" y="3003798"/>
            <a:ext cx="8942055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ový popisek 25"/>
          <p:cNvSpPr/>
          <p:nvPr/>
        </p:nvSpPr>
        <p:spPr>
          <a:xfrm>
            <a:off x="85770" y="4787207"/>
            <a:ext cx="2109966" cy="288032"/>
          </a:xfrm>
          <a:prstGeom prst="wedgeRoundRectCallout">
            <a:avLst>
              <a:gd name="adj1" fmla="val -24398"/>
              <a:gd name="adj2" fmla="val -874149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vote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70" y="3147813"/>
            <a:ext cx="1866106" cy="193070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4098"/>
            <a:ext cx="1370936" cy="193114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4098"/>
            <a:ext cx="1734352" cy="192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 animBg="1"/>
      <p:bldP spid="2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04235"/>
              </p:ext>
            </p:extLst>
          </p:nvPr>
        </p:nvGraphicFramePr>
        <p:xfrm>
          <a:off x="2411760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dvě teorie o původu člověka jsou v Evropě nejvíce zastávané?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Evoluční a stvoření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Evoluční a UFO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UFO a stvoření 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všechny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tři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znak nepatří do znaků negroidní rasy?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velké rty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tmavé vlasy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úzký nos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menší ochlupení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Homo </a:t>
                      </a:r>
                      <a:r>
                        <a:rPr lang="cs-CZ" sz="13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habilis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člověk … ?</a:t>
                      </a:r>
                      <a:endParaRPr lang="cs-CZ" sz="13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zručný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vzpřímený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moudrý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vyspělý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které rasy řadíme Eskymáky?</a:t>
                      </a:r>
                      <a:endParaRPr lang="cs-CZ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mongoloidní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negroidní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europoidní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je to samostatná skupina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092669"/>
            <a:ext cx="792088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RNDr. Jan Kantorek, CSc., RNDr. Jaroslav Jurčák, Dr., PaedDr. Jiří Froněk a kol.:  Přírodopis 8,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Oloomouc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PRODOS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2004,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80-7230-040-7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www.old-picture.com/indians/Indian-Warrior.htm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cs.wikipedia.org/wiki/Negroidn%C3%AD_rasa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www.karaoketexty.cz/fotky/karel-cernoch-10608/9839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hairspiration.blogspot.cz/2010/05/natural-afro-hair.html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http://www.zkrizenemece.estranky.cz/fotoalbum/sumo-machri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www.osel.cz/tisk.php?clanek=3888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http://tn.nova.cz/sport/tenis/nadal-pry-kvuli-problemum-s-koleny-muze-ukoncit-karieru.html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www.coretennis.net/majic/pageServer/0l01000009/en/pid/18/Tennis-Player-Info.html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www.osel.cz/index.php?clanek=911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cs.wikipedia.org/wiki/Charles_Darwin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spolek1.med.muni.cz/mol/24/trefa.html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genetika.wz.cz/vyvoj.htm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4"/>
              </a:rPr>
              <a:t>://www.brutallyhonest.org/.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a/6a00d834516bb169e2015435ea3362970c-popup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5"/>
              </a:rPr>
              <a:t>http://99problems.org/2010/07/racism-in-2010-and-beyond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6"/>
              </a:rPr>
              <a:t>http://www.yusrablog.com/actresses/halle-berry-22-stunning-photos-selection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stars.ign.com/articles/825/825768p1.html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8"/>
              </a:rPr>
              <a:t>http://www.feelny.net/794_Keira-Knightley/#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7)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1212</Words>
  <Application>Microsoft Office PowerPoint</Application>
  <PresentationFormat>Předvádění na obrazovce (16:9)</PresentationFormat>
  <Paragraphs>178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41.1 Člověk – vznik, vývoj člověka, lidské rasy</vt:lpstr>
      <vt:lpstr>41.2 Co už víš? </vt:lpstr>
      <vt:lpstr>41.3 Jaké nové věci se dozvíme?</vt:lpstr>
      <vt:lpstr>41.4 Lidské rasy</vt:lpstr>
      <vt:lpstr>41.5 Procvičení a příklady</vt:lpstr>
      <vt:lpstr>41.6 Něco navíc pro šikovné</vt:lpstr>
      <vt:lpstr>41.7 CLIL</vt:lpstr>
      <vt:lpstr>41.8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438</cp:revision>
  <dcterms:created xsi:type="dcterms:W3CDTF">2010-10-18T18:21:56Z</dcterms:created>
  <dcterms:modified xsi:type="dcterms:W3CDTF">2012-08-20T07:56:41Z</dcterms:modified>
</cp:coreProperties>
</file>