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-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13.8.2013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76302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13.8.2013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2121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Víte, kdo</a:t>
            </a:r>
            <a:r>
              <a:rPr lang="cs-CZ" baseline="0" dirty="0" smtClean="0"/>
              <a:t> způsobuje angínu, chřipku, nebo neštovice?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13.8.2013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13.8.2013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13.8.2013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13.8.2013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13.8.2013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13.8.2013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13.8.2013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13.8.2013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13.8.2013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13.8.2013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13.8.2013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4000"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13.8.2013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youtube.com/watch?v=e8KNPBZG53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Geologick%C3%BD_%C4%8Das" TargetMode="Externa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cWF6OGwqt64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6.wdp"/><Relationship Id="rId3" Type="http://schemas.openxmlformats.org/officeDocument/2006/relationships/image" Target="../media/image9.jpeg"/><Relationship Id="rId7" Type="http://schemas.microsoft.com/office/2007/relationships/hdphoto" Target="../media/hdphoto3.wdp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4.wdp"/><Relationship Id="rId14" Type="http://schemas.openxmlformats.org/officeDocument/2006/relationships/hyperlink" Target="http://www.youtube.com/watch?v=xI6FlJDiCtw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13" Type="http://schemas.openxmlformats.org/officeDocument/2006/relationships/hyperlink" Target="http://www.youtube.com/watch?v=sU6DqqfFSBM" TargetMode="External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microsoft.com/office/2007/relationships/hdphoto" Target="../media/hdphoto1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0" Type="http://schemas.microsoft.com/office/2007/relationships/hdphoto" Target="../media/hdphoto10.wdp"/><Relationship Id="rId4" Type="http://schemas.microsoft.com/office/2007/relationships/hdphoto" Target="../media/hdphoto7.wdp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hyperlink" Target="http://www.youtube.com/watch?v=7fVYJT6rBpw" TargetMode="External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10" Type="http://schemas.openxmlformats.org/officeDocument/2006/relationships/image" Target="../media/image24.wmf"/><Relationship Id="rId4" Type="http://schemas.openxmlformats.org/officeDocument/2006/relationships/image" Target="../media/image20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5" Type="http://schemas.openxmlformats.org/officeDocument/2006/relationships/image" Target="../media/image29.png"/><Relationship Id="rId10" Type="http://schemas.openxmlformats.org/officeDocument/2006/relationships/image" Target="../media/image32.jpeg"/><Relationship Id="rId4" Type="http://schemas.openxmlformats.org/officeDocument/2006/relationships/image" Target="../media/image28.jpeg"/><Relationship Id="rId9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6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g.hrackydomino.cz/catalog_full/prehistorie/praclovek-s-ostepem.jpg" TargetMode="External"/><Relationship Id="rId3" Type="http://schemas.openxmlformats.org/officeDocument/2006/relationships/hyperlink" Target="http://www.giobioobrazky.ic.cz/geologie.htm" TargetMode="External"/><Relationship Id="rId7" Type="http://schemas.openxmlformats.org/officeDocument/2006/relationships/hyperlink" Target="http://nd04.jxs.cz/332/035/3c5b2b6b36_76166093_o2.jpg" TargetMode="External"/><Relationship Id="rId2" Type="http://schemas.openxmlformats.org/officeDocument/2006/relationships/hyperlink" Target="http://www.sms.cz/kategorie/student/files_data/_images/3618/65b91779be4a09ee6c90dd3f45d649135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pload.wikimedia.org/wikipedia/commons/8/8e/Pangea_animation_03.gif" TargetMode="External"/><Relationship Id="rId5" Type="http://schemas.openxmlformats.org/officeDocument/2006/relationships/hyperlink" Target="http://upload.wikimedia.org/wikipedia/commons/thumb/7/7d/Ammonite_Asteroceras.jpg/258px-Ammonite_Asteroceras.jpg" TargetMode="External"/><Relationship Id="rId4" Type="http://schemas.openxmlformats.org/officeDocument/2006/relationships/hyperlink" Target="http://botany.cz/cs/polypodiophyta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508" y="492443"/>
            <a:ext cx="410445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40.1 Geologická období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Petra Křivánková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871" y="4558724"/>
            <a:ext cx="3029719" cy="55399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280270"/>
              </p:ext>
            </p:extLst>
          </p:nvPr>
        </p:nvGraphicFramePr>
        <p:xfrm>
          <a:off x="273791" y="1517111"/>
          <a:ext cx="4298209" cy="2836812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403495"/>
                <a:gridCol w="1461978"/>
                <a:gridCol w="1432736"/>
              </a:tblGrid>
              <a:tr h="47280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Prahory</a:t>
                      </a:r>
                      <a:endParaRPr lang="cs-CZ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9" marR="4099" marT="4099" marB="4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Archaikum</a:t>
                      </a: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099" marR="4099" marT="4099" marB="4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4,6 - 2,5 mld. let</a:t>
                      </a:r>
                    </a:p>
                  </a:txBody>
                  <a:tcPr marL="4099" marR="4099" marT="4099" marB="4099" anchor="ctr"/>
                </a:tc>
              </a:tr>
              <a:tr h="47280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Starohory</a:t>
                      </a:r>
                      <a:endParaRPr lang="cs-CZ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9" marR="4099" marT="4099" marB="4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Proterozoikum</a:t>
                      </a:r>
                      <a:endParaRPr lang="cs-CZ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9" marR="4099" marT="4099" marB="4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2,5 mld. - 550 mil. let</a:t>
                      </a:r>
                    </a:p>
                  </a:txBody>
                  <a:tcPr marL="4099" marR="4099" marT="4099" marB="4099" anchor="ctr"/>
                </a:tc>
              </a:tr>
              <a:tr h="472802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Prvohory</a:t>
                      </a:r>
                    </a:p>
                  </a:txBody>
                  <a:tcPr marL="4099" marR="4099" marT="4099" marB="4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Paleozoikum</a:t>
                      </a: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099" marR="4099" marT="4099" marB="4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550 - 250 mil. let</a:t>
                      </a:r>
                    </a:p>
                  </a:txBody>
                  <a:tcPr marL="4099" marR="4099" marT="4099" marB="4099" anchor="ctr"/>
                </a:tc>
              </a:tr>
              <a:tr h="472802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Druhohory</a:t>
                      </a:r>
                    </a:p>
                  </a:txBody>
                  <a:tcPr marL="4099" marR="4099" marT="4099" marB="4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Mezozoikum</a:t>
                      </a:r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4099" marR="4099" marT="4099" marB="4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250 - 65 mil. let</a:t>
                      </a:r>
                    </a:p>
                  </a:txBody>
                  <a:tcPr marL="4099" marR="4099" marT="4099" marB="4099" anchor="ctr"/>
                </a:tc>
              </a:tr>
              <a:tr h="47280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Třetihory</a:t>
                      </a:r>
                      <a:endParaRPr lang="cs-CZ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9" marR="4099" marT="4099" marB="4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Terciér</a:t>
                      </a:r>
                      <a:endParaRPr lang="cs-CZ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9" marR="4099" marT="4099" marB="4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65 - 1,8 mil. let</a:t>
                      </a:r>
                    </a:p>
                  </a:txBody>
                  <a:tcPr marL="4099" marR="4099" marT="4099" marB="4099" anchor="ctr"/>
                </a:tc>
              </a:tr>
              <a:tr h="472802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Čtvrtohory</a:t>
                      </a:r>
                      <a:endParaRPr lang="cs-CZ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9" marR="4099" marT="4099" marB="4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cs-CZ" sz="1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Kvartér</a:t>
                      </a:r>
                      <a:endParaRPr lang="cs-CZ" sz="14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099" marR="4099" marT="4099" marB="409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1,8 mil. - dodnes</a:t>
                      </a:r>
                    </a:p>
                  </a:txBody>
                  <a:tcPr marL="4099" marR="4099" marT="4099" marB="4099" anchor="ctr"/>
                </a:tc>
              </a:tr>
            </a:tbl>
          </a:graphicData>
        </a:graphic>
      </p:graphicFrame>
      <p:sp>
        <p:nvSpPr>
          <p:cNvPr id="4" name="Zaoblený obdélník 3"/>
          <p:cNvSpPr/>
          <p:nvPr/>
        </p:nvSpPr>
        <p:spPr>
          <a:xfrm>
            <a:off x="4861160" y="1017624"/>
            <a:ext cx="2808312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bdobí ve vývoji Země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Šipka doprava 6"/>
          <p:cNvSpPr/>
          <p:nvPr/>
        </p:nvSpPr>
        <p:spPr>
          <a:xfrm rot="350564">
            <a:off x="3732774" y="750012"/>
            <a:ext cx="1008112" cy="32403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043264" y="1851670"/>
            <a:ext cx="3456384" cy="86409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Geologická minulost Země lze rozdělit do několika etap = éry.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463133" y="2931790"/>
            <a:ext cx="3456384" cy="93610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Jednotlivá období = éry se liší výskytem určitých druhů rostlin a živočichů. </a:t>
            </a:r>
            <a:endParaRPr lang="cs-CZ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krivankova\AppData\Local\Microsoft\Windows\Temporary Internet Files\Content.IE5\D79A7FCO\MC9004245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533" y="3620566"/>
            <a:ext cx="1981200" cy="125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rivankova\AppData\Local\Microsoft\Windows\Temporary Internet Files\Content.IE5\ALA8UT32\MC90005733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512">
            <a:off x="7191325" y="305674"/>
            <a:ext cx="1825142" cy="163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1187624" y="1025723"/>
            <a:ext cx="1654642" cy="3209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hlinkClick r:id="rId6"/>
              </a:rPr>
              <a:t>Geologická období</a:t>
            </a:r>
            <a:endParaRPr lang="cs-CZ" sz="1200" dirty="0"/>
          </a:p>
        </p:txBody>
      </p:sp>
      <p:sp>
        <p:nvSpPr>
          <p:cNvPr id="11" name="Tlačítko akce: Video 10">
            <a:hlinkClick r:id="rId7" highlightClick="1"/>
          </p:cNvPr>
          <p:cNvSpPr/>
          <p:nvPr/>
        </p:nvSpPr>
        <p:spPr>
          <a:xfrm>
            <a:off x="7369152" y="4066021"/>
            <a:ext cx="646944" cy="360040"/>
          </a:xfrm>
          <a:prstGeom prst="actionButtonMovi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8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1" y="498603"/>
            <a:ext cx="2916832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931708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Petra Křivánková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Prvohory, druhohory, třetihory, čtvrtohory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zabývající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se vývojem života na Zemi.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862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58822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40.2 Prvohory 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láček 2"/>
          <p:cNvSpPr/>
          <p:nvPr/>
        </p:nvSpPr>
        <p:spPr>
          <a:xfrm>
            <a:off x="323528" y="916732"/>
            <a:ext cx="5112568" cy="2266528"/>
          </a:xfrm>
          <a:prstGeom prst="cloudCallout">
            <a:avLst>
              <a:gd name="adj1" fmla="val -13306"/>
              <a:gd name="adj2" fmla="val -54563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cs-CZ" sz="1600" i="1" dirty="0">
                <a:solidFill>
                  <a:schemeClr val="tx1"/>
                </a:solidFill>
              </a:rPr>
              <a:t>é</a:t>
            </a:r>
            <a:r>
              <a:rPr lang="cs-CZ" sz="1600" i="1" dirty="0" smtClean="0">
                <a:solidFill>
                  <a:schemeClr val="tx1"/>
                </a:solidFill>
              </a:rPr>
              <a:t>ra výtrusných rostlin (kapradiny, přesličky, plavuně) a bezobratlých živočichů (koráli, trilobiti, hlavonožci …)</a:t>
            </a:r>
          </a:p>
          <a:p>
            <a:pPr marL="285750" indent="-285750" algn="ctr">
              <a:buFontTx/>
              <a:buChar char="-"/>
            </a:pPr>
            <a:r>
              <a:rPr lang="cs-CZ" sz="1600" i="1" dirty="0">
                <a:solidFill>
                  <a:schemeClr val="tx1"/>
                </a:solidFill>
              </a:rPr>
              <a:t>h</a:t>
            </a:r>
            <a:r>
              <a:rPr lang="cs-CZ" sz="1600" i="1" dirty="0" smtClean="0">
                <a:solidFill>
                  <a:schemeClr val="tx1"/>
                </a:solidFill>
              </a:rPr>
              <a:t>ercynské vrásnění na konci období (Český masiv, Moravský kras, Nízký </a:t>
            </a:r>
            <a:r>
              <a:rPr lang="cs-CZ" sz="1600" i="1" dirty="0" err="1" smtClean="0">
                <a:solidFill>
                  <a:schemeClr val="tx1"/>
                </a:solidFill>
              </a:rPr>
              <a:t>Jesník</a:t>
            </a:r>
            <a:r>
              <a:rPr lang="cs-CZ" sz="1600" i="1" dirty="0" smtClean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1026" name="Picture 2" descr="0x08 graph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16718"/>
            <a:ext cx="314325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iobioobrazky.ic.cz/geologie/paleogeografie/svper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54" b="89958" l="2700" r="9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668900"/>
            <a:ext cx="4104456" cy="29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347864" y="4443958"/>
            <a:ext cx="3312368" cy="5659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Rozmístění kontinentů na konci prvohor</a:t>
            </a:r>
            <a:endParaRPr lang="cs-CZ" dirty="0"/>
          </a:p>
        </p:txBody>
      </p:sp>
      <p:pic>
        <p:nvPicPr>
          <p:cNvPr id="1030" name="Picture 6" descr="http://eshop.prirodniny.cz/Fotografie/Zbozi/Original/g_asaphus_kowalewski__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2" t="25314" r="39655" b="33989"/>
          <a:stretch/>
        </p:blipFill>
        <p:spPr bwMode="auto">
          <a:xfrm>
            <a:off x="7164288" y="3553032"/>
            <a:ext cx="1440160" cy="145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otany.c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88100"/>
            <a:ext cx="1937199" cy="129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lačítko akce: Video 4">
            <a:hlinkClick r:id="rId8" highlightClick="1"/>
          </p:cNvPr>
          <p:cNvSpPr/>
          <p:nvPr/>
        </p:nvSpPr>
        <p:spPr>
          <a:xfrm>
            <a:off x="4956407" y="636161"/>
            <a:ext cx="720080" cy="442864"/>
          </a:xfrm>
          <a:prstGeom prst="actionButtonMovi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6120680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40.3 Druhohory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láček 3"/>
          <p:cNvSpPr/>
          <p:nvPr/>
        </p:nvSpPr>
        <p:spPr>
          <a:xfrm>
            <a:off x="179512" y="866710"/>
            <a:ext cx="5256584" cy="2447106"/>
          </a:xfrm>
          <a:prstGeom prst="cloudCallout">
            <a:avLst>
              <a:gd name="adj1" fmla="val -6443"/>
              <a:gd name="adj2" fmla="val -5784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cs-CZ" sz="1600" i="1" dirty="0">
                <a:solidFill>
                  <a:schemeClr val="tx1"/>
                </a:solidFill>
              </a:rPr>
              <a:t>é</a:t>
            </a:r>
            <a:r>
              <a:rPr lang="cs-CZ" sz="1600" i="1" dirty="0" smtClean="0">
                <a:solidFill>
                  <a:schemeClr val="tx1"/>
                </a:solidFill>
              </a:rPr>
              <a:t>ra nahosemenných rostlin (cykasy, jehličnany) a plazů (dinosauři)</a:t>
            </a:r>
          </a:p>
          <a:p>
            <a:pPr marL="285750" indent="-285750" algn="ctr">
              <a:buFontTx/>
              <a:buChar char="-"/>
            </a:pPr>
            <a:r>
              <a:rPr lang="cs-CZ" sz="1600" i="1" dirty="0">
                <a:solidFill>
                  <a:schemeClr val="tx1"/>
                </a:solidFill>
              </a:rPr>
              <a:t>n</a:t>
            </a:r>
            <a:r>
              <a:rPr lang="cs-CZ" sz="1600" i="1" dirty="0" smtClean="0">
                <a:solidFill>
                  <a:schemeClr val="tx1"/>
                </a:solidFill>
              </a:rPr>
              <a:t>a konci druhohor – v křídě začalo alpinské vrásnění (Polabí, Moravskoslezské Beskydy)</a:t>
            </a:r>
          </a:p>
          <a:p>
            <a:pPr marL="285750" indent="-285750" algn="ctr">
              <a:buFontTx/>
              <a:buChar char="-"/>
            </a:pPr>
            <a:r>
              <a:rPr lang="cs-CZ" sz="1600" i="1" dirty="0">
                <a:solidFill>
                  <a:schemeClr val="tx1"/>
                </a:solidFill>
              </a:rPr>
              <a:t>k</a:t>
            </a:r>
            <a:r>
              <a:rPr lang="cs-CZ" sz="1600" i="1" dirty="0" smtClean="0">
                <a:solidFill>
                  <a:schemeClr val="tx1"/>
                </a:solidFill>
              </a:rPr>
              <a:t>onec druhohor – hromadné vymírání dinosaurů a amonitů</a:t>
            </a:r>
          </a:p>
        </p:txBody>
      </p:sp>
      <p:pic>
        <p:nvPicPr>
          <p:cNvPr id="2050" name="Picture 2" descr="Amonit rodu Asterocer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73" y="3384958"/>
            <a:ext cx="1765032" cy="1327195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13121" y="4639877"/>
            <a:ext cx="1224136" cy="3952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Amonit</a:t>
            </a:r>
            <a:endParaRPr lang="cs-CZ" sz="1600" dirty="0"/>
          </a:p>
        </p:txBody>
      </p:sp>
      <p:pic>
        <p:nvPicPr>
          <p:cNvPr id="2052" name="Picture 4" descr="http://img.abicko.cz/img/5/gallery/404986_abc-dinosauri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63" b="89941" l="3778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4" r="10925" b="20022"/>
          <a:stretch/>
        </p:blipFill>
        <p:spPr bwMode="auto">
          <a:xfrm rot="20754870">
            <a:off x="3951159" y="2502761"/>
            <a:ext cx="3716828" cy="264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6608306" y="4655363"/>
            <a:ext cx="1549946" cy="3642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Tyranosaurus</a:t>
            </a:r>
            <a:endParaRPr lang="cs-CZ" sz="1600" dirty="0"/>
          </a:p>
        </p:txBody>
      </p:sp>
      <p:sp>
        <p:nvSpPr>
          <p:cNvPr id="10" name="Obdélník 9"/>
          <p:cNvSpPr/>
          <p:nvPr/>
        </p:nvSpPr>
        <p:spPr>
          <a:xfrm>
            <a:off x="2195736" y="4648114"/>
            <a:ext cx="1552811" cy="3996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Velociraptor</a:t>
            </a:r>
            <a:endParaRPr lang="cs-CZ" sz="1600" dirty="0"/>
          </a:p>
        </p:txBody>
      </p:sp>
      <p:pic>
        <p:nvPicPr>
          <p:cNvPr id="2054" name="Picture 6" descr="http://www.rareresource.com/images/velociraptor-dinosaur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85454"/>
            <a:ext cx="3096344" cy="14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usicaft.kckps.org/2005/forman/IMAGES/diplodocus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000" r="9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393" y="831270"/>
            <a:ext cx="2546489" cy="373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7383279" y="1911420"/>
            <a:ext cx="1621954" cy="3576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Diplodocus</a:t>
            </a:r>
            <a:endParaRPr lang="cs-CZ" sz="1600" dirty="0"/>
          </a:p>
        </p:txBody>
      </p:sp>
      <p:pic>
        <p:nvPicPr>
          <p:cNvPr id="2058" name="Picture 10" descr="http://files.myopera.com/chthoniid/blog/arhcaeopteryx-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36" b="89936" l="4500" r="96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2682">
            <a:off x="7729673" y="319890"/>
            <a:ext cx="1314037" cy="102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7934137" y="1337829"/>
            <a:ext cx="1203920" cy="267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Archeopteryx</a:t>
            </a:r>
            <a:endParaRPr lang="cs-CZ" sz="1400" dirty="0"/>
          </a:p>
        </p:txBody>
      </p:sp>
      <p:pic>
        <p:nvPicPr>
          <p:cNvPr id="2060" name="Picture 12" descr="http://www.itsnature.org/wp-content/uploads/2010/06/pteranodon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6" b="90000" l="3519" r="94815">
                        <a14:foregroundMark x1="9815" y1="31111" x2="17037" y2="3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5960">
            <a:off x="3568049" y="547931"/>
            <a:ext cx="4090461" cy="272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4311049" y="524492"/>
            <a:ext cx="1385998" cy="3576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Pteranodon</a:t>
            </a:r>
            <a:endParaRPr lang="cs-CZ" sz="1600" dirty="0"/>
          </a:p>
        </p:txBody>
      </p:sp>
      <p:sp>
        <p:nvSpPr>
          <p:cNvPr id="3" name="Tlačítko akce: Video 2">
            <a:hlinkClick r:id="rId14" highlightClick="1"/>
          </p:cNvPr>
          <p:cNvSpPr/>
          <p:nvPr/>
        </p:nvSpPr>
        <p:spPr>
          <a:xfrm>
            <a:off x="6608306" y="4048555"/>
            <a:ext cx="627990" cy="323395"/>
          </a:xfrm>
          <a:prstGeom prst="actionButtonMovi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6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8" name="Picture 12" descr="http://farm9.staticflickr.com/8486/8237823951_a39129cd35_z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4286" l="1563" r="97656">
                        <a14:backgroundMark x1="56250" y1="51429" x2="93438" y2="51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735" b="7227"/>
          <a:stretch/>
        </p:blipFill>
        <p:spPr bwMode="auto">
          <a:xfrm>
            <a:off x="2160334" y="2067694"/>
            <a:ext cx="6781716" cy="307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40.4 Třetihory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14"/>
          <p:cNvCxnSpPr/>
          <p:nvPr/>
        </p:nvCxnSpPr>
        <p:spPr>
          <a:xfrm>
            <a:off x="7308304" y="206769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bláček 4"/>
          <p:cNvSpPr/>
          <p:nvPr/>
        </p:nvSpPr>
        <p:spPr>
          <a:xfrm>
            <a:off x="179512" y="866710"/>
            <a:ext cx="5544616" cy="2209096"/>
          </a:xfrm>
          <a:prstGeom prst="cloudCallout">
            <a:avLst>
              <a:gd name="adj1" fmla="val -6443"/>
              <a:gd name="adj2" fmla="val -57847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cs-CZ" sz="1600" i="1" dirty="0">
                <a:solidFill>
                  <a:schemeClr val="tx1"/>
                </a:solidFill>
              </a:rPr>
              <a:t>é</a:t>
            </a:r>
            <a:r>
              <a:rPr lang="cs-CZ" sz="1600" i="1" dirty="0" smtClean="0">
                <a:solidFill>
                  <a:schemeClr val="tx1"/>
                </a:solidFill>
              </a:rPr>
              <a:t>ra krytosemenných rostlin (podobné dnešním palmám, fíkovníkům, dubům …) a savců (lichokopytníci, sudokopytníci, chobotnatci, šelmy) </a:t>
            </a:r>
          </a:p>
          <a:p>
            <a:pPr marL="285750" indent="-285750" algn="ctr">
              <a:buFontTx/>
              <a:buChar char="-"/>
            </a:pPr>
            <a:r>
              <a:rPr lang="cs-CZ" sz="1600" i="1" dirty="0" smtClean="0">
                <a:solidFill>
                  <a:schemeClr val="tx1"/>
                </a:solidFill>
              </a:rPr>
              <a:t>alpinské vrásnění (Západní Karpaty) – měnila se rozloha kontinentů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75856" y="545919"/>
            <a:ext cx="1549946" cy="3642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Tylakosmilus</a:t>
            </a:r>
            <a:endParaRPr lang="cs-CZ" sz="1600" dirty="0"/>
          </a:p>
        </p:txBody>
      </p:sp>
      <p:pic>
        <p:nvPicPr>
          <p:cNvPr id="4098" name="Picture 2" descr="http://images2.wikia.nocookie.net/__cb20120722115209/iceage/images/7/75/Hallett_0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15" b="90000" l="2286" r="974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52" y="480792"/>
            <a:ext cx="2520280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hauraa3.com/wp-content/uploads/2012/12/Smilodon-1024x5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9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28038"/>
            <a:ext cx="2693761" cy="1412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8"/>
          <p:cNvSpPr/>
          <p:nvPr/>
        </p:nvSpPr>
        <p:spPr>
          <a:xfrm>
            <a:off x="7533851" y="2174020"/>
            <a:ext cx="1549946" cy="3642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Smilodon</a:t>
            </a:r>
            <a:endParaRPr lang="cs-CZ" sz="1600" dirty="0"/>
          </a:p>
        </p:txBody>
      </p:sp>
      <p:sp>
        <p:nvSpPr>
          <p:cNvPr id="10" name="Obdélník 9"/>
          <p:cNvSpPr/>
          <p:nvPr/>
        </p:nvSpPr>
        <p:spPr>
          <a:xfrm>
            <a:off x="2246843" y="3231284"/>
            <a:ext cx="1224136" cy="3642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Mamut</a:t>
            </a:r>
            <a:endParaRPr lang="cs-CZ" sz="1600" dirty="0"/>
          </a:p>
        </p:txBody>
      </p:sp>
      <p:pic>
        <p:nvPicPr>
          <p:cNvPr id="4102" name="Picture 6" descr="http://www.bylany.com/images/mamu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82" r="20247"/>
          <a:stretch/>
        </p:blipFill>
        <p:spPr bwMode="auto">
          <a:xfrm>
            <a:off x="109855" y="2427734"/>
            <a:ext cx="2460114" cy="2715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featurepics.com/FI/Thumb300/20080913/Brontotherium-Dinosaur-894151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3341" r="984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744" y="3112884"/>
            <a:ext cx="2556284" cy="1918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bdélník 13"/>
          <p:cNvSpPr/>
          <p:nvPr/>
        </p:nvSpPr>
        <p:spPr>
          <a:xfrm>
            <a:off x="7444007" y="4667282"/>
            <a:ext cx="1549946" cy="3642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Brontotherium</a:t>
            </a:r>
            <a:endParaRPr lang="cs-CZ" sz="1600" dirty="0"/>
          </a:p>
        </p:txBody>
      </p:sp>
      <p:sp>
        <p:nvSpPr>
          <p:cNvPr id="16" name="Obdélník 15"/>
          <p:cNvSpPr/>
          <p:nvPr/>
        </p:nvSpPr>
        <p:spPr>
          <a:xfrm>
            <a:off x="3797027" y="4663852"/>
            <a:ext cx="1549946" cy="36423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err="1" smtClean="0"/>
              <a:t>Basilosaurus</a:t>
            </a:r>
            <a:endParaRPr lang="cs-CZ" sz="1600" dirty="0"/>
          </a:p>
        </p:txBody>
      </p:sp>
      <p:sp>
        <p:nvSpPr>
          <p:cNvPr id="3" name="Tlačítko akce: Video 2">
            <a:hlinkClick r:id="rId13" highlightClick="1"/>
          </p:cNvPr>
          <p:cNvSpPr/>
          <p:nvPr/>
        </p:nvSpPr>
        <p:spPr>
          <a:xfrm>
            <a:off x="8308824" y="3785617"/>
            <a:ext cx="633226" cy="514325"/>
          </a:xfrm>
          <a:prstGeom prst="actionButtonMovi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4" grpId="0" animBg="1"/>
      <p:bldP spid="16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99" y="494335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40.5 Čtvrtohory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lačítko akce: Video 2">
            <a:hlinkClick r:id="rId3" highlightClick="1"/>
          </p:cNvPr>
          <p:cNvSpPr/>
          <p:nvPr/>
        </p:nvSpPr>
        <p:spPr>
          <a:xfrm>
            <a:off x="8383593" y="4539542"/>
            <a:ext cx="648072" cy="504056"/>
          </a:xfrm>
          <a:prstGeom prst="actionButtonMovi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láček 4"/>
          <p:cNvSpPr/>
          <p:nvPr/>
        </p:nvSpPr>
        <p:spPr>
          <a:xfrm>
            <a:off x="179512" y="1059582"/>
            <a:ext cx="5544616" cy="1872208"/>
          </a:xfrm>
          <a:prstGeom prst="cloudCallout">
            <a:avLst>
              <a:gd name="adj1" fmla="val -8936"/>
              <a:gd name="adj2" fmla="val -65403"/>
            </a:avLst>
          </a:prstGeom>
          <a:solidFill>
            <a:srgbClr val="92D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Tx/>
              <a:buChar char="-"/>
            </a:pPr>
            <a:r>
              <a:rPr lang="cs-CZ" sz="1600" i="1" dirty="0">
                <a:solidFill>
                  <a:schemeClr val="tx1"/>
                </a:solidFill>
              </a:rPr>
              <a:t>é</a:t>
            </a:r>
            <a:r>
              <a:rPr lang="cs-CZ" sz="1600" i="1" dirty="0" smtClean="0">
                <a:solidFill>
                  <a:schemeClr val="tx1"/>
                </a:solidFill>
              </a:rPr>
              <a:t>ra člověka </a:t>
            </a:r>
          </a:p>
          <a:p>
            <a:pPr marL="285750" indent="-285750" algn="ctr">
              <a:buFontTx/>
              <a:buChar char="-"/>
            </a:pPr>
            <a:r>
              <a:rPr lang="cs-CZ" sz="1600" i="1" dirty="0">
                <a:solidFill>
                  <a:schemeClr val="tx1"/>
                </a:solidFill>
              </a:rPr>
              <a:t>n</a:t>
            </a:r>
            <a:r>
              <a:rPr lang="cs-CZ" sz="1600" i="1" dirty="0" smtClean="0">
                <a:solidFill>
                  <a:schemeClr val="tx1"/>
                </a:solidFill>
              </a:rPr>
              <a:t>adále </a:t>
            </a:r>
            <a:r>
              <a:rPr lang="cs-CZ" sz="1600" i="1" dirty="0" smtClean="0">
                <a:solidFill>
                  <a:schemeClr val="tx1"/>
                </a:solidFill>
              </a:rPr>
              <a:t>dominují krytosemenné rostliny a savci (medvěd, zajíc, vlk, mamut …)</a:t>
            </a:r>
          </a:p>
          <a:p>
            <a:pPr marL="285750" indent="-285750" algn="ctr">
              <a:buFontTx/>
              <a:buChar char="-"/>
            </a:pPr>
            <a:r>
              <a:rPr lang="cs-CZ" sz="1600" i="1" dirty="0">
                <a:solidFill>
                  <a:schemeClr val="tx1"/>
                </a:solidFill>
              </a:rPr>
              <a:t>s</a:t>
            </a:r>
            <a:r>
              <a:rPr lang="cs-CZ" sz="1600" i="1" dirty="0" smtClean="0">
                <a:solidFill>
                  <a:schemeClr val="tx1"/>
                </a:solidFill>
              </a:rPr>
              <a:t>třídání dob ledových a meziledových</a:t>
            </a:r>
          </a:p>
        </p:txBody>
      </p:sp>
      <p:sp>
        <p:nvSpPr>
          <p:cNvPr id="4" name="Obdélník 3"/>
          <p:cNvSpPr/>
          <p:nvPr/>
        </p:nvSpPr>
        <p:spPr>
          <a:xfrm>
            <a:off x="3491880" y="4620373"/>
            <a:ext cx="2880320" cy="3240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dirty="0" smtClean="0"/>
              <a:t>Vývoj člověka – viz. DUM 41</a:t>
            </a:r>
            <a:endParaRPr lang="cs-CZ" sz="1600" dirty="0"/>
          </a:p>
        </p:txBody>
      </p:sp>
      <p:pic>
        <p:nvPicPr>
          <p:cNvPr id="1026" name="Picture 2" descr="http://nd04.jxs.cz/332/035/3c5b2b6b36_76166093_o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96" y="3089155"/>
            <a:ext cx="2605924" cy="195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RxY2ilj1Qk97Ojs6sBgnIQQFGfe20my8w2Bzs0DlXsn4v3WOqANw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73" b="948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931790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g.hrackydomino.cz/catalog_full/prehistorie/praclovek-s-ostepem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75" b="97292" l="2286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58" y="246221"/>
            <a:ext cx="4382884" cy="400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lidsketelo-puchnerova.estranky.cz/img/mid/5/homo-sapien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79679"/>
            <a:ext cx="2181225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krivankova\AppData\Local\Microsoft\Windows\Temporary Internet Files\Content.IE5\XOJG2LDR\MC900370574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3291830"/>
            <a:ext cx="1005840" cy="9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40.6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upload.wikimedia.org/wikipedia/commons/8/8e/Pangea_animation_0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35846"/>
            <a:ext cx="1905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092280" y="2859782"/>
            <a:ext cx="1832992" cy="36004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i="1" dirty="0" smtClean="0"/>
              <a:t>Vývoj kontinentů:</a:t>
            </a:r>
            <a:endParaRPr lang="cs-CZ" sz="1600" i="1" dirty="0"/>
          </a:p>
        </p:txBody>
      </p:sp>
      <p:sp>
        <p:nvSpPr>
          <p:cNvPr id="6" name="Obdélník 5"/>
          <p:cNvSpPr/>
          <p:nvPr/>
        </p:nvSpPr>
        <p:spPr>
          <a:xfrm>
            <a:off x="3995936" y="627534"/>
            <a:ext cx="4929336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i="1" dirty="0" smtClean="0"/>
              <a:t>Přiřaď názvy živočichů s odpovídající charakteristikou. </a:t>
            </a:r>
            <a:endParaRPr lang="cs-CZ" sz="1600" b="1" i="1" dirty="0"/>
          </a:p>
        </p:txBody>
      </p:sp>
      <p:sp>
        <p:nvSpPr>
          <p:cNvPr id="7" name="Obdélník 6"/>
          <p:cNvSpPr/>
          <p:nvPr/>
        </p:nvSpPr>
        <p:spPr>
          <a:xfrm>
            <a:off x="2603146" y="2892960"/>
            <a:ext cx="1296144" cy="3405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Archeopteryx</a:t>
            </a:r>
            <a:endParaRPr lang="cs-CZ" sz="1400" dirty="0"/>
          </a:p>
        </p:txBody>
      </p:sp>
      <p:sp>
        <p:nvSpPr>
          <p:cNvPr id="4" name="Mrak 3"/>
          <p:cNvSpPr/>
          <p:nvPr/>
        </p:nvSpPr>
        <p:spPr>
          <a:xfrm>
            <a:off x="111904" y="3741893"/>
            <a:ext cx="3787386" cy="1401607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Délka: 32 cm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Hmotnost: cca 300 g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Výskyt: Bavorsko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Období: druhohory - jura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" name="Mrak 8"/>
          <p:cNvSpPr/>
          <p:nvPr/>
        </p:nvSpPr>
        <p:spPr>
          <a:xfrm>
            <a:off x="3899290" y="3094159"/>
            <a:ext cx="3132348" cy="1813818"/>
          </a:xfrm>
          <a:prstGeom prst="cloud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Délka: 12 m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Hmotnost: cca 7,7 t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Výskyt: USA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Období: druhohory – svrchní křída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148055" y="1659301"/>
            <a:ext cx="1296144" cy="3405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Tyranosaurus</a:t>
            </a:r>
            <a:endParaRPr lang="cs-CZ" sz="1400" dirty="0"/>
          </a:p>
        </p:txBody>
      </p:sp>
      <p:sp>
        <p:nvSpPr>
          <p:cNvPr id="11" name="Mrak 10"/>
          <p:cNvSpPr/>
          <p:nvPr/>
        </p:nvSpPr>
        <p:spPr>
          <a:xfrm>
            <a:off x="162884" y="1279797"/>
            <a:ext cx="3479041" cy="1440161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Délka: až 35 m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Hmotnost: cca 15 t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Výskyt: USA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Období: druhohory - jura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899592" y="3095269"/>
            <a:ext cx="1296144" cy="3405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/>
              <a:t>Smilodon</a:t>
            </a:r>
            <a:endParaRPr lang="cs-CZ" sz="1400" dirty="0"/>
          </a:p>
        </p:txBody>
      </p:sp>
      <p:sp>
        <p:nvSpPr>
          <p:cNvPr id="13" name="Obdélník 12"/>
          <p:cNvSpPr/>
          <p:nvPr/>
        </p:nvSpPr>
        <p:spPr>
          <a:xfrm>
            <a:off x="4346106" y="2588576"/>
            <a:ext cx="1296144" cy="3405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 err="1" smtClean="0"/>
              <a:t>Diploducus</a:t>
            </a:r>
            <a:endParaRPr lang="cs-CZ" sz="1400" dirty="0"/>
          </a:p>
        </p:txBody>
      </p:sp>
      <p:sp>
        <p:nvSpPr>
          <p:cNvPr id="14" name="Mrak 13"/>
          <p:cNvSpPr/>
          <p:nvPr/>
        </p:nvSpPr>
        <p:spPr>
          <a:xfrm>
            <a:off x="5624500" y="1433351"/>
            <a:ext cx="3240360" cy="1440161"/>
          </a:xfrm>
          <a:prstGeom prst="clou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Délka: 1,5 m</a:t>
            </a:r>
          </a:p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Hmotnost: cca 200 kg</a:t>
            </a:r>
          </a:p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Výskyt: S a J Amerika</a:t>
            </a:r>
          </a:p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Období: třetihory</a:t>
            </a:r>
            <a:endParaRPr lang="cs-CZ" sz="1600" dirty="0">
              <a:solidFill>
                <a:schemeClr val="bg1"/>
              </a:solidFill>
            </a:endParaRPr>
          </a:p>
        </p:txBody>
      </p:sp>
      <p:cxnSp>
        <p:nvCxnSpPr>
          <p:cNvPr id="8" name="Přímá spojnice se šipkou 7"/>
          <p:cNvCxnSpPr>
            <a:stCxn id="4" idx="3"/>
            <a:endCxn id="7" idx="2"/>
          </p:cNvCxnSpPr>
          <p:nvPr/>
        </p:nvCxnSpPr>
        <p:spPr>
          <a:xfrm flipV="1">
            <a:off x="2005597" y="3233537"/>
            <a:ext cx="1245621" cy="5884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14" idx="2"/>
            <a:endCxn id="12" idx="0"/>
          </p:cNvCxnSpPr>
          <p:nvPr/>
        </p:nvCxnSpPr>
        <p:spPr>
          <a:xfrm flipH="1">
            <a:off x="1547664" y="2153432"/>
            <a:ext cx="4086887" cy="9418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>
            <a:stCxn id="11" idx="0"/>
            <a:endCxn id="13" idx="0"/>
          </p:cNvCxnSpPr>
          <p:nvPr/>
        </p:nvCxnSpPr>
        <p:spPr>
          <a:xfrm>
            <a:off x="3639026" y="1999878"/>
            <a:ext cx="1355152" cy="5886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>
            <a:stCxn id="9" idx="2"/>
            <a:endCxn id="10" idx="1"/>
          </p:cNvCxnSpPr>
          <p:nvPr/>
        </p:nvCxnSpPr>
        <p:spPr>
          <a:xfrm flipV="1">
            <a:off x="3909006" y="1829590"/>
            <a:ext cx="239049" cy="2171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7" name="Picture 3" descr="C:\Users\krivankova\AppData\Local\Microsoft\Windows\Temporary Internet Files\Content.IE5\D79A7FCO\MM900356726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355" y="1008334"/>
            <a:ext cx="10287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8354" y="492443"/>
            <a:ext cx="1787341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Biology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627784" y="699542"/>
            <a:ext cx="4536504" cy="56594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i="1" dirty="0" err="1" smtClean="0"/>
              <a:t>Geologic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time</a:t>
            </a:r>
            <a:r>
              <a:rPr lang="cs-CZ" sz="2400" b="1" i="1" dirty="0" smtClean="0"/>
              <a:t> </a:t>
            </a:r>
            <a:r>
              <a:rPr lang="cs-CZ" sz="2400" b="1" i="1" dirty="0" err="1" smtClean="0"/>
              <a:t>scale</a:t>
            </a:r>
            <a:endParaRPr lang="cs-CZ" sz="2400" b="1" i="1" dirty="0"/>
          </a:p>
        </p:txBody>
      </p:sp>
      <p:sp>
        <p:nvSpPr>
          <p:cNvPr id="6" name="Obdélník 5"/>
          <p:cNvSpPr/>
          <p:nvPr/>
        </p:nvSpPr>
        <p:spPr>
          <a:xfrm>
            <a:off x="467544" y="1062654"/>
            <a:ext cx="1600572" cy="4320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i="1" dirty="0" err="1" smtClean="0"/>
              <a:t>Paleozoic</a:t>
            </a:r>
            <a:endParaRPr lang="cs-CZ" b="1" i="1" dirty="0"/>
          </a:p>
        </p:txBody>
      </p:sp>
      <p:sp>
        <p:nvSpPr>
          <p:cNvPr id="7" name="Obdélník 6"/>
          <p:cNvSpPr/>
          <p:nvPr/>
        </p:nvSpPr>
        <p:spPr>
          <a:xfrm>
            <a:off x="163116" y="1851670"/>
            <a:ext cx="3760812" cy="144162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i="1" u="sng" dirty="0" smtClean="0"/>
              <a:t>Fauna</a:t>
            </a:r>
          </a:p>
          <a:p>
            <a:pPr algn="ctr"/>
            <a:r>
              <a:rPr lang="cs-CZ" sz="1600" b="1" i="1" dirty="0" smtClean="0"/>
              <a:t> – </a:t>
            </a:r>
            <a:r>
              <a:rPr lang="cs-CZ" sz="1600" i="1" dirty="0" err="1" smtClean="0"/>
              <a:t>invertebrate</a:t>
            </a:r>
            <a:r>
              <a:rPr lang="cs-CZ" sz="1600" i="1" dirty="0" smtClean="0"/>
              <a:t> animal, primitiv </a:t>
            </a:r>
            <a:r>
              <a:rPr lang="cs-CZ" sz="1600" i="1" dirty="0" err="1" smtClean="0"/>
              <a:t>fish</a:t>
            </a:r>
            <a:r>
              <a:rPr lang="cs-CZ" sz="1600" i="1" dirty="0" smtClean="0"/>
              <a:t>, </a:t>
            </a:r>
            <a:r>
              <a:rPr lang="cs-CZ" sz="1600" i="1" dirty="0" err="1" smtClean="0"/>
              <a:t>later</a:t>
            </a:r>
            <a:r>
              <a:rPr lang="cs-CZ" sz="1600" i="1" dirty="0" smtClean="0"/>
              <a:t> </a:t>
            </a:r>
            <a:r>
              <a:rPr lang="cs-CZ" sz="1600" i="1" dirty="0" err="1" smtClean="0"/>
              <a:t>reptiles</a:t>
            </a:r>
            <a:endParaRPr lang="cs-CZ" sz="1600" i="1" dirty="0" smtClean="0"/>
          </a:p>
          <a:p>
            <a:pPr algn="ctr"/>
            <a:r>
              <a:rPr lang="cs-CZ" sz="1600" b="1" i="1" u="sng" dirty="0" smtClean="0"/>
              <a:t>Flora</a:t>
            </a:r>
          </a:p>
          <a:p>
            <a:pPr algn="ctr"/>
            <a:r>
              <a:rPr lang="cs-CZ" sz="1600" i="1" dirty="0" smtClean="0"/>
              <a:t> – </a:t>
            </a:r>
            <a:r>
              <a:rPr lang="cs-CZ" sz="1600" i="1" dirty="0" err="1" smtClean="0"/>
              <a:t>macroscopic</a:t>
            </a:r>
            <a:r>
              <a:rPr lang="cs-CZ" sz="1600" i="1" dirty="0" smtClean="0"/>
              <a:t> plant</a:t>
            </a:r>
            <a:endParaRPr lang="cs-CZ" sz="1600" i="1" dirty="0"/>
          </a:p>
        </p:txBody>
      </p:sp>
      <p:pic>
        <p:nvPicPr>
          <p:cNvPr id="2050" name="Picture 2" descr="http://upload.wikimedia.org/wikipedia/commons/thumb/b/ba/Devonianscene-green.jpg/220px-Devonianscene-gre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40" y="3507854"/>
            <a:ext cx="2095500" cy="14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7380312" y="729233"/>
            <a:ext cx="160057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i="1" dirty="0" err="1" smtClean="0"/>
              <a:t>Meso</a:t>
            </a:r>
            <a:r>
              <a:rPr lang="cs-CZ" b="1" i="1" dirty="0" err="1" smtClean="0"/>
              <a:t>zoic</a:t>
            </a:r>
            <a:endParaRPr lang="cs-CZ" b="1" i="1" dirty="0"/>
          </a:p>
        </p:txBody>
      </p:sp>
      <p:pic>
        <p:nvPicPr>
          <p:cNvPr id="2054" name="Picture 6" descr="http://upload.wikimedia.org/wikipedia/commons/thumb/1/1c/Europasaurus_holgeri_Scene_2.jpg/220px-Europasaurus_holgeri_Scene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461" y="1347614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délník 11"/>
          <p:cNvSpPr/>
          <p:nvPr/>
        </p:nvSpPr>
        <p:spPr>
          <a:xfrm>
            <a:off x="4355976" y="1553494"/>
            <a:ext cx="2490361" cy="115986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i="1" u="sng" dirty="0" smtClean="0"/>
              <a:t>Fauna</a:t>
            </a:r>
          </a:p>
          <a:p>
            <a:pPr algn="ctr"/>
            <a:r>
              <a:rPr lang="cs-CZ" sz="1600" b="1" i="1" dirty="0" smtClean="0"/>
              <a:t> – </a:t>
            </a:r>
            <a:r>
              <a:rPr lang="cs-CZ" sz="1600" i="1" dirty="0" err="1" smtClean="0"/>
              <a:t>dinosaurs</a:t>
            </a:r>
            <a:endParaRPr lang="cs-CZ" sz="1600" i="1" dirty="0" smtClean="0"/>
          </a:p>
          <a:p>
            <a:pPr algn="ctr"/>
            <a:r>
              <a:rPr lang="cs-CZ" sz="1600" b="1" i="1" u="sng" dirty="0" smtClean="0"/>
              <a:t>Flora</a:t>
            </a:r>
          </a:p>
          <a:p>
            <a:pPr algn="ctr"/>
            <a:r>
              <a:rPr lang="cs-CZ" sz="1600" i="1" dirty="0" smtClean="0"/>
              <a:t> – </a:t>
            </a:r>
            <a:r>
              <a:rPr lang="cs-CZ" sz="1600" i="1" dirty="0" err="1" smtClean="0"/>
              <a:t>gymnosperms</a:t>
            </a:r>
            <a:endParaRPr lang="cs-CZ" sz="1600" i="1" dirty="0"/>
          </a:p>
        </p:txBody>
      </p:sp>
      <p:pic>
        <p:nvPicPr>
          <p:cNvPr id="2052" name="Picture 4" descr="http://www.gymta.cz/kabinety/kab_biologie/videoatlas/ryby/ryby/latimerie_podivna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67" b="97500" l="1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710" y="966661"/>
            <a:ext cx="2741290" cy="131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délník 12"/>
          <p:cNvSpPr/>
          <p:nvPr/>
        </p:nvSpPr>
        <p:spPr>
          <a:xfrm>
            <a:off x="3771714" y="2947436"/>
            <a:ext cx="1600572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i="1" dirty="0" err="1" smtClean="0"/>
              <a:t>Tertiary</a:t>
            </a:r>
            <a:endParaRPr lang="cs-CZ" b="1" i="1" dirty="0"/>
          </a:p>
        </p:txBody>
      </p:sp>
      <p:sp>
        <p:nvSpPr>
          <p:cNvPr id="14" name="Obdélník 13"/>
          <p:cNvSpPr/>
          <p:nvPr/>
        </p:nvSpPr>
        <p:spPr>
          <a:xfrm>
            <a:off x="4299336" y="3518794"/>
            <a:ext cx="1950301" cy="11598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i="1" u="sng" dirty="0" smtClean="0"/>
              <a:t>Fauna</a:t>
            </a:r>
          </a:p>
          <a:p>
            <a:pPr algn="ctr"/>
            <a:r>
              <a:rPr lang="cs-CZ" sz="1600" b="1" i="1" dirty="0" smtClean="0"/>
              <a:t> – </a:t>
            </a:r>
            <a:r>
              <a:rPr lang="cs-CZ" sz="1600" i="1" dirty="0" err="1" smtClean="0"/>
              <a:t>mammal</a:t>
            </a:r>
            <a:endParaRPr lang="cs-CZ" sz="1600" i="1" dirty="0" smtClean="0"/>
          </a:p>
          <a:p>
            <a:pPr algn="ctr"/>
            <a:r>
              <a:rPr lang="cs-CZ" sz="1600" b="1" i="1" u="sng" dirty="0" smtClean="0"/>
              <a:t>Flora</a:t>
            </a:r>
          </a:p>
          <a:p>
            <a:pPr algn="ctr"/>
            <a:r>
              <a:rPr lang="cs-CZ" sz="1600" i="1" dirty="0" smtClean="0"/>
              <a:t> – </a:t>
            </a:r>
            <a:r>
              <a:rPr lang="cs-CZ" sz="1600" i="1" dirty="0" err="1" smtClean="0"/>
              <a:t>angiosperms</a:t>
            </a:r>
            <a:endParaRPr lang="cs-CZ" sz="1600" i="1" dirty="0"/>
          </a:p>
        </p:txBody>
      </p:sp>
      <p:pic>
        <p:nvPicPr>
          <p:cNvPr id="2056" name="Picture 8" descr="http://images4.wikia.nocookie.net/__cb20130228065144/prehistrico/es/images/6/6a/Homotherium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708" l="353" r="961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32" y="3321862"/>
            <a:ext cx="2911713" cy="17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7405389" y="3077269"/>
            <a:ext cx="1600572" cy="43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i="1" dirty="0" err="1" smtClean="0"/>
              <a:t>Quatern</a:t>
            </a:r>
            <a:r>
              <a:rPr lang="cs-CZ" b="1" i="1" dirty="0" err="1" smtClean="0"/>
              <a:t>ary</a:t>
            </a:r>
            <a:endParaRPr lang="cs-CZ" b="1" i="1" dirty="0"/>
          </a:p>
        </p:txBody>
      </p:sp>
      <p:sp>
        <p:nvSpPr>
          <p:cNvPr id="18" name="Obdélník 17"/>
          <p:cNvSpPr/>
          <p:nvPr/>
        </p:nvSpPr>
        <p:spPr>
          <a:xfrm>
            <a:off x="6897521" y="3671194"/>
            <a:ext cx="1950301" cy="11598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600" b="1" i="1" u="sng" dirty="0" smtClean="0"/>
              <a:t>Fauna</a:t>
            </a:r>
          </a:p>
          <a:p>
            <a:pPr algn="ctr"/>
            <a:r>
              <a:rPr lang="cs-CZ" sz="1600" b="1" i="1" dirty="0" smtClean="0"/>
              <a:t> – </a:t>
            </a:r>
            <a:r>
              <a:rPr lang="cs-CZ" sz="1600" i="1" dirty="0" smtClean="0"/>
              <a:t>man</a:t>
            </a:r>
          </a:p>
          <a:p>
            <a:pPr algn="ctr"/>
            <a:r>
              <a:rPr lang="cs-CZ" sz="1600" b="1" i="1" u="sng" dirty="0" smtClean="0"/>
              <a:t>Flora</a:t>
            </a:r>
          </a:p>
          <a:p>
            <a:pPr algn="ctr"/>
            <a:r>
              <a:rPr lang="cs-CZ" sz="1600" i="1" dirty="0" smtClean="0"/>
              <a:t> – </a:t>
            </a:r>
            <a:r>
              <a:rPr lang="cs-CZ" sz="1600" i="1" dirty="0" err="1" smtClean="0"/>
              <a:t>angiosperms</a:t>
            </a:r>
            <a:endParaRPr lang="cs-CZ" sz="1600" i="1" dirty="0"/>
          </a:p>
        </p:txBody>
      </p:sp>
      <p:pic>
        <p:nvPicPr>
          <p:cNvPr id="2058" name="Picture 10" descr="http://www.filipkoza.cz/download/praclovek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300" y="4104300"/>
            <a:ext cx="9048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Mamut zrekonstruovaný v britském muzeu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t="-173" r="6887" b="7600"/>
          <a:stretch/>
        </p:blipFill>
        <p:spPr bwMode="auto">
          <a:xfrm>
            <a:off x="5772218" y="2807096"/>
            <a:ext cx="1539517" cy="97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151" y="49860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364691" y="1203598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4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195595"/>
              </p:ext>
            </p:extLst>
          </p:nvPr>
        </p:nvGraphicFramePr>
        <p:xfrm>
          <a:off x="179510" y="1131590"/>
          <a:ext cx="7185180" cy="355224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592590"/>
                <a:gridCol w="3592590"/>
              </a:tblGrid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kterého veleještěra se jedná?</a:t>
                      </a:r>
                    </a:p>
                    <a:p>
                      <a:pPr marL="0" indent="0" algn="l">
                        <a:buNone/>
                      </a:pPr>
                      <a:endParaRPr lang="cs-CZ" sz="16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Velociraptor</a:t>
                      </a:r>
                      <a:endParaRPr lang="cs-CZ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Triceratops</a:t>
                      </a:r>
                      <a:endParaRPr lang="cs-CZ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Tyranosaurus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Megalosaurus</a:t>
                      </a:r>
                      <a:endParaRPr lang="cs-CZ" sz="1600" b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Do jaké skupiny živočichů patří </a:t>
                      </a:r>
                      <a:r>
                        <a:rPr lang="cs-CZ" sz="1600" b="1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smilodon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Savci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Ještěři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Hadi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Ptáci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1776122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 bylo dominantní pro období čtvrtohor?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Éra veleještěrů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Éra člověka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Éra savců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Éra členovců</a:t>
                      </a:r>
                      <a:endParaRPr lang="cs-CZ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 kterém období se střídaly</a:t>
                      </a:r>
                      <a:r>
                        <a:rPr lang="cs-CZ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doba ledová a meziledová?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Prvohory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Druhohory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Třetihory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cs-CZ" sz="16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Čtvrtohory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976759" y="1511375"/>
            <a:ext cx="504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Velociraptor Skelet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292" b="81667" l="4063" r="97188">
                        <a14:foregroundMark x1="34219" y1="60625" x2="33750" y2="54375"/>
                        <a14:foregroundMark x1="40000" y1="61042" x2="40156" y2="54167"/>
                        <a14:foregroundMark x1="42188" y1="79167" x2="45000" y2="72917"/>
                        <a14:foregroundMark x1="56719" y1="73750" x2="56250" y2="73750"/>
                        <a14:backgroundMark x1="31875" y1="80208" x2="39219" y2="77708"/>
                        <a14:backgroundMark x1="42188" y1="50833" x2="41719" y2="78542"/>
                        <a14:backgroundMark x1="41250" y1="78125" x2="41563" y2="50208"/>
                        <a14:backgroundMark x1="45938" y1="80000" x2="50313" y2="739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4" t="12289" r="2747" b="15850"/>
          <a:stretch/>
        </p:blipFill>
        <p:spPr bwMode="auto">
          <a:xfrm>
            <a:off x="1547664" y="1646812"/>
            <a:ext cx="2075331" cy="119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Přírodopis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4695865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40.9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1707654"/>
            <a:ext cx="7992888" cy="24482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cs-CZ" sz="1400" dirty="0" smtClean="0">
                <a:hlinkClick r:id="rId2"/>
              </a:rPr>
              <a:t>http</a:t>
            </a:r>
            <a:r>
              <a:rPr lang="cs-CZ" sz="1400" dirty="0">
                <a:hlinkClick r:id="rId2"/>
              </a:rPr>
              <a:t>://www.sms.cz/kategorie/student/files_data/_</a:t>
            </a:r>
            <a:r>
              <a:rPr lang="cs-CZ" sz="1400" dirty="0" smtClean="0">
                <a:hlinkClick r:id="rId2"/>
              </a:rPr>
              <a:t>images/3618/65b91779be4a09ee6c90dd3f45d649135.png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2)</a:t>
            </a:r>
          </a:p>
          <a:p>
            <a:pPr marL="342900" indent="-342900">
              <a:buAutoNum type="arabicPeriod"/>
            </a:pPr>
            <a:r>
              <a:rPr lang="cs-CZ" sz="1400" dirty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www.giobioobrazky.ic.cz/geologie.htm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2)</a:t>
            </a:r>
          </a:p>
          <a:p>
            <a:pPr marL="342900" indent="-342900">
              <a:buAutoNum type="arabicPeriod"/>
            </a:pPr>
            <a:r>
              <a:rPr lang="cs-CZ" sz="1400" dirty="0">
                <a:hlinkClick r:id="rId4"/>
              </a:rPr>
              <a:t>http://botany.cz/cs/polypodiophyta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2)</a:t>
            </a:r>
          </a:p>
          <a:p>
            <a:pPr marL="342900" indent="-342900">
              <a:buAutoNum type="arabicPeriod"/>
            </a:pPr>
            <a:r>
              <a:rPr lang="cs-CZ" sz="1400" dirty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upload.wikimedia.org/wikipedia/commons/thumb/7/7d/Ammonite_Asteroceras.jpg/258px-Ammonite_Asteroceras.jpg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3)</a:t>
            </a:r>
          </a:p>
          <a:p>
            <a:pPr marL="342900" indent="-342900">
              <a:buAutoNum type="arabicPeriod"/>
            </a:pPr>
            <a:r>
              <a:rPr lang="cs-CZ" sz="1400" dirty="0">
                <a:hlinkClick r:id="rId6"/>
              </a:rPr>
              <a:t>http://</a:t>
            </a:r>
            <a:r>
              <a:rPr lang="cs-CZ" sz="1400" dirty="0" smtClean="0">
                <a:hlinkClick r:id="rId6"/>
              </a:rPr>
              <a:t>upload.wikimedia.org/wikipedia/commons/8/8e/Pangea_animation_03.gif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6)</a:t>
            </a:r>
          </a:p>
          <a:p>
            <a:pPr marL="342900" indent="-342900">
              <a:buAutoNum type="arabicPeriod"/>
            </a:pPr>
            <a:r>
              <a:rPr lang="cs-CZ" sz="1400" dirty="0">
                <a:hlinkClick r:id="rId7"/>
              </a:rPr>
              <a:t>http://</a:t>
            </a:r>
            <a:r>
              <a:rPr lang="cs-CZ" sz="1400" dirty="0" smtClean="0">
                <a:hlinkClick r:id="rId7"/>
              </a:rPr>
              <a:t>nd04.jxs.cz/332/035/3c5b2b6b36_76166093_o2.jpg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5)</a:t>
            </a:r>
          </a:p>
          <a:p>
            <a:pPr marL="342900" indent="-342900">
              <a:buAutoNum type="arabicPeriod"/>
            </a:pPr>
            <a:r>
              <a:rPr lang="cs-CZ" sz="1400" dirty="0">
                <a:hlinkClick r:id="rId8"/>
              </a:rPr>
              <a:t>http://</a:t>
            </a:r>
            <a:r>
              <a:rPr lang="cs-CZ" sz="1400" dirty="0" smtClean="0">
                <a:hlinkClick r:id="rId8"/>
              </a:rPr>
              <a:t>img.hrackydomino.cz/catalog_full/prehistorie/praclovek-s-ostepem.jpg</a:t>
            </a:r>
            <a:r>
              <a:rPr lang="cs-CZ" sz="1400" dirty="0" smtClean="0"/>
              <a:t> (</a:t>
            </a:r>
            <a:r>
              <a:rPr lang="cs-CZ" sz="1400" dirty="0" err="1" smtClean="0"/>
              <a:t>slide</a:t>
            </a:r>
            <a:r>
              <a:rPr lang="cs-CZ" sz="1400" dirty="0" smtClean="0"/>
              <a:t> 5)</a:t>
            </a:r>
          </a:p>
          <a:p>
            <a:pPr marL="342900" indent="-342900">
              <a:buAutoNum type="arabicPeriod"/>
            </a:pP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174091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1822</TotalTime>
  <Words>806</Words>
  <Application>Microsoft Office PowerPoint</Application>
  <PresentationFormat>Předvádění na obrazovce (16:9)</PresentationFormat>
  <Paragraphs>172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40.1 Geologická období </vt:lpstr>
      <vt:lpstr>40.2 Prvohory </vt:lpstr>
      <vt:lpstr>40.3 Druhohory</vt:lpstr>
      <vt:lpstr>40.4 Třetihory</vt:lpstr>
      <vt:lpstr>40.5 Čtvrtohory</vt:lpstr>
      <vt:lpstr>40.6 Procvičení a příklady</vt:lpstr>
      <vt:lpstr>40.7 CLIL</vt:lpstr>
      <vt:lpstr>40.8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Petra Křivánková</cp:lastModifiedBy>
  <cp:revision>188</cp:revision>
  <dcterms:created xsi:type="dcterms:W3CDTF">2010-10-18T18:21:56Z</dcterms:created>
  <dcterms:modified xsi:type="dcterms:W3CDTF">2013-08-13T20:04:05Z</dcterms:modified>
</cp:coreProperties>
</file>