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6" r:id="rId10"/>
    <p:sldId id="265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28.1.2012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28.1.2012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28.1.2012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28.1.2012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28.1.2012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cs.wikipedia.org/wiki/Pl%C3%ADsn%C4%9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hyperlink" Target="http://cs.wikipedia.org/wiki/Houby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hyperlink" Target="http://www.youtube.com/watch?v=GDRubHRM1Ss&amp;feature=related" TargetMode="External"/><Relationship Id="rId4" Type="http://schemas.openxmlformats.org/officeDocument/2006/relationships/hyperlink" Target="http://www.youtube.com/watch?v=sbaWbiFt_Go&amp;feature=related" TargetMode="External"/><Relationship Id="rId9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wixX922y3S0&amp;feature=related" TargetMode="Externa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8/85/Perlpilz-1.jpg/258px-Perlpilz-1.jpg" TargetMode="External"/><Relationship Id="rId13" Type="http://schemas.openxmlformats.org/officeDocument/2006/relationships/hyperlink" Target="http://upload.wikimedia.org/wikipedia/commons/thumb/2/24/Austernseitling.jpg/258px-Austernseitling.jpg" TargetMode="External"/><Relationship Id="rId3" Type="http://schemas.openxmlformats.org/officeDocument/2006/relationships/hyperlink" Target="http://upload.wikimedia.org/wikipedia/commons/2/27/DecayingPeachSmall.gif" TargetMode="External"/><Relationship Id="rId7" Type="http://schemas.openxmlformats.org/officeDocument/2006/relationships/hyperlink" Target="http://upload.wikimedia.org/wikipedia/commons/thumb/7/71/Amanita_phalloides.jpg/258px-Amanita_phalloides.jpg" TargetMode="External"/><Relationship Id="rId12" Type="http://schemas.openxmlformats.org/officeDocument/2006/relationships/hyperlink" Target="http://upload.wikimedia.org/wikipedia/commons/thumb/c/c6/Espenrotkappe-1.jpg/220px-Espenrotkappe-1.jpg" TargetMode="External"/><Relationship Id="rId2" Type="http://schemas.openxmlformats.org/officeDocument/2006/relationships/hyperlink" Target="http://upload.wikimedia.org/wikipedia/commons/thumb/a/a4/Mouldy_Clementine.jpg/800px-Mouldy_Clementin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b/b0/Boletus_edulis_EtgHollande_041031_091.jpg/258px-Boletus_edulis_EtgHollande_041031_091.jpg" TargetMode="External"/><Relationship Id="rId11" Type="http://schemas.openxmlformats.org/officeDocument/2006/relationships/hyperlink" Target="http://upload.wikimedia.org/wikipedia/commons/thumb/3/36/Polyporus_squamosus_Molter.jpg/200px-Polyporus_squamosus_Molter.jpg" TargetMode="External"/><Relationship Id="rId5" Type="http://schemas.openxmlformats.org/officeDocument/2006/relationships/hyperlink" Target="http://upload.wikimedia.org/wikipedia/commons/thumb/3/32/Amanita_muscaria_3_vliegenzwammen_op_rij.jpg/258px-Amanita_muscaria_3_vliegenzwammen_op_rij.jpg" TargetMode="External"/><Relationship Id="rId10" Type="http://schemas.openxmlformats.org/officeDocument/2006/relationships/hyperlink" Target="http://upload.wikimedia.org/wikipedia/commons/thumb/f/fe/Penicillium_Pengo.jpg/250px-Penicillium_Pengo.jpg" TargetMode="External"/><Relationship Id="rId4" Type="http://schemas.openxmlformats.org/officeDocument/2006/relationships/hyperlink" Target="http://upload.wikimedia.org/wikipedia/commons/6/61/Mucor.mucedo.-.lindsey.jpg" TargetMode="External"/><Relationship Id="rId9" Type="http://schemas.openxmlformats.org/officeDocument/2006/relationships/hyperlink" Target="http://upload.wikimedia.org/wikipedia/commons/thumb/5/5b/Mucor_mucedo.jpg/220px-Mucor_mucedo.jpg" TargetMode="External"/><Relationship Id="rId14" Type="http://schemas.openxmlformats.org/officeDocument/2006/relationships/hyperlink" Target="http://upload.wikimedia.org/wikipedia/commons/thumb/8/8c/Parasol-1.jpg/295px-Parasol-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4.1 Houby, plísně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27947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ORXYJLS3\MP90038789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9437"/>
            <a:ext cx="2448272" cy="174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DO68RGW8\MP90040708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7719"/>
            <a:ext cx="2232248" cy="279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ORXYJLS3\MM900283457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04" y="84355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krivankova.UNBCHEM\Local Settings\Temporary Internet Files\Content.IE5\FAAHKHSB\MC900441786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11344"/>
            <a:ext cx="1875656" cy="18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ivankova.UNBCHEM\Local Settings\Temporary Internet Files\Content.IE5\2KCXME00\MC900441743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2306"/>
            <a:ext cx="2300696" cy="23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krivankova.UNBCHEM\Local Settings\Temporary Internet Files\Content.IE5\U92O74OM\MP900426661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59" y="1549172"/>
            <a:ext cx="1912882" cy="23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krivankova.UNBCHEM\Local Settings\Temporary Internet Files\Content.IE5\B8VOTKA4\MP900177957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93" y="2683215"/>
            <a:ext cx="2426674" cy="16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965506" y="4078710"/>
            <a:ext cx="914400" cy="3347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Houby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148064" y="4078710"/>
            <a:ext cx="914400" cy="3347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Plísně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61024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Houby,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kvasinky, plísně, biotechnologie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rozdělení hub, nejvýznamnější zástupci hub.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4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uchomůrka červe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95271"/>
            <a:ext cx="2916324" cy="21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3545886" y="4049938"/>
            <a:ext cx="792088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třeň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vá složená závorka 5"/>
          <p:cNvSpPr/>
          <p:nvPr/>
        </p:nvSpPr>
        <p:spPr>
          <a:xfrm>
            <a:off x="2607432" y="1876717"/>
            <a:ext cx="373124" cy="112906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 rot="16200000">
            <a:off x="1882134" y="2327617"/>
            <a:ext cx="1080120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plodnice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067372" y="4139855"/>
            <a:ext cx="1080120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podhoubí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998132" y="4193954"/>
            <a:ext cx="1080120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prstenec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868019" y="1003679"/>
            <a:ext cx="1080120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klobouk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se šipkou 3"/>
          <p:cNvCxnSpPr>
            <a:stCxn id="8" idx="3"/>
          </p:cNvCxnSpPr>
          <p:nvPr/>
        </p:nvCxnSpPr>
        <p:spPr>
          <a:xfrm flipV="1">
            <a:off x="3147492" y="3370828"/>
            <a:ext cx="632420" cy="913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10" idx="2"/>
          </p:cNvCxnSpPr>
          <p:nvPr/>
        </p:nvCxnSpPr>
        <p:spPr>
          <a:xfrm flipH="1">
            <a:off x="4868019" y="1291711"/>
            <a:ext cx="54006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9" idx="0"/>
          </p:cNvCxnSpPr>
          <p:nvPr/>
        </p:nvCxnSpPr>
        <p:spPr>
          <a:xfrm flipH="1" flipV="1">
            <a:off x="4788024" y="2499742"/>
            <a:ext cx="750168" cy="1694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5" idx="0"/>
          </p:cNvCxnSpPr>
          <p:nvPr/>
        </p:nvCxnSpPr>
        <p:spPr>
          <a:xfrm flipV="1">
            <a:off x="3941930" y="2691719"/>
            <a:ext cx="108012" cy="1358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Popis obrázku chyb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21149"/>
            <a:ext cx="1982291" cy="14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chomůrka zelen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25180"/>
            <a:ext cx="1584176" cy="22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chomůrka růžov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0" y="2357150"/>
            <a:ext cx="1398432" cy="20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aoblený obdélník 40"/>
          <p:cNvSpPr/>
          <p:nvPr/>
        </p:nvSpPr>
        <p:spPr>
          <a:xfrm>
            <a:off x="2278178" y="842240"/>
            <a:ext cx="1843472" cy="44134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uchomůrka červená</a:t>
            </a:r>
            <a:endParaRPr lang="cs-CZ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Zaoblený obdélník 43"/>
          <p:cNvSpPr/>
          <p:nvPr/>
        </p:nvSpPr>
        <p:spPr>
          <a:xfrm>
            <a:off x="178740" y="1726632"/>
            <a:ext cx="1843472" cy="44134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uchomůrka růžovka</a:t>
            </a:r>
            <a:endParaRPr lang="cs-CZ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Zaoblený obdélník 44"/>
          <p:cNvSpPr/>
          <p:nvPr/>
        </p:nvSpPr>
        <p:spPr>
          <a:xfrm>
            <a:off x="7161187" y="4666150"/>
            <a:ext cx="1843472" cy="44134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uchomůrka zelená</a:t>
            </a:r>
            <a:endParaRPr lang="cs-CZ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Zaoblený obdélník 45"/>
          <p:cNvSpPr/>
          <p:nvPr/>
        </p:nvSpPr>
        <p:spPr>
          <a:xfrm>
            <a:off x="6372200" y="1939783"/>
            <a:ext cx="1843472" cy="44134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řib smrkový</a:t>
            </a:r>
            <a:endParaRPr lang="cs-CZ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DO68RGW8\MP9003902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31790"/>
            <a:ext cx="2232248" cy="15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323528" y="1087388"/>
            <a:ext cx="1296144" cy="5981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HOUBY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979712" y="1087387"/>
            <a:ext cx="2088232" cy="10523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jednobuněčné 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nohobuněčné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ez chloroplastů</a:t>
            </a:r>
          </a:p>
          <a:p>
            <a:pPr marL="285750" indent="-285750">
              <a:buFontTx/>
              <a:buChar char="-"/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reducenti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455876" y="4371950"/>
            <a:ext cx="1440160" cy="598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KVASINKY</a:t>
            </a:r>
          </a:p>
        </p:txBody>
      </p:sp>
      <p:sp>
        <p:nvSpPr>
          <p:cNvPr id="4" name="Oválný popisek 3"/>
          <p:cNvSpPr/>
          <p:nvPr/>
        </p:nvSpPr>
        <p:spPr>
          <a:xfrm>
            <a:off x="647564" y="2219280"/>
            <a:ext cx="1944216" cy="612648"/>
          </a:xfrm>
          <a:prstGeom prst="wedgeEllipseCallout">
            <a:avLst>
              <a:gd name="adj1" fmla="val 80089"/>
              <a:gd name="adj2" fmla="val 764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jednobuněčné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48680" y="3094758"/>
            <a:ext cx="2700300" cy="944264"/>
          </a:xfrm>
          <a:prstGeom prst="wedgeEllipseCallout">
            <a:avLst>
              <a:gd name="adj1" fmla="val 65842"/>
              <a:gd name="adj2" fmla="val -1450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 sladkých plodech, v těle živočichů a člověka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555762" y="4258872"/>
            <a:ext cx="2232248" cy="824320"/>
          </a:xfrm>
          <a:prstGeom prst="wedgeEllipseCallout">
            <a:avLst>
              <a:gd name="adj1" fmla="val 65722"/>
              <a:gd name="adj2" fmla="val -718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alkoholové kvašení - biotechnologie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4175956" y="1499564"/>
            <a:ext cx="2664296" cy="742181"/>
          </a:xfrm>
          <a:prstGeom prst="wedgeEllipseCallout">
            <a:avLst>
              <a:gd name="adj1" fmla="val -47982"/>
              <a:gd name="adj2" fmla="val 1403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kvasinky cizopasné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kožní onemocnění</a:t>
            </a:r>
          </a:p>
        </p:txBody>
      </p:sp>
      <p:sp>
        <p:nvSpPr>
          <p:cNvPr id="13" name="Oválný popisek 12"/>
          <p:cNvSpPr/>
          <p:nvPr/>
        </p:nvSpPr>
        <p:spPr>
          <a:xfrm>
            <a:off x="6192282" y="3603578"/>
            <a:ext cx="2906663" cy="1067454"/>
          </a:xfrm>
          <a:prstGeom prst="wedgeEllipseCallout">
            <a:avLst>
              <a:gd name="adj1" fmla="val -81472"/>
              <a:gd name="adj2" fmla="val -197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kvasinka vinná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za nepřístupu vzduchu zkvašuje šťávu z hroznů na víno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álný popisek 13"/>
          <p:cNvSpPr/>
          <p:nvPr/>
        </p:nvSpPr>
        <p:spPr>
          <a:xfrm>
            <a:off x="5580112" y="2349040"/>
            <a:ext cx="3240360" cy="965775"/>
          </a:xfrm>
          <a:prstGeom prst="wedgeEllipseCallout">
            <a:avLst>
              <a:gd name="adj1" fmla="val -61241"/>
              <a:gd name="adj2" fmla="val 522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kvasinka pivní 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za nepřístupu vzduchu zkvašuje sladový cukr z ječmene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upload.wikimedia.org/wikipedia/commons/thumb/e/e9/Compressed_fresh_yeast_-_1.jpg/220px-Compressed_fresh_yeast_-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71550"/>
            <a:ext cx="1656184" cy="10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FAAHKHSB\MC90035856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46" y="4057629"/>
            <a:ext cx="762526" cy="93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ORXYJLS3\MC90033131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218139"/>
            <a:ext cx="856985" cy="68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1341308" y="1020737"/>
            <a:ext cx="1440160" cy="4236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NIŽŠÍ -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plísně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923928" y="627534"/>
            <a:ext cx="2088232" cy="7221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HOUBY</a:t>
            </a:r>
          </a:p>
          <a:p>
            <a:pPr algn="ctr"/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mnohobuněčné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588224" y="662203"/>
            <a:ext cx="1440160" cy="598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VYŠŠÍ</a:t>
            </a:r>
          </a:p>
        </p:txBody>
      </p:sp>
      <p:pic>
        <p:nvPicPr>
          <p:cNvPr id="2052" name="Picture 4" descr="Soubor:Mucor.mucedo.-.linds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707654"/>
            <a:ext cx="1836204" cy="12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lačítko akce: Video 2">
            <a:hlinkClick r:id="rId4" highlightClick="1"/>
          </p:cNvPr>
          <p:cNvSpPr/>
          <p:nvPr/>
        </p:nvSpPr>
        <p:spPr>
          <a:xfrm>
            <a:off x="385123" y="1152513"/>
            <a:ext cx="593216" cy="394344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Video 7">
            <a:hlinkClick r:id="rId5" highlightClick="1"/>
          </p:cNvPr>
          <p:cNvSpPr/>
          <p:nvPr/>
        </p:nvSpPr>
        <p:spPr>
          <a:xfrm>
            <a:off x="8316416" y="1063196"/>
            <a:ext cx="576064" cy="394344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http://upload.wikimedia.org/wikipedia/commons/thumb/5/5b/Mucor_mucedo.jpg/220px-Mucor_muced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4" y="2897485"/>
            <a:ext cx="172819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nicillium sp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53" y="1584381"/>
            <a:ext cx="1656184" cy="12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783500" y="2693146"/>
            <a:ext cx="1080120" cy="45466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líseň hlavičková</a:t>
            </a:r>
            <a:endParaRPr lang="cs-CZ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059832" y="2741868"/>
            <a:ext cx="1404156" cy="6422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 err="1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tětičkovec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b="1" i="1" dirty="0" err="1" smtClean="0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195197" y="3393132"/>
            <a:ext cx="939037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stopka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77627" y="3851823"/>
            <a:ext cx="1056607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výtrusnice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nice se šipkou 9"/>
          <p:cNvCxnSpPr>
            <a:stCxn id="18" idx="3"/>
          </p:cNvCxnSpPr>
          <p:nvPr/>
        </p:nvCxnSpPr>
        <p:spPr>
          <a:xfrm>
            <a:off x="1134234" y="3537148"/>
            <a:ext cx="4854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9" idx="3"/>
          </p:cNvCxnSpPr>
          <p:nvPr/>
        </p:nvCxnSpPr>
        <p:spPr>
          <a:xfrm flipV="1">
            <a:off x="1134234" y="3851823"/>
            <a:ext cx="55744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>
          <a:xfrm>
            <a:off x="124655" y="4436690"/>
            <a:ext cx="1080120" cy="32950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Plísně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4968044" y="2935615"/>
            <a:ext cx="1800200" cy="45466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- tělo rozlišeno na podhoubí a plodnici </a:t>
            </a:r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aoblený obdélník 28"/>
          <p:cNvSpPr/>
          <p:nvPr/>
        </p:nvSpPr>
        <p:spPr>
          <a:xfrm>
            <a:off x="1652607" y="4195047"/>
            <a:ext cx="2969325" cy="39292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niložijné – způsobují hnití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1652607" y="4601442"/>
            <a:ext cx="2969325" cy="39292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parazitické – cizopasné – plíseň bramborová, u člověka - plíseň nohou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Přímá spojnice se šipkou 30"/>
          <p:cNvCxnSpPr>
            <a:stCxn id="27" idx="3"/>
            <a:endCxn id="29" idx="1"/>
          </p:cNvCxnSpPr>
          <p:nvPr/>
        </p:nvCxnSpPr>
        <p:spPr>
          <a:xfrm flipV="1">
            <a:off x="1204775" y="4391511"/>
            <a:ext cx="447832" cy="209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>
            <a:stCxn id="27" idx="3"/>
            <a:endCxn id="30" idx="1"/>
          </p:cNvCxnSpPr>
          <p:nvPr/>
        </p:nvCxnSpPr>
        <p:spPr>
          <a:xfrm>
            <a:off x="1204775" y="4601442"/>
            <a:ext cx="447832" cy="196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aoblený obdélník 42"/>
          <p:cNvSpPr/>
          <p:nvPr/>
        </p:nvSpPr>
        <p:spPr>
          <a:xfrm>
            <a:off x="4962686" y="3752633"/>
            <a:ext cx="1800200" cy="7744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- některé houby obrůstají kořeny stromů - symbióza </a:t>
            </a:r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Zaoblený obdélník 43"/>
          <p:cNvSpPr/>
          <p:nvPr/>
        </p:nvSpPr>
        <p:spPr>
          <a:xfrm>
            <a:off x="4550841" y="1584381"/>
            <a:ext cx="2922637" cy="9976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Význam, využití:</a:t>
            </a:r>
          </a:p>
          <a:p>
            <a:pPr marL="285750" indent="-285750">
              <a:buFontTx/>
              <a:buChar char="-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lékařství 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paličkovice nachová</a:t>
            </a:r>
          </a:p>
          <a:p>
            <a:pPr marL="285750" indent="-285750">
              <a:buFontTx/>
              <a:buChar char="-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parazitické 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rzi, sněti</a:t>
            </a:r>
          </a:p>
          <a:p>
            <a:pPr marL="285750" indent="-285750">
              <a:buFontTx/>
              <a:buChar char="-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dřevokazné  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václavka, choroš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Zaoblený obdélník 45"/>
          <p:cNvSpPr/>
          <p:nvPr/>
        </p:nvSpPr>
        <p:spPr>
          <a:xfrm>
            <a:off x="7096401" y="4011432"/>
            <a:ext cx="1951480" cy="982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Plodnice:</a:t>
            </a:r>
          </a:p>
          <a:p>
            <a:pPr marL="285750" indent="-285750">
              <a:buFontTx/>
              <a:buChar char="-"/>
            </a:pP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edlé</a:t>
            </a:r>
          </a:p>
          <a:p>
            <a:pPr marL="285750" indent="-285750">
              <a:buFontTx/>
              <a:buChar char="-"/>
            </a:pP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ejedlé</a:t>
            </a:r>
          </a:p>
          <a:p>
            <a:pPr marL="285750" indent="-285750">
              <a:buFontTx/>
              <a:buChar char="-"/>
            </a:pP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smrtelně jedovaté</a:t>
            </a:r>
            <a:endParaRPr lang="cs-CZ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C:\Documents and Settings\krivankova.UNBCHEM\Local Settings\Temporary Internet Files\Content.IE5\U92O74OM\MC90019331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10" y="3511504"/>
            <a:ext cx="1023820" cy="8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krivankova.UNBCHEM\Local Settings\Temporary Internet Files\Content.IE5\U92O74OM\MC90019327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43288"/>
            <a:ext cx="1820658" cy="209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7" grpId="0" animBg="1"/>
      <p:bldP spid="28" grpId="0" animBg="1"/>
      <p:bldP spid="29" grpId="0"/>
      <p:bldP spid="30" grpId="0"/>
      <p:bldP spid="43" grpId="0" animBg="1"/>
      <p:bldP spid="44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51520" y="2784723"/>
            <a:ext cx="4608512" cy="22088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Laboratorní </a:t>
            </a:r>
            <a:r>
              <a:rPr lang="cs-CZ" sz="1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práce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POZOROVÁNÍ </a:t>
            </a:r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KVASINEK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Pomůcky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mikroskop, potřeby pro mikroskopování a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přípravu 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preparátů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Materiál: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kvasinky 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 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droždí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Postup: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 obsah skleničky s kvasinkami protřepeme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roztok kápneme na podložní sklo a zhotovíme preparát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3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několik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kvasinek, 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včetně pučících, zakreslíme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Úkol</a:t>
            </a:r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zakresli kvasinky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vysvětli činnost kvasinek při kynutí těsta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popiš 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stavbu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mikroskopu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355976" y="627534"/>
            <a:ext cx="4608512" cy="25202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Laboratorní </a:t>
            </a:r>
            <a:r>
              <a:rPr lang="cs-CZ" sz="1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práce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POZOROVÁNÍ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PLÍSNÍ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Pomůcky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mikroskop, potřeby pro mikroskopování a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přípravu 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preparátů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Materiál: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plísně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ovoci, pečivu či marmeládě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Postup: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 T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ýden před laboratorní prací necháme materiál na 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vlhkém a teplém místě, aby se vytvořila plíseň.</a:t>
            </a:r>
          </a:p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2.  Nejprve pozorujeme plíseň pod mikroskopem.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P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omocí skalpelu odebereme vzorek plísně a dáme na </a:t>
            </a: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podložní sklo, zhotovíme preparát.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3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P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ozorujeme a  zakreslíme.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Úkol</a:t>
            </a:r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Zakresli buňky plísně.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jakou plíseň se jedná?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le:Mouldy Clement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54698"/>
            <a:ext cx="1800200" cy="1199384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me-lapse photography sequence of a peach becoming progressively discolored and disfigur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7574"/>
            <a:ext cx="1728192" cy="164178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lačítko akce: Video 2">
            <a:hlinkClick r:id="rId5" highlightClick="1"/>
          </p:cNvPr>
          <p:cNvSpPr/>
          <p:nvPr/>
        </p:nvSpPr>
        <p:spPr>
          <a:xfrm>
            <a:off x="7867909" y="3554698"/>
            <a:ext cx="720899" cy="400820"/>
          </a:xfrm>
          <a:prstGeom prst="actionButtonMov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148238" y="4443958"/>
            <a:ext cx="1080120" cy="45466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líseň hlavičková</a:t>
            </a:r>
            <a:endParaRPr lang="cs-CZ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51520" y="1060351"/>
            <a:ext cx="1728192" cy="15121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Význam plísní:</a:t>
            </a:r>
          </a:p>
          <a:p>
            <a:pPr marL="285750" indent="-285750">
              <a:buFontTx/>
              <a:buChar char="-"/>
            </a:pPr>
            <a:r>
              <a:rPr lang="cs-CZ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iotechnologie</a:t>
            </a:r>
            <a:r>
              <a:rPr lang="cs-CZ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výroba sýrů</a:t>
            </a:r>
          </a:p>
          <a:p>
            <a:pPr marL="285750" indent="-285750">
              <a:buFontTx/>
              <a:buChar char="-"/>
            </a:pPr>
            <a:r>
              <a:rPr lang="cs-CZ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lékařství         – </a:t>
            </a:r>
            <a:r>
              <a:rPr lang="cs-CZ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antibiotika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ývojový diagram: spojnice 3"/>
          <p:cNvSpPr/>
          <p:nvPr/>
        </p:nvSpPr>
        <p:spPr>
          <a:xfrm>
            <a:off x="3851920" y="614958"/>
            <a:ext cx="2880320" cy="1033264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Biotechnologie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výrobní proces, který využívá živých organismů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11534" y="1131590"/>
            <a:ext cx="2776289" cy="7326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Rozmnožování kvasinek</a:t>
            </a:r>
          </a:p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pučení</a:t>
            </a:r>
            <a:endParaRPr lang="cs-CZ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Vývojový diagram: spojnice 5"/>
          <p:cNvSpPr/>
          <p:nvPr/>
        </p:nvSpPr>
        <p:spPr>
          <a:xfrm>
            <a:off x="278235" y="2139702"/>
            <a:ext cx="792088" cy="81724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spojnice 6"/>
          <p:cNvSpPr/>
          <p:nvPr/>
        </p:nvSpPr>
        <p:spPr>
          <a:xfrm>
            <a:off x="611560" y="2543944"/>
            <a:ext cx="288032" cy="313184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spojnice 7"/>
          <p:cNvSpPr/>
          <p:nvPr/>
        </p:nvSpPr>
        <p:spPr>
          <a:xfrm>
            <a:off x="647564" y="2703560"/>
            <a:ext cx="108012" cy="112661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spojnice 8"/>
          <p:cNvSpPr/>
          <p:nvPr/>
        </p:nvSpPr>
        <p:spPr>
          <a:xfrm>
            <a:off x="6156176" y="981286"/>
            <a:ext cx="2880320" cy="1033264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Životní cyklus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život organismu od jeho zrození až po přirozený zánik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572000" y="2130498"/>
            <a:ext cx="2736304" cy="12420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Zásady houbaření: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podhoubí zakrýváme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košík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igelit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neznámé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radši nesbíráme ani je neničíme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140127" y="3275148"/>
            <a:ext cx="2736304" cy="1524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První pomoc při otravě houbami: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co nejrychleji zavolat lékařskou pomoc</a:t>
            </a:r>
          </a:p>
          <a:p>
            <a:pPr marL="285750" indent="-285750">
              <a:buFontTx/>
              <a:buChar char="-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yvolat zvracení či podat projímadlo</a:t>
            </a:r>
          </a:p>
        </p:txBody>
      </p:sp>
      <p:sp>
        <p:nvSpPr>
          <p:cNvPr id="14" name="Vývojový diagram: spojnice 13"/>
          <p:cNvSpPr/>
          <p:nvPr/>
        </p:nvSpPr>
        <p:spPr>
          <a:xfrm>
            <a:off x="1500818" y="2139702"/>
            <a:ext cx="792088" cy="81724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ývojový diagram: spojnice 14"/>
          <p:cNvSpPr/>
          <p:nvPr/>
        </p:nvSpPr>
        <p:spPr>
          <a:xfrm rot="19592591">
            <a:off x="1832905" y="2698024"/>
            <a:ext cx="405916" cy="318206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nice 16"/>
          <p:cNvSpPr/>
          <p:nvPr/>
        </p:nvSpPr>
        <p:spPr>
          <a:xfrm>
            <a:off x="1634804" y="2230760"/>
            <a:ext cx="288032" cy="313184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ývojový diagram: spojnice 17"/>
          <p:cNvSpPr/>
          <p:nvPr/>
        </p:nvSpPr>
        <p:spPr>
          <a:xfrm>
            <a:off x="1724814" y="2331021"/>
            <a:ext cx="108012" cy="112661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ývojový diagram: spojnice 18"/>
          <p:cNvSpPr/>
          <p:nvPr/>
        </p:nvSpPr>
        <p:spPr>
          <a:xfrm>
            <a:off x="2771800" y="2009275"/>
            <a:ext cx="792088" cy="817240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ývojový diagram: spojnice 19"/>
          <p:cNvSpPr/>
          <p:nvPr/>
        </p:nvSpPr>
        <p:spPr>
          <a:xfrm rot="19592591">
            <a:off x="3323024" y="2659943"/>
            <a:ext cx="457978" cy="44007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ývojový diagram: spojnice 20"/>
          <p:cNvSpPr/>
          <p:nvPr/>
        </p:nvSpPr>
        <p:spPr>
          <a:xfrm>
            <a:off x="2950412" y="2130498"/>
            <a:ext cx="288032" cy="313184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ývojový diagram: spojnice 21"/>
          <p:cNvSpPr/>
          <p:nvPr/>
        </p:nvSpPr>
        <p:spPr>
          <a:xfrm>
            <a:off x="3386279" y="2857128"/>
            <a:ext cx="288032" cy="195276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ývojový diagram: spojnice 22"/>
          <p:cNvSpPr/>
          <p:nvPr/>
        </p:nvSpPr>
        <p:spPr>
          <a:xfrm>
            <a:off x="2987823" y="2230759"/>
            <a:ext cx="108012" cy="112661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ývojový diagram: spojnice 23"/>
          <p:cNvSpPr/>
          <p:nvPr/>
        </p:nvSpPr>
        <p:spPr>
          <a:xfrm>
            <a:off x="3476289" y="2895606"/>
            <a:ext cx="108012" cy="112661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1110206" y="2539701"/>
            <a:ext cx="313194" cy="1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>
            <a:off x="2411760" y="2548322"/>
            <a:ext cx="313194" cy="1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Polyporus squamosus Mol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3" y="3738403"/>
            <a:ext cx="1464517" cy="10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c/c6/Espenrotkappe-1.jpg/220px-Espenrotkapp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94" y="3738403"/>
            <a:ext cx="910352" cy="13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líva ústřičn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38" y="3739323"/>
            <a:ext cx="1631426" cy="12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aoblený obdélník 32"/>
          <p:cNvSpPr/>
          <p:nvPr/>
        </p:nvSpPr>
        <p:spPr>
          <a:xfrm>
            <a:off x="485633" y="3283736"/>
            <a:ext cx="1080120" cy="4546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horoš šupinatý</a:t>
            </a:r>
            <a:endParaRPr lang="cs-CZ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aoblený obdélník 33"/>
          <p:cNvSpPr/>
          <p:nvPr/>
        </p:nvSpPr>
        <p:spPr>
          <a:xfrm>
            <a:off x="2035863" y="3283736"/>
            <a:ext cx="1080120" cy="4546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řemenáč osikový</a:t>
            </a:r>
            <a:endParaRPr lang="cs-CZ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3386279" y="3308655"/>
            <a:ext cx="1080120" cy="4546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líva ústřičná</a:t>
            </a:r>
            <a:endParaRPr lang="cs-CZ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Documents and Settings\krivankova.UNBCHEM\Local Settings\Temporary Internet Files\Content.IE5\B8VOTKA4\MC90023223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30498"/>
            <a:ext cx="865276" cy="9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krivankova.UNBCHEM\Local Settings\Temporary Internet Files\Content.IE5\RE6UQN3F\MC90021560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88" y="1675723"/>
            <a:ext cx="840926" cy="10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Muchomůrka červe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15288"/>
            <a:ext cx="2088232" cy="15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419872" y="735546"/>
            <a:ext cx="1944216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FUNGI</a:t>
            </a:r>
            <a:endParaRPr lang="cs-CZ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83568" y="1347614"/>
            <a:ext cx="2736304" cy="4546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cs-CZ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mushroom</a:t>
            </a:r>
            <a:endParaRPr lang="cs-CZ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Bedla vysoká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23678"/>
            <a:ext cx="2017006" cy="30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827584" y="4515966"/>
            <a:ext cx="1152128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mycelium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04950" y="3730278"/>
            <a:ext cx="1152128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stem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971600" y="2283718"/>
            <a:ext cx="1152128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cap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704950" y="3003798"/>
            <a:ext cx="1152128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gill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60114"/>
            <a:ext cx="1152128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ring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126248" y="3969520"/>
            <a:ext cx="1152128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spores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20097" y="3120154"/>
            <a:ext cx="2736304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i="1" dirty="0" err="1" smtClean="0">
                <a:latin typeface="Times New Roman" pitchFamily="18" charset="0"/>
                <a:cs typeface="Times New Roman" pitchFamily="18" charset="0"/>
              </a:rPr>
              <a:t>Poisonous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err="1" smtClean="0">
                <a:latin typeface="Times New Roman" pitchFamily="18" charset="0"/>
                <a:cs typeface="Times New Roman" pitchFamily="18" charset="0"/>
              </a:rPr>
              <a:t>mushroom</a:t>
            </a:r>
            <a:endParaRPr lang="cs-CZ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Muchomůrka zelen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1163030"/>
            <a:ext cx="1224136" cy="17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6084168" y="807554"/>
            <a:ext cx="2736304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i="1" dirty="0" err="1" smtClean="0">
                <a:latin typeface="Times New Roman" pitchFamily="18" charset="0"/>
                <a:cs typeface="Times New Roman" pitchFamily="18" charset="0"/>
              </a:rPr>
              <a:t>Deadly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err="1" smtClean="0">
                <a:latin typeface="Times New Roman" pitchFamily="18" charset="0"/>
                <a:cs typeface="Times New Roman" pitchFamily="18" charset="0"/>
              </a:rPr>
              <a:t>poisonous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err="1" smtClean="0">
                <a:latin typeface="Times New Roman" pitchFamily="18" charset="0"/>
                <a:cs typeface="Times New Roman" pitchFamily="18" charset="0"/>
              </a:rPr>
              <a:t>mushroom</a:t>
            </a:r>
            <a:endParaRPr lang="cs-CZ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Přímá spojnice se šipkou 3"/>
          <p:cNvCxnSpPr>
            <a:stCxn id="10" idx="3"/>
          </p:cNvCxnSpPr>
          <p:nvPr/>
        </p:nvCxnSpPr>
        <p:spPr>
          <a:xfrm>
            <a:off x="2123728" y="246373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2" idx="3"/>
          </p:cNvCxnSpPr>
          <p:nvPr/>
        </p:nvCxnSpPr>
        <p:spPr>
          <a:xfrm flipV="1">
            <a:off x="1857078" y="2866382"/>
            <a:ext cx="986730" cy="317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9" idx="3"/>
          </p:cNvCxnSpPr>
          <p:nvPr/>
        </p:nvCxnSpPr>
        <p:spPr>
          <a:xfrm>
            <a:off x="1857078" y="3910298"/>
            <a:ext cx="842714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8" idx="3"/>
          </p:cNvCxnSpPr>
          <p:nvPr/>
        </p:nvCxnSpPr>
        <p:spPr>
          <a:xfrm>
            <a:off x="1979712" y="4695986"/>
            <a:ext cx="864096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13" idx="1"/>
          </p:cNvCxnSpPr>
          <p:nvPr/>
        </p:nvCxnSpPr>
        <p:spPr>
          <a:xfrm flipH="1">
            <a:off x="3347864" y="294013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Zaoblený obdélník 35"/>
          <p:cNvSpPr/>
          <p:nvPr/>
        </p:nvSpPr>
        <p:spPr>
          <a:xfrm>
            <a:off x="4016909" y="4503365"/>
            <a:ext cx="706376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Přímá spojnice se šipkou 36"/>
          <p:cNvCxnSpPr>
            <a:stCxn id="14" idx="2"/>
          </p:cNvCxnSpPr>
          <p:nvPr/>
        </p:nvCxnSpPr>
        <p:spPr>
          <a:xfrm flipH="1">
            <a:off x="4499992" y="4329560"/>
            <a:ext cx="202320" cy="258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72" name="Picture 3" descr="C:\Documents and Settings\krivankova.UNBCHEM\Local Settings\Temporary Internet Files\Content.IE5\B8VOTKA4\MC90021561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24" y="1267646"/>
            <a:ext cx="1393644" cy="14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399747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Lék penicilin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byl připraven z houby: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kvasinky pivní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štětičkovce</a:t>
                      </a: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hřibu žlutomasého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žampionu ovčího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Pučení je způsob rozmnožování: 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lišejníků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kvasinek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hub  s plodnicemi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plísní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Buňky hub obsahují: 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málo chloroplastů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hodně chloroplastů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žádné chloroplasty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mají chloroplasty jen v plodnicích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Označ houbu, která není jedlá.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bedla vysoká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kozák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březový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hlíva ústřičná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hadovka smrdutá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335825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58788" y="1275606"/>
            <a:ext cx="7992888" cy="33123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upload.wikimedia.org/wikipedia/commons/thumb/a/a4/Mouldy_Clementine.jpg/800px-Mouldy_Clementine.jpg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upload.wikimedia.org/wikipedia/commons/2/27/DecayingPeachSmall.gif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http://upload.wikimedia.org/wikipedia/commons/6/61/Mucor.mucedo.-.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lindsey.jpg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upload.wikimedia.org/wikipedia/commons/thumb/3/32/Amanita_muscaria_3_vliegenzwammen_op_rij.jpg/258px-Amanita_muscaria_3_vliegenzwammen_op_rij.jpg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upload.wikimedia.org/wikipedia/commons/thumb/b/b0/Boletus_edulis_EtgHollande_041031_091.jpg/258px-Boletus_edulis_EtgHollande_041031_091.jpg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upload.wikimedia.org/wikipedia/commons/thumb/7/71/Amanita_phalloides.jpg/258px-Amanita_phalloides.jpg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upload.wikimedia.org/wikipedia/commons/thumb/8/85/Perlpilz-1.jpg/258px-Perlpilz-1.jpg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upload.wikimedia.org/wikipedia/commons/thumb/5/5b/Mucor_mucedo.jpg/220px-Mucor_mucedo.jpg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upload.wikimedia.org/wikipedia/commons/thumb/f/fe/Penicillium_Pengo.jpg/250px-Penicillium_Pengo.jpg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upload.wikimedia.org/wikipedia/commons/thumb/3/36/Polyporus_squamosus_Molter.jpg/200px-Polyporus_squamosus_Molter.jpg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upload.wikimedia.org/wikipedia/commons/thumb/c/c6/Espenrotkappe-1.jpg/220px-Espenrotkappe-1.jpg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upload.wikimedia.org/wikipedia/commons/thumb/2/24/Austernseitling.jpg/258px-Austernseitling.jpg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upload.wikimedia.org/wikipedia/commons/thumb/8/8c/Parasol-1.jpg/295px-Parasol-1.jpg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Kliparty – z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pointové prezentace</a:t>
            </a:r>
          </a:p>
        </p:txBody>
      </p:sp>
    </p:spTree>
    <p:extLst>
      <p:ext uri="{BB962C8B-B14F-4D97-AF65-F5344CB8AC3E}">
        <p14:creationId xmlns:p14="http://schemas.microsoft.com/office/powerpoint/2010/main" val="27016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832</Words>
  <Application>Microsoft Office PowerPoint</Application>
  <PresentationFormat>Předvádění na obrazovce (16:9)</PresentationFormat>
  <Paragraphs>195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4.1 Houby, plísně </vt:lpstr>
      <vt:lpstr>4.2 Co už víš? </vt:lpstr>
      <vt:lpstr>4.3 Jaké si řekneme nové termíny a názvy?</vt:lpstr>
      <vt:lpstr>4.4 Co si řekneme nového?</vt:lpstr>
      <vt:lpstr>4.5 Procvičení a příklady</vt:lpstr>
      <vt:lpstr>4.6 Něco navíc pro šikovné</vt:lpstr>
      <vt:lpstr>4.7 CLIL</vt:lpstr>
      <vt:lpstr>4.8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198</cp:revision>
  <dcterms:created xsi:type="dcterms:W3CDTF">2010-10-18T18:21:56Z</dcterms:created>
  <dcterms:modified xsi:type="dcterms:W3CDTF">2012-01-28T14:29:10Z</dcterms:modified>
</cp:coreProperties>
</file>