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3.8.2013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3.8.2013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3.8.2013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3.8.2013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3.8.2013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3.8.2013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3.8.2013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3.8.2013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3.8.2013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3.8.2013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3.8.2013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3.8.2013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3.8.2013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3.8.2013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wm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wmf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wmf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eresit.cz/img/mapa-cr-large.png" TargetMode="External"/><Relationship Id="rId3" Type="http://schemas.openxmlformats.org/officeDocument/2006/relationships/hyperlink" Target="http://upload.wikimedia.org/wikipedia/commons/thumb/2/2a/Elliott_&amp;_Fry04.jpg/220px-Elliott_&amp;_Fry04.jpg" TargetMode="External"/><Relationship Id="rId7" Type="http://schemas.openxmlformats.org/officeDocument/2006/relationships/hyperlink" Target="http://www.tyden.cz/obrazek/201111/4ebbfaf79e7c3/crop-138872-paleo_520x250.jpg" TargetMode="External"/><Relationship Id="rId2" Type="http://schemas.openxmlformats.org/officeDocument/2006/relationships/hyperlink" Target="http://upload.wikimedia.org/wikipedia/commons/8/8e/Pangea_animation_03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aminger.wbs.cz/evoluce.jpg" TargetMode="External"/><Relationship Id="rId11" Type="http://schemas.openxmlformats.org/officeDocument/2006/relationships/hyperlink" Target="http://upload.wikimedia.org/wikipedia/commons/thumb/1/12/CollapsedtreeLabels-simplified.svg/200px-CollapsedtreeLabels-simplified.svg.png" TargetMode="External"/><Relationship Id="rId5" Type="http://schemas.openxmlformats.org/officeDocument/2006/relationships/hyperlink" Target="http://oko.yin.cz/35/zkameneliny-davnych-ryb/zkamenelina-ryby.jpg" TargetMode="External"/><Relationship Id="rId10" Type="http://schemas.openxmlformats.org/officeDocument/2006/relationships/hyperlink" Target="http://21stoleti.cz/wp-content/uploads/Smilodon1.jpg" TargetMode="External"/><Relationship Id="rId4" Type="http://schemas.openxmlformats.org/officeDocument/2006/relationships/hyperlink" Target="http://nd01.jxs.cz/731/398/78f4677ee0_44305944_o2.jpg" TargetMode="External"/><Relationship Id="rId9" Type="http://schemas.openxmlformats.org/officeDocument/2006/relationships/hyperlink" Target="http://www.gamepark.cz/pictures/00/17/91/179118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505054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39.1 Vznik a vývoj druhů na Zemi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Petra Křivánková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upload.wikimedia.org/wikipedia/commons/8/8e/Pangea_animation_0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7614"/>
            <a:ext cx="1905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rak 2"/>
          <p:cNvSpPr/>
          <p:nvPr/>
        </p:nvSpPr>
        <p:spPr>
          <a:xfrm>
            <a:off x="2771800" y="915566"/>
            <a:ext cx="5760639" cy="3456384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smtClean="0"/>
              <a:t>Asi před 4 miliardami let existovala planeta Země s pevným povrchem, s nejstaršími oceány a byla obklopena bezkyslíkatou atmosférou. Ta obsahovala hlavně vodní páru, oxid uhličitý, hodně dusíku …</a:t>
            </a:r>
          </a:p>
          <a:p>
            <a:pPr algn="ctr"/>
            <a:r>
              <a:rPr lang="cs-CZ" i="1" dirty="0" smtClean="0"/>
              <a:t>Jedním ze znaků, který je pro Zemi typický, je existence </a:t>
            </a:r>
            <a:r>
              <a:rPr lang="cs-CZ" sz="2000" b="1" i="1" dirty="0" smtClean="0"/>
              <a:t>života</a:t>
            </a:r>
            <a:r>
              <a:rPr lang="cs-CZ" i="1" dirty="0" smtClean="0"/>
              <a:t>. </a:t>
            </a:r>
            <a:endParaRPr lang="cs-CZ" i="1" dirty="0"/>
          </a:p>
        </p:txBody>
      </p:sp>
      <p:sp>
        <p:nvSpPr>
          <p:cNvPr id="4" name="Obdélník 3"/>
          <p:cNvSpPr/>
          <p:nvPr/>
        </p:nvSpPr>
        <p:spPr>
          <a:xfrm>
            <a:off x="251520" y="3867894"/>
            <a:ext cx="223224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Informace viz DUM 1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8354" y="492443"/>
            <a:ext cx="3011478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704609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Petra Křivánková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6. - 9.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Evoluce, fosilie, paleontologie, Ch. Darwin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zabývající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 evolucí a evoluční teorií.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21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rak 3"/>
          <p:cNvSpPr/>
          <p:nvPr/>
        </p:nvSpPr>
        <p:spPr>
          <a:xfrm>
            <a:off x="4716016" y="715591"/>
            <a:ext cx="3816424" cy="2016224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smtClean="0"/>
              <a:t>Na vznik života na Zemi existují různé názory, které vycházejí z různých filosofických základů.</a:t>
            </a:r>
            <a:endParaRPr lang="cs-CZ" i="1" dirty="0"/>
          </a:p>
        </p:txBody>
      </p:sp>
      <p:sp>
        <p:nvSpPr>
          <p:cNvPr id="5" name="Mrak 4"/>
          <p:cNvSpPr/>
          <p:nvPr/>
        </p:nvSpPr>
        <p:spPr>
          <a:xfrm>
            <a:off x="179512" y="1419622"/>
            <a:ext cx="4320480" cy="3059860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smtClean="0"/>
              <a:t>Z přírodovědeckého pohledu vznikl život přímo na naší planetě dlouhodobým vývojem z látek anorganických, nebo byly jeho zárodky přineseny na Zemi pomocí meteoritů.</a:t>
            </a:r>
            <a:endParaRPr lang="cs-CZ" i="1" dirty="0"/>
          </a:p>
        </p:txBody>
      </p:sp>
      <p:sp>
        <p:nvSpPr>
          <p:cNvPr id="6" name="Mrak 5"/>
          <p:cNvSpPr/>
          <p:nvPr/>
        </p:nvSpPr>
        <p:spPr>
          <a:xfrm>
            <a:off x="4283968" y="3363838"/>
            <a:ext cx="4248472" cy="1656184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smtClean="0"/>
              <a:t>Mezi další teorie vzniku života na Zemi patří:</a:t>
            </a:r>
          </a:p>
          <a:p>
            <a:pPr algn="ctr"/>
            <a:r>
              <a:rPr lang="cs-CZ" i="1" dirty="0" smtClean="0"/>
              <a:t>Mimozemská civilizace</a:t>
            </a:r>
          </a:p>
          <a:p>
            <a:pPr algn="ctr"/>
            <a:r>
              <a:rPr lang="cs-CZ" i="1" dirty="0" smtClean="0"/>
              <a:t>Bůh - stvoření</a:t>
            </a:r>
          </a:p>
        </p:txBody>
      </p:sp>
      <p:pic>
        <p:nvPicPr>
          <p:cNvPr id="2050" name="Picture 2" descr="C:\Users\krivankova\AppData\Local\Microsoft\Windows\Temporary Internet Files\Content.IE5\2BY5NQAN\MC9004160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82155"/>
            <a:ext cx="20447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rivankova\AppData\Local\Microsoft\Windows\Temporary Internet Files\Content.IE5\2BY5NQAN\MC90025038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404" y="1923678"/>
            <a:ext cx="1584176" cy="177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Program Files (x86)\Microsoft Office\MEDIA\CAGCAT10\j0332364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01285"/>
            <a:ext cx="1411953" cy="113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rivankova\AppData\Local\Microsoft\Windows\Temporary Internet Files\Content.IE5\2BY5NQAN\MC900438047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504406"/>
            <a:ext cx="1515616" cy="151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94826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39.3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987824" y="669763"/>
            <a:ext cx="3168352" cy="53383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i="1" dirty="0" smtClean="0"/>
              <a:t>Jak a kdy se život objevil?</a:t>
            </a:r>
            <a:endParaRPr lang="cs-CZ" sz="2000" b="1" i="1" dirty="0"/>
          </a:p>
        </p:txBody>
      </p:sp>
      <p:pic>
        <p:nvPicPr>
          <p:cNvPr id="3074" name="Picture 2" descr="http://upload.wikimedia.org/wikipedia/commons/thumb/2/2a/Elliott_%26_Fry04.jpg/220px-Elliott_%26_Fry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58" y="1131590"/>
            <a:ext cx="1872208" cy="30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ený obdélník 2"/>
          <p:cNvSpPr/>
          <p:nvPr/>
        </p:nvSpPr>
        <p:spPr>
          <a:xfrm>
            <a:off x="179512" y="4215040"/>
            <a:ext cx="3528392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i="1" u="sng" dirty="0" smtClean="0"/>
              <a:t>Charles Darwin</a:t>
            </a:r>
          </a:p>
          <a:p>
            <a:pPr algn="ctr"/>
            <a:r>
              <a:rPr lang="cs-CZ" dirty="0" smtClean="0"/>
              <a:t>- </a:t>
            </a:r>
            <a:r>
              <a:rPr lang="cs-CZ" sz="1600" dirty="0" smtClean="0"/>
              <a:t>zakladatel evoluční teorie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2339753" y="1347614"/>
            <a:ext cx="3384376" cy="12859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i="1" u="sng" dirty="0" smtClean="0"/>
              <a:t>Evoluce</a:t>
            </a:r>
          </a:p>
          <a:p>
            <a:pPr algn="ctr"/>
            <a:r>
              <a:rPr lang="cs-CZ" dirty="0" smtClean="0"/>
              <a:t>- </a:t>
            </a:r>
            <a:r>
              <a:rPr lang="cs-CZ" sz="1600" dirty="0"/>
              <a:t>v</a:t>
            </a:r>
            <a:r>
              <a:rPr lang="cs-CZ" sz="1600" dirty="0" smtClean="0"/>
              <a:t>ývoj života od primitivních organismů zemského dávnověku k dnešku</a:t>
            </a:r>
            <a:endParaRPr lang="cs-CZ" sz="1600" dirty="0"/>
          </a:p>
        </p:txBody>
      </p:sp>
      <p:sp>
        <p:nvSpPr>
          <p:cNvPr id="9" name="Zaoblený obdélník 8"/>
          <p:cNvSpPr/>
          <p:nvPr/>
        </p:nvSpPr>
        <p:spPr>
          <a:xfrm>
            <a:off x="5796136" y="1347614"/>
            <a:ext cx="3203848" cy="12859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i="1" u="sng" dirty="0" smtClean="0"/>
              <a:t>Paleontologie</a:t>
            </a:r>
          </a:p>
          <a:p>
            <a:pPr algn="ctr"/>
            <a:r>
              <a:rPr lang="cs-CZ" dirty="0" smtClean="0"/>
              <a:t>- </a:t>
            </a:r>
            <a:r>
              <a:rPr lang="cs-CZ" sz="1600" dirty="0" smtClean="0"/>
              <a:t>věda, která nám umožňuje sledovat dávné organismy</a:t>
            </a:r>
            <a:endParaRPr lang="cs-CZ" sz="1600" dirty="0"/>
          </a:p>
        </p:txBody>
      </p:sp>
      <p:pic>
        <p:nvPicPr>
          <p:cNvPr id="2050" name="Picture 2" descr="http://haminger.wbs.cz/evolu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23799"/>
            <a:ext cx="478958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mělá neuronová síť pomáhá vytipovat lokality bohaté na fosilie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98" y="2826148"/>
            <a:ext cx="2208302" cy="106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rivankova\AppData\Local\Microsoft\Windows\Temporary Internet Files\Content.IE5\ALA8UT32\MC90038309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050"/>
            <a:ext cx="1822399" cy="155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aoblený obdélník 4"/>
          <p:cNvSpPr/>
          <p:nvPr/>
        </p:nvSpPr>
        <p:spPr>
          <a:xfrm>
            <a:off x="251521" y="1174041"/>
            <a:ext cx="3960440" cy="14697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i="1" u="sng" dirty="0" smtClean="0"/>
              <a:t>Fosilie</a:t>
            </a:r>
          </a:p>
          <a:p>
            <a:pPr algn="ctr"/>
            <a:r>
              <a:rPr lang="cs-CZ" dirty="0" smtClean="0"/>
              <a:t>- </a:t>
            </a:r>
            <a:r>
              <a:rPr lang="cs-CZ" sz="1600" dirty="0"/>
              <a:t>d</a:t>
            </a:r>
            <a:r>
              <a:rPr lang="cs-CZ" sz="1600" dirty="0" smtClean="0"/>
              <a:t>okládají existenci organismů v minulých geologických dobách – zkameněliny, usazeniny, jsou z různých geologických období</a:t>
            </a:r>
            <a:endParaRPr lang="cs-CZ" sz="1600" dirty="0"/>
          </a:p>
        </p:txBody>
      </p:sp>
      <p:sp>
        <p:nvSpPr>
          <p:cNvPr id="7" name="Zaoblený obdélník 6"/>
          <p:cNvSpPr/>
          <p:nvPr/>
        </p:nvSpPr>
        <p:spPr>
          <a:xfrm>
            <a:off x="5654159" y="2458303"/>
            <a:ext cx="3308289" cy="9232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u="sng" dirty="0" smtClean="0"/>
              <a:t>Kamenná jádra</a:t>
            </a:r>
          </a:p>
          <a:p>
            <a:pPr algn="ctr"/>
            <a:r>
              <a:rPr lang="cs-CZ" dirty="0" smtClean="0"/>
              <a:t>- </a:t>
            </a:r>
            <a:r>
              <a:rPr lang="cs-CZ" sz="1600" dirty="0"/>
              <a:t>t</a:t>
            </a:r>
            <a:r>
              <a:rPr lang="cs-CZ" sz="1600" dirty="0" smtClean="0"/>
              <a:t>vořeny většinou otisky organických zbytků v okolní hornině</a:t>
            </a:r>
            <a:endParaRPr lang="cs-CZ" sz="1600" dirty="0"/>
          </a:p>
        </p:txBody>
      </p:sp>
      <p:sp>
        <p:nvSpPr>
          <p:cNvPr id="8" name="Zaoblený obdélník 7"/>
          <p:cNvSpPr/>
          <p:nvPr/>
        </p:nvSpPr>
        <p:spPr>
          <a:xfrm>
            <a:off x="189042" y="3939902"/>
            <a:ext cx="4044109" cy="9232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i="1" u="sng" dirty="0" smtClean="0"/>
              <a:t>Vůdčí zkameněliny</a:t>
            </a:r>
          </a:p>
          <a:p>
            <a:pPr algn="ctr"/>
            <a:r>
              <a:rPr lang="cs-CZ" dirty="0" smtClean="0"/>
              <a:t>- </a:t>
            </a:r>
            <a:r>
              <a:rPr lang="cs-CZ" sz="1600" dirty="0"/>
              <a:t>t</a:t>
            </a:r>
            <a:r>
              <a:rPr lang="cs-CZ" sz="1600" dirty="0" smtClean="0"/>
              <a:t>ypické pouze pro určité geologické období</a:t>
            </a:r>
            <a:endParaRPr lang="cs-CZ" sz="1600" dirty="0"/>
          </a:p>
        </p:txBody>
      </p:sp>
      <p:sp>
        <p:nvSpPr>
          <p:cNvPr id="9" name="Zaoblený obdélník 8"/>
          <p:cNvSpPr/>
          <p:nvPr/>
        </p:nvSpPr>
        <p:spPr>
          <a:xfrm>
            <a:off x="4935947" y="3939902"/>
            <a:ext cx="4044109" cy="9232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i="1" u="sng" dirty="0" err="1" smtClean="0"/>
              <a:t>Mikropaleontologie</a:t>
            </a:r>
            <a:r>
              <a:rPr lang="cs-CZ" b="1" i="1" u="sng" dirty="0" smtClean="0"/>
              <a:t>, </a:t>
            </a:r>
            <a:r>
              <a:rPr lang="cs-CZ" b="1" i="1" u="sng" dirty="0" err="1" smtClean="0"/>
              <a:t>mikrofosilie</a:t>
            </a:r>
            <a:endParaRPr lang="cs-CZ" b="1" i="1" u="sng" dirty="0" smtClean="0"/>
          </a:p>
          <a:p>
            <a:pPr algn="ctr"/>
            <a:r>
              <a:rPr lang="cs-CZ" dirty="0" smtClean="0"/>
              <a:t>- </a:t>
            </a:r>
            <a:r>
              <a:rPr lang="cs-CZ" sz="1600" dirty="0"/>
              <a:t>s</a:t>
            </a:r>
            <a:r>
              <a:rPr lang="cs-CZ" sz="1600" dirty="0" smtClean="0"/>
              <a:t>tuduje pouhým okem neviditelné fosilie</a:t>
            </a:r>
            <a:endParaRPr lang="cs-CZ" sz="1600" dirty="0"/>
          </a:p>
        </p:txBody>
      </p:sp>
      <p:pic>
        <p:nvPicPr>
          <p:cNvPr id="1026" name="Picture 2" descr="http://nd01.jxs.cz/731/398/78f4677ee0_44305944_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02" y="370506"/>
            <a:ext cx="20859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4423069" y="729951"/>
            <a:ext cx="2741219" cy="11717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u="sng" dirty="0" smtClean="0"/>
              <a:t>Pravé fosilie</a:t>
            </a:r>
          </a:p>
          <a:p>
            <a:pPr algn="ctr"/>
            <a:r>
              <a:rPr lang="cs-CZ" dirty="0" smtClean="0"/>
              <a:t>- </a:t>
            </a:r>
            <a:r>
              <a:rPr lang="cs-CZ" sz="1600" dirty="0"/>
              <a:t>t</a:t>
            </a:r>
            <a:r>
              <a:rPr lang="cs-CZ" sz="1600" dirty="0" smtClean="0"/>
              <a:t>vořeny původními kostmi nebo schránkami organismů</a:t>
            </a:r>
            <a:endParaRPr lang="cs-CZ" sz="1600" dirty="0"/>
          </a:p>
        </p:txBody>
      </p:sp>
      <p:pic>
        <p:nvPicPr>
          <p:cNvPr id="1028" name="Picture 4" descr="http://oko.yin.cz/35/zkameneliny-davnych-ryb/zkamenelina-ryb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349" y="2342599"/>
            <a:ext cx="2033301" cy="152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rivankova\AppData\Local\Microsoft\Windows\Temporary Internet Files\Content.IE5\ALA8UT32\MC90033794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23879"/>
            <a:ext cx="1909267" cy="97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4283968" y="627145"/>
            <a:ext cx="4392488" cy="79247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i="1" dirty="0" smtClean="0"/>
              <a:t>Vyznač na mapě místa největšího výskytu následujících organismů </a:t>
            </a:r>
            <a:r>
              <a:rPr lang="cs-CZ" sz="2000" b="1" i="1" dirty="0" smtClean="0">
                <a:sym typeface="Wingdings" pitchFamily="2" charset="2"/>
              </a:rPr>
              <a:t></a:t>
            </a:r>
            <a:endParaRPr lang="cs-CZ" sz="2000" b="1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" b="98842" l="237" r="96682">
                        <a14:foregroundMark x1="40995" y1="60232" x2="60664" y2="64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71638"/>
            <a:ext cx="5452417" cy="334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rak 2"/>
          <p:cNvSpPr/>
          <p:nvPr/>
        </p:nvSpPr>
        <p:spPr>
          <a:xfrm>
            <a:off x="251520" y="1023383"/>
            <a:ext cx="3384376" cy="187220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i="1" dirty="0" smtClean="0"/>
              <a:t>Trilobité, prvohorní přesličky, pradávní měkkýši a o jakých dalších víš …? </a:t>
            </a:r>
          </a:p>
          <a:p>
            <a:pPr algn="ctr"/>
            <a:endParaRPr lang="cs-CZ" i="1" dirty="0"/>
          </a:p>
        </p:txBody>
      </p:sp>
      <p:pic>
        <p:nvPicPr>
          <p:cNvPr id="1030" name="Picture 6" descr="www.zskomtu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46913"/>
            <a:ext cx="2952328" cy="197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amepark.cz/pictures/00/17/91/1791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t="10701" b="6300"/>
          <a:stretch/>
        </p:blipFill>
        <p:spPr bwMode="auto">
          <a:xfrm>
            <a:off x="287523" y="3768590"/>
            <a:ext cx="2052229" cy="124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783890" y="627534"/>
            <a:ext cx="2741219" cy="6896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i="1" u="sng" dirty="0" smtClean="0"/>
              <a:t>Geologická období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251520" y="1095586"/>
            <a:ext cx="4896544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i="1" dirty="0" smtClean="0"/>
              <a:t>Nejstarší formy života pocházejí z archaika z období před 3,4 miliardami let. Dokladem jsou hlavně zřetelné organické výtvory, které vznikaly činností primitivních organismů na úrovni bakterií a sinic. </a:t>
            </a:r>
            <a:endParaRPr lang="cs-CZ" sz="1600" i="1" dirty="0"/>
          </a:p>
        </p:txBody>
      </p:sp>
      <p:sp>
        <p:nvSpPr>
          <p:cNvPr id="6" name="Zaoblený obdélník 5"/>
          <p:cNvSpPr/>
          <p:nvPr/>
        </p:nvSpPr>
        <p:spPr>
          <a:xfrm>
            <a:off x="1834154" y="2905387"/>
            <a:ext cx="2741219" cy="6896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i="1" u="sng" dirty="0" smtClean="0"/>
              <a:t>Základní geologická období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2483768" y="4566578"/>
            <a:ext cx="2088232" cy="4458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i="1" u="sng" dirty="0" smtClean="0"/>
              <a:t>prvohory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5495933" y="2819305"/>
            <a:ext cx="1803194" cy="5293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i="1" u="sng" dirty="0" smtClean="0"/>
              <a:t>druhohory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6998353" y="1491631"/>
            <a:ext cx="1864635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i="1" u="sng" dirty="0" smtClean="0"/>
              <a:t>třetihory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6660394" y="4424501"/>
            <a:ext cx="2085775" cy="4876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i="1" u="sng" dirty="0" smtClean="0"/>
              <a:t>čtvrtohory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915815" y="3935743"/>
            <a:ext cx="223224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Informace viz DUM 40</a:t>
            </a:r>
            <a:endParaRPr lang="cs-CZ" sz="1400" dirty="0"/>
          </a:p>
        </p:txBody>
      </p:sp>
      <p:pic>
        <p:nvPicPr>
          <p:cNvPr id="1027" name="Picture 3" descr="C:\Users\krivankova\AppData\Local\Microsoft\Windows\Temporary Internet Files\Content.IE5\XOJG2LDR\MM910001117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135" y="2772412"/>
            <a:ext cx="14859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rivankova\AppData\Local\Microsoft\Windows\Temporary Internet Files\Content.IE5\2BY5NQAN\MC90032957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699" y="463644"/>
            <a:ext cx="1816729" cy="87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21stoleti.cz/wp-content/uploads/Smilodon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0" r="9339" b="20216"/>
          <a:stretch/>
        </p:blipFill>
        <p:spPr bwMode="auto">
          <a:xfrm>
            <a:off x="5436094" y="1779663"/>
            <a:ext cx="1865753" cy="9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rivankova\AppData\Local\Microsoft\Windows\Temporary Internet Files\Content.IE5\XOJG2LDR\MM910001118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4" y="3576257"/>
            <a:ext cx="1082998" cy="143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ile:CollapsedtreeLabels-simplified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04605"/>
            <a:ext cx="7187952" cy="47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179512" y="1131590"/>
            <a:ext cx="2088232" cy="10081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i="1" u="sng" dirty="0" err="1" smtClean="0"/>
              <a:t>Evolutionary</a:t>
            </a:r>
            <a:r>
              <a:rPr lang="cs-CZ" sz="2000" b="1" i="1" u="sng" dirty="0" smtClean="0"/>
              <a:t> biology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618085"/>
              </p:ext>
            </p:extLst>
          </p:nvPr>
        </p:nvGraphicFramePr>
        <p:xfrm>
          <a:off x="179510" y="1131590"/>
          <a:ext cx="7185180" cy="355224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Zakladatelem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evoluční teorie byl: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J. B. </a:t>
                      </a:r>
                      <a:r>
                        <a:rPr lang="cs-CZ" sz="16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Lamarck</a:t>
                      </a:r>
                      <a:endParaRPr lang="cs-CZ" sz="16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Aristoteles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CH. Darwin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I. P. Pavlov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Pravé fosilie jsou tvořeny: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pouze otisky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pouze schránkami organismů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pouze původními kostmi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schránkami i kostmi organismů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Vůdčí zkamenělina je typická pro:</a:t>
                      </a:r>
                    </a:p>
                    <a:p>
                      <a:pPr marL="0" indent="0" algn="l">
                        <a:buNone/>
                      </a:pPr>
                      <a:endParaRPr lang="cs-CZ" sz="18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určité geologické období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určité teplotní rozmezí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určité roční období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oblast mírného pásu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Kamenné fosilie jsou  tvořeny: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většinou otisky organických zbytků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většinou schránkami organismů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většinou kostmi organismů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vytesanými obrázky do kamenů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8354" y="492443"/>
            <a:ext cx="3875574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67544" y="1419622"/>
            <a:ext cx="7632848" cy="30243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upload.wikimedia.org/wikipedia/commons/8/8e/Pangea_animation_03.gif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3"/>
              </a:rPr>
              <a:t>http://upload.wikimedia.org/wikipedia/commons/thumb/2/2a/Elliott_%26_Fry04.jpg/220px-Elliott_%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26_Fry04.jpg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nd01.jxs.cz/731/398/78f4677ee0_44305944_o2.jpg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oko.yin.cz/35/zkameneliny-davnych-ryb/zkamenelina-ryby.jpg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haminger.wbs.cz/evoluce.jpg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www.tyden.cz/obrazek/201111/4ebbfaf79e7c3/crop-138872-paleo_520x250.jpg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www.ceresit.cz/img/mapa-cr-large.png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5)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www.gamepark.cz/pictures/00/17/91/179118.jpg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0"/>
              </a:rPr>
              <a:t>21stoleti.cz/wp-content/uploads/Smilodon1.jpg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1"/>
              </a:rPr>
              <a:t>upload.wikimedia.org/wikipedia/commons/thumb/1/12/CollapsedtreeLabels-simplified.svg/200px-CollapsedtreeLabels-simplified.svg.png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pPr marL="342900" indent="-342900">
              <a:buAutoNum type="arabicPeriod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65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818</Words>
  <Application>Microsoft Office PowerPoint</Application>
  <PresentationFormat>Předvádění na obrazovce (16:9)</PresentationFormat>
  <Paragraphs>126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39.1 Vznik a vývoj druhů na Zemi </vt:lpstr>
      <vt:lpstr>39.2 Co už víš? </vt:lpstr>
      <vt:lpstr>39.3 Jaké si řekneme nové termíny a názvy?</vt:lpstr>
      <vt:lpstr>39.4 Co si řekneme nového?</vt:lpstr>
      <vt:lpstr>39.5 Procvičení a příklady</vt:lpstr>
      <vt:lpstr>39.6 Něco navíc pro šikovné</vt:lpstr>
      <vt:lpstr>39.7 CLIL</vt:lpstr>
      <vt:lpstr>39.8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Petra Křivánková</cp:lastModifiedBy>
  <cp:revision>180</cp:revision>
  <dcterms:created xsi:type="dcterms:W3CDTF">2010-10-18T18:21:56Z</dcterms:created>
  <dcterms:modified xsi:type="dcterms:W3CDTF">2013-08-03T18:49:51Z</dcterms:modified>
</cp:coreProperties>
</file>