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yl s motivem 2 – zvýraznění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Styl s motivem 2 – zvýraznění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0" y="-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5.8.2013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5.8.2013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5.8.2013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5.8.2013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5.8.2013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5.8.2013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5.8.2013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5.8.2013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4000"/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wmf"/><Relationship Id="rId5" Type="http://schemas.openxmlformats.org/officeDocument/2006/relationships/image" Target="../media/image12.jpeg"/><Relationship Id="rId4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6.jpeg"/><Relationship Id="rId7" Type="http://schemas.microsoft.com/office/2007/relationships/hdphoto" Target="../media/hdphoto1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wmf"/><Relationship Id="rId4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0/0e/Chesapeake_Waterbird_Food_Web.jpg" TargetMode="External"/><Relationship Id="rId2" Type="http://schemas.openxmlformats.org/officeDocument/2006/relationships/hyperlink" Target="http://v-d.wbs.cz/krtek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641870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37.1 Ekologie – vztah organismus x prostředí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Petra Křivánková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58724"/>
            <a:ext cx="3029719" cy="553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C:\Users\krivankova\AppData\Local\Microsoft\Windows\Temporary Internet Files\Content.IE5\Z1JNZ7AP\MP90043872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85503"/>
            <a:ext cx="1728192" cy="1157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krivankova\AppData\Local\Microsoft\Windows\Temporary Internet Files\Content.IE5\Z1JNZ7AP\MC90022185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098" y="3003798"/>
            <a:ext cx="2158774" cy="955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krivankova\AppData\Local\Microsoft\Windows\Temporary Internet Files\Content.IE5\Z1JNZ7AP\MC90041190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071869"/>
            <a:ext cx="1027856" cy="931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ál 2"/>
          <p:cNvSpPr/>
          <p:nvPr/>
        </p:nvSpPr>
        <p:spPr>
          <a:xfrm>
            <a:off x="266372" y="1203598"/>
            <a:ext cx="4161612" cy="305898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 doprava 3"/>
          <p:cNvSpPr/>
          <p:nvPr/>
        </p:nvSpPr>
        <p:spPr>
          <a:xfrm>
            <a:off x="4611264" y="2761482"/>
            <a:ext cx="978408" cy="484632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6012160" y="2562038"/>
            <a:ext cx="2232248" cy="79208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SPOLEČENSTVO</a:t>
            </a:r>
            <a:endParaRPr lang="cs-CZ" dirty="0"/>
          </a:p>
        </p:txBody>
      </p:sp>
      <p:pic>
        <p:nvPicPr>
          <p:cNvPr id="8" name="Picture 2" descr="C:\Users\krivankova\AppData\Local\Microsoft\Windows\Temporary Internet Files\Content.IE5\XOJG2LDR\MC900437795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44711"/>
            <a:ext cx="1863725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krivankova\AppData\Local\Microsoft\Windows\Temporary Internet Files\Content.IE5\D79A7FCO\MC900439329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1499" y="1203598"/>
            <a:ext cx="1203598" cy="1203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krivankova\AppData\Local\Microsoft\Windows\Temporary Internet Files\Content.IE5\ALA8UT32\MC900437635[1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036" y="3147860"/>
            <a:ext cx="1410864" cy="1410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krivankova\AppData\Local\Microsoft\Windows\Temporary Internet Files\Content.IE5\ALA8UT32\MP900425158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510853"/>
            <a:ext cx="1347922" cy="896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901828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Petra Křivánková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6. - 9.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Ekologie, populace,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ekosystém, symbióza, konkurence, predace, biocenóza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zabývající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 základními ekologickými pojmy a vztahy mezi organismy.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3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krivankova\AppData\Local\Microsoft\Windows\Temporary Internet Files\Content.IE5\YSJ4UFSE\MC90005734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623677"/>
            <a:ext cx="1799539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rivankova\AppData\Local\Microsoft\Windows\Temporary Internet Files\Content.IE5\BXN3D5E1\MC90044141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53" y="1264755"/>
            <a:ext cx="1362075" cy="18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v-d.wbs.cz/krtek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046" y="1857177"/>
            <a:ext cx="2592288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Šipka doprava 3"/>
          <p:cNvSpPr/>
          <p:nvPr/>
        </p:nvSpPr>
        <p:spPr>
          <a:xfrm rot="12144477">
            <a:off x="5247090" y="3710776"/>
            <a:ext cx="864096" cy="312911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 rot="12144477">
            <a:off x="1398430" y="2428311"/>
            <a:ext cx="864096" cy="312911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Popisek se šipkou dolů 4"/>
          <p:cNvSpPr/>
          <p:nvPr/>
        </p:nvSpPr>
        <p:spPr>
          <a:xfrm>
            <a:off x="2401046" y="771551"/>
            <a:ext cx="2592288" cy="986408"/>
          </a:xfrm>
          <a:prstGeom prst="downArrowCallou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i="1" dirty="0" smtClean="0"/>
              <a:t>Víš, co zobrazuje následující sled obrázků?</a:t>
            </a:r>
            <a:endParaRPr lang="cs-CZ" i="1" dirty="0"/>
          </a:p>
        </p:txBody>
      </p:sp>
      <p:sp>
        <p:nvSpPr>
          <p:cNvPr id="6" name="Vodorovný svitek 5"/>
          <p:cNvSpPr/>
          <p:nvPr/>
        </p:nvSpPr>
        <p:spPr>
          <a:xfrm>
            <a:off x="293270" y="3801393"/>
            <a:ext cx="2020322" cy="1198314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POTRAVNÍ ŘETĚZEC (PYRAMIDA)</a:t>
            </a:r>
            <a:endParaRPr lang="cs-CZ" dirty="0"/>
          </a:p>
        </p:txBody>
      </p:sp>
      <p:pic>
        <p:nvPicPr>
          <p:cNvPr id="1027" name="Picture 3" descr="C:\Users\krivankova\AppData\Local\Microsoft\Windows\Temporary Internet Files\Content.IE5\ALA8UT32\MC90043779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531" y="3867232"/>
            <a:ext cx="1930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Mrak 7"/>
          <p:cNvSpPr/>
          <p:nvPr/>
        </p:nvSpPr>
        <p:spPr>
          <a:xfrm>
            <a:off x="4993334" y="915566"/>
            <a:ext cx="4150666" cy="2435739"/>
          </a:xfrm>
          <a:prstGeom prst="cloud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i="1" u="sng" dirty="0">
                <a:solidFill>
                  <a:schemeClr val="tx1"/>
                </a:solidFill>
              </a:rPr>
              <a:t>EKOLOGIE </a:t>
            </a:r>
            <a:endParaRPr lang="cs-CZ" sz="2000" b="1" i="1" u="sng" dirty="0" smtClean="0">
              <a:solidFill>
                <a:schemeClr val="tx1"/>
              </a:solidFill>
            </a:endParaRPr>
          </a:p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= </a:t>
            </a:r>
            <a:r>
              <a:rPr lang="cs-CZ" dirty="0">
                <a:solidFill>
                  <a:schemeClr val="tx1"/>
                </a:solidFill>
              </a:rPr>
              <a:t>věda zabývající se:</a:t>
            </a:r>
          </a:p>
          <a:p>
            <a:pPr marL="342900" indent="-342900" algn="ctr">
              <a:buAutoNum type="arabicPeriod"/>
            </a:pPr>
            <a:r>
              <a:rPr lang="cs-CZ" i="1" dirty="0">
                <a:solidFill>
                  <a:schemeClr val="tx1"/>
                </a:solidFill>
              </a:rPr>
              <a:t>vztahy mezi organismy a prostředím</a:t>
            </a:r>
          </a:p>
          <a:p>
            <a:pPr marL="342900" indent="-342900" algn="ctr">
              <a:buAutoNum type="arabicPeriod"/>
            </a:pPr>
            <a:r>
              <a:rPr lang="cs-CZ" i="1" dirty="0">
                <a:solidFill>
                  <a:schemeClr val="tx1"/>
                </a:solidFill>
              </a:rPr>
              <a:t>vztahy mezi organismy navzájem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702027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312453" y="1059582"/>
            <a:ext cx="6502869" cy="57606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1" dirty="0" smtClean="0"/>
              <a:t>Každému organismu se daří nejlépe v optimálních podmínkách.</a:t>
            </a:r>
            <a:endParaRPr lang="cs-CZ" i="1" dirty="0"/>
          </a:p>
        </p:txBody>
      </p:sp>
      <p:sp>
        <p:nvSpPr>
          <p:cNvPr id="5" name="Zaoblený obdélník 4"/>
          <p:cNvSpPr/>
          <p:nvPr/>
        </p:nvSpPr>
        <p:spPr>
          <a:xfrm>
            <a:off x="306296" y="1826656"/>
            <a:ext cx="3649015" cy="57606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Co působí na život organismu?</a:t>
            </a:r>
            <a:endParaRPr lang="cs-CZ" b="1" dirty="0"/>
          </a:p>
        </p:txBody>
      </p:sp>
      <p:sp>
        <p:nvSpPr>
          <p:cNvPr id="6" name="Zaoblený obdélník 5"/>
          <p:cNvSpPr/>
          <p:nvPr/>
        </p:nvSpPr>
        <p:spPr>
          <a:xfrm>
            <a:off x="4283968" y="1826656"/>
            <a:ext cx="4680519" cy="81710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Abiotické podmínky </a:t>
            </a:r>
          </a:p>
          <a:p>
            <a:pPr algn="ctr"/>
            <a:r>
              <a:rPr lang="cs-CZ" dirty="0" smtClean="0"/>
              <a:t>– </a:t>
            </a:r>
            <a:r>
              <a:rPr lang="cs-CZ" sz="1600" dirty="0" smtClean="0"/>
              <a:t>složky neživé přírody (sluneční záření, ovzduší, </a:t>
            </a:r>
            <a:r>
              <a:rPr lang="cs-CZ" sz="1600" dirty="0" smtClean="0"/>
              <a:t>voda, </a:t>
            </a:r>
            <a:r>
              <a:rPr lang="cs-CZ" sz="1600" dirty="0" smtClean="0"/>
              <a:t>…)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4308531" y="2793191"/>
            <a:ext cx="4655956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Biotické podmínky</a:t>
            </a:r>
            <a:r>
              <a:rPr lang="cs-CZ" dirty="0" smtClean="0"/>
              <a:t> – </a:t>
            </a:r>
            <a:r>
              <a:rPr lang="cs-CZ" sz="1600" dirty="0" smtClean="0"/>
              <a:t>ostatní organismy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312453" y="2715766"/>
            <a:ext cx="3395450" cy="10081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Populace </a:t>
            </a:r>
          </a:p>
          <a:p>
            <a:pPr algn="ctr"/>
            <a:r>
              <a:rPr lang="cs-CZ" sz="1600" dirty="0" smtClean="0"/>
              <a:t>– organismy stejného druhu žijící v určitém čase na určitém místě</a:t>
            </a:r>
            <a:endParaRPr lang="cs-CZ" sz="1600" dirty="0"/>
          </a:p>
        </p:txBody>
      </p:sp>
      <p:pic>
        <p:nvPicPr>
          <p:cNvPr id="3074" name="Picture 2" descr="C:\Users\krivankova\AppData\Local\Microsoft\Windows\Temporary Internet Files\Content.IE5\D79A7FCO\MP90044478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69414"/>
            <a:ext cx="1251236" cy="966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aoblený obdélník 9"/>
          <p:cNvSpPr/>
          <p:nvPr/>
        </p:nvSpPr>
        <p:spPr>
          <a:xfrm>
            <a:off x="306296" y="3939902"/>
            <a:ext cx="3401607" cy="108012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Společenstvo = biocenóza </a:t>
            </a:r>
          </a:p>
          <a:p>
            <a:pPr algn="ctr"/>
            <a:r>
              <a:rPr lang="cs-CZ" sz="1600" dirty="0" smtClean="0"/>
              <a:t>– společenstvo různých organismů, které obývají určitý prostor a jsou vzájemně propojeny </a:t>
            </a:r>
            <a:endParaRPr lang="cs-CZ" sz="16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6961814" y="3474902"/>
            <a:ext cx="2088232" cy="53295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Biosféra</a:t>
            </a:r>
          </a:p>
          <a:p>
            <a:pPr algn="ctr"/>
            <a:r>
              <a:rPr lang="cs-CZ" sz="1600" dirty="0" smtClean="0"/>
              <a:t>- živý obal Země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4454014" y="3474902"/>
            <a:ext cx="2088232" cy="53295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Fytocenóza</a:t>
            </a:r>
          </a:p>
          <a:p>
            <a:pPr algn="ctr"/>
            <a:r>
              <a:rPr lang="cs-CZ" sz="1600" dirty="0"/>
              <a:t>s</a:t>
            </a:r>
            <a:r>
              <a:rPr lang="cs-CZ" sz="1600" dirty="0" smtClean="0"/>
              <a:t>polečenstvo </a:t>
            </a:r>
            <a:r>
              <a:rPr lang="cs-CZ" sz="1600" dirty="0" smtClean="0"/>
              <a:t>rostlin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5501428" y="4342021"/>
            <a:ext cx="2560904" cy="53295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Zoocenóza</a:t>
            </a:r>
          </a:p>
          <a:p>
            <a:pPr algn="ctr"/>
            <a:r>
              <a:rPr lang="cs-CZ" sz="1600" dirty="0"/>
              <a:t>s</a:t>
            </a:r>
            <a:r>
              <a:rPr lang="cs-CZ" sz="1600" dirty="0" smtClean="0"/>
              <a:t>polečenstvo </a:t>
            </a:r>
            <a:r>
              <a:rPr lang="cs-CZ" sz="1600" dirty="0" smtClean="0"/>
              <a:t>živočichů</a:t>
            </a:r>
          </a:p>
        </p:txBody>
      </p:sp>
      <p:pic>
        <p:nvPicPr>
          <p:cNvPr id="1026" name="Picture 2" descr="C:\Users\krivankova\AppData\Local\Microsoft\Windows\Temporary Internet Files\Content.IE5\2BY5NQAN\MM900365158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219922"/>
            <a:ext cx="10287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aoblený obdélník 6"/>
          <p:cNvSpPr/>
          <p:nvPr/>
        </p:nvSpPr>
        <p:spPr>
          <a:xfrm>
            <a:off x="4410969" y="697336"/>
            <a:ext cx="4464496" cy="180240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Ekosystém 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základní stavební a funkční jednotka přírody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biocenóza </a:t>
            </a:r>
            <a:r>
              <a:rPr lang="cs-CZ" sz="1600" dirty="0"/>
              <a:t>+ neživá příroda</a:t>
            </a:r>
          </a:p>
          <a:p>
            <a:r>
              <a:rPr lang="cs-CZ" sz="1600" dirty="0"/>
              <a:t>        </a:t>
            </a:r>
            <a:r>
              <a:rPr lang="cs-CZ" sz="1600" dirty="0" smtClean="0"/>
              <a:t>= </a:t>
            </a:r>
            <a:r>
              <a:rPr lang="cs-CZ" sz="1600" dirty="0"/>
              <a:t>složitý systém vzájemných </a:t>
            </a:r>
            <a:r>
              <a:rPr lang="cs-CZ" sz="1600" dirty="0" smtClean="0"/>
              <a:t>vztahů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základem </a:t>
            </a:r>
            <a:r>
              <a:rPr lang="cs-CZ" sz="1600" dirty="0"/>
              <a:t>pro vytvoření rovnováhy je tok energie a koloběh </a:t>
            </a:r>
            <a:r>
              <a:rPr lang="cs-CZ" sz="1600" dirty="0" smtClean="0"/>
              <a:t>látek</a:t>
            </a:r>
            <a:endParaRPr lang="cs-CZ" sz="1600" dirty="0"/>
          </a:p>
        </p:txBody>
      </p:sp>
      <p:sp>
        <p:nvSpPr>
          <p:cNvPr id="10" name="Zaoblený obdélník 9"/>
          <p:cNvSpPr/>
          <p:nvPr/>
        </p:nvSpPr>
        <p:spPr>
          <a:xfrm>
            <a:off x="323528" y="1141920"/>
            <a:ext cx="2556284" cy="98973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Přírodní</a:t>
            </a:r>
          </a:p>
          <a:p>
            <a:pPr algn="ctr"/>
            <a:r>
              <a:rPr lang="cs-CZ" sz="1600" dirty="0" smtClean="0"/>
              <a:t>(oceán, moře, tajga, deštné </a:t>
            </a:r>
            <a:r>
              <a:rPr lang="cs-CZ" sz="1600" dirty="0" smtClean="0"/>
              <a:t>pralesy, …)</a:t>
            </a:r>
            <a:endParaRPr lang="cs-CZ" sz="1600" dirty="0" smtClean="0"/>
          </a:p>
        </p:txBody>
      </p:sp>
      <p:sp>
        <p:nvSpPr>
          <p:cNvPr id="11" name="Zaoblený obdélník 10"/>
          <p:cNvSpPr/>
          <p:nvPr/>
        </p:nvSpPr>
        <p:spPr>
          <a:xfrm>
            <a:off x="1895524" y="2370534"/>
            <a:ext cx="2400623" cy="8344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Umělé</a:t>
            </a:r>
          </a:p>
          <a:p>
            <a:pPr algn="ctr"/>
            <a:r>
              <a:rPr lang="cs-CZ" sz="1600" dirty="0" smtClean="0"/>
              <a:t>(rybník, pole, </a:t>
            </a:r>
            <a:r>
              <a:rPr lang="cs-CZ" sz="1600" dirty="0" smtClean="0"/>
              <a:t>skleník, </a:t>
            </a:r>
            <a:r>
              <a:rPr lang="cs-CZ" sz="1600" dirty="0" smtClean="0"/>
              <a:t>…)</a:t>
            </a:r>
          </a:p>
        </p:txBody>
      </p:sp>
      <p:pic>
        <p:nvPicPr>
          <p:cNvPr id="1026" name="Picture 2" descr="C:\Users\krivankova\AppData\Local\Microsoft\Windows\Temporary Internet Files\Content.IE5\ALA8UT32\MP90044862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46" y="2787774"/>
            <a:ext cx="1210444" cy="1815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rivankova\AppData\Local\Microsoft\Windows\Temporary Internet Files\Content.IE5\XOJG2LDR\MC90044030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370534"/>
            <a:ext cx="2112221" cy="768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rivankova\AppData\Local\Microsoft\Windows\Temporary Internet Files\Content.IE5\ALA8UT32\MC90033479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836" y="1085264"/>
            <a:ext cx="1212491" cy="1046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892110"/>
              </p:ext>
            </p:extLst>
          </p:nvPr>
        </p:nvGraphicFramePr>
        <p:xfrm>
          <a:off x="1646003" y="3505506"/>
          <a:ext cx="5902147" cy="14556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36104"/>
                <a:gridCol w="283096"/>
                <a:gridCol w="797024"/>
                <a:gridCol w="216024"/>
                <a:gridCol w="1080120"/>
                <a:gridCol w="261701"/>
                <a:gridCol w="1108878"/>
                <a:gridCol w="208280"/>
                <a:gridCol w="1010920"/>
              </a:tblGrid>
              <a:tr h="35680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Producenti</a:t>
                      </a:r>
                      <a:endParaRPr lang="cs-CZ" sz="1200" dirty="0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Konzumenti</a:t>
                      </a:r>
                      <a:endParaRPr lang="cs-CZ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1337"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I. řádu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II. řádu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III. řádu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IV. řádu</a:t>
                      </a:r>
                      <a:endParaRPr lang="cs-CZ" sz="1200" dirty="0"/>
                    </a:p>
                  </a:txBody>
                  <a:tcPr/>
                </a:tc>
              </a:tr>
              <a:tr h="7574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stromy, byliny</a:t>
                      </a:r>
                    </a:p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effectLst/>
                        </a:rPr>
                        <a:t>býložravé larvy hmyzu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effectLst/>
                        </a:rPr>
                        <a:t>hmyzožraví ptáci</a:t>
                      </a:r>
                    </a:p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effectLst/>
                        </a:rPr>
                        <a:t>drobní dravci, šelmy</a:t>
                      </a:r>
                    </a:p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effectLst/>
                        </a:rPr>
                        <a:t>větší dravci, šelmy</a:t>
                      </a:r>
                    </a:p>
                    <a:p>
                      <a:pPr algn="ctr"/>
                      <a:endParaRPr lang="cs-CZ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9" name="Picture 5" descr="C:\Users\krivankova\AppData\Local\Microsoft\Windows\Temporary Internet Files\Content.IE5\XOJG2LDR\MP900448716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62" b="99654" l="1000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597077" y="2283718"/>
            <a:ext cx="1754471" cy="1221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rivankova\AppData\Local\Microsoft\Windows\Temporary Internet Files\Content.IE5\2BY5NQAN\MC900441822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177" y="3069336"/>
            <a:ext cx="1638300" cy="188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451100" y="1200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230403"/>
              </p:ext>
            </p:extLst>
          </p:nvPr>
        </p:nvGraphicFramePr>
        <p:xfrm>
          <a:off x="4035152" y="1340426"/>
          <a:ext cx="4713312" cy="3463572"/>
        </p:xfrm>
        <a:graphic>
          <a:graphicData uri="http://schemas.openxmlformats.org/drawingml/2006/table">
            <a:tbl>
              <a:tblPr>
                <a:tableStyleId>{638B1855-1B75-4FBE-930C-398BA8C253C6}</a:tableStyleId>
              </a:tblPr>
              <a:tblGrid>
                <a:gridCol w="392776"/>
                <a:gridCol w="392776"/>
                <a:gridCol w="392776"/>
                <a:gridCol w="392776"/>
                <a:gridCol w="392776"/>
                <a:gridCol w="392776"/>
                <a:gridCol w="392776"/>
                <a:gridCol w="392776"/>
                <a:gridCol w="392776"/>
                <a:gridCol w="392776"/>
                <a:gridCol w="392776"/>
                <a:gridCol w="392776"/>
              </a:tblGrid>
              <a:tr h="2886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Z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A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J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Í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C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P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D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Ě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V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D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M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6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M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R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O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Ž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A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O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V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S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Y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R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6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B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U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V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O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L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P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N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L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J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N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6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R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U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T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D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A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S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Y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R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K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K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C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6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A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B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Y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R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L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V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Z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S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O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T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6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M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L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G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A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C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V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O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O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Č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Ž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O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6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K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Y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R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H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K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Í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L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Á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R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K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O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P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6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K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Ý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Š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V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V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R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K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A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R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Ý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6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L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Ů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B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K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S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J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R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O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R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6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A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Ň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L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I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Š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K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A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T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B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S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U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6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S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P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R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A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S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C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R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U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O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T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6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O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CH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L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P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J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Ž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K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Z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N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Zaoblený obdélník 4"/>
          <p:cNvSpPr/>
          <p:nvPr/>
        </p:nvSpPr>
        <p:spPr>
          <a:xfrm>
            <a:off x="179512" y="4515966"/>
            <a:ext cx="3168352" cy="457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i="1" u="sng" dirty="0" smtClean="0"/>
              <a:t>Tajenka</a:t>
            </a:r>
            <a:r>
              <a:rPr lang="cs-CZ" dirty="0" smtClean="0"/>
              <a:t>: …………….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888831"/>
              </p:ext>
            </p:extLst>
          </p:nvPr>
        </p:nvGraphicFramePr>
        <p:xfrm>
          <a:off x="323528" y="1200150"/>
          <a:ext cx="3370854" cy="295577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31266"/>
                <a:gridCol w="138528"/>
                <a:gridCol w="1031266"/>
                <a:gridCol w="138528"/>
                <a:gridCol w="1031266"/>
              </a:tblGrid>
              <a:tr h="242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BUVOL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LIŠKA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REJSEK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2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BÝK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LOS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RYS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2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JELEN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MEDVĚD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SRNA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2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JEŽEK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MROŽ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TUR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2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KOČKA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MYŠ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TYGR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2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KOZY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NETOPÝR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VELRYBA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05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KRÁLÍK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NOSOROŽEC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VEVERKA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2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KRTEK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OSEL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VLK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2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KRYSA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OVCE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ZAJÍC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2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KŮŇ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PES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ZEBRA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2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LEV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PLCH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ZUBR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2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LEVHARD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PRASE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Zaoblený obdélník 7"/>
          <p:cNvSpPr/>
          <p:nvPr/>
        </p:nvSpPr>
        <p:spPr>
          <a:xfrm>
            <a:off x="3995936" y="627534"/>
            <a:ext cx="3168352" cy="457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i="1" u="sng" dirty="0" smtClean="0"/>
              <a:t>Vylušti </a:t>
            </a:r>
            <a:r>
              <a:rPr lang="cs-CZ" sz="2000" b="1" i="1" u="sng" dirty="0" err="1" smtClean="0"/>
              <a:t>osmisměrku</a:t>
            </a:r>
            <a:r>
              <a:rPr lang="cs-CZ" sz="2000" b="1" i="1" u="sng" dirty="0" smtClean="0"/>
              <a:t> </a:t>
            </a:r>
            <a:endParaRPr lang="cs-CZ" dirty="0"/>
          </a:p>
        </p:txBody>
      </p:sp>
      <p:pic>
        <p:nvPicPr>
          <p:cNvPr id="1027" name="Picture 3" descr="C:\Users\krivankova\AppData\Local\Microsoft\Windows\Temporary Internet Files\Content.IE5\D79A7FCO\MC90044042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78425"/>
            <a:ext cx="936104" cy="985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323528" y="1272885"/>
            <a:ext cx="3384376" cy="43204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i="1" dirty="0" smtClean="0"/>
              <a:t>Vztahy mezi populacemi</a:t>
            </a:r>
            <a:endParaRPr lang="cs-CZ" sz="2400" b="1" i="1" dirty="0"/>
          </a:p>
        </p:txBody>
      </p:sp>
      <p:sp>
        <p:nvSpPr>
          <p:cNvPr id="8" name="Zástupný symbol pro obsah 2"/>
          <p:cNvSpPr>
            <a:spLocks noGrp="1"/>
          </p:cNvSpPr>
          <p:nvPr/>
        </p:nvSpPr>
        <p:spPr>
          <a:xfrm>
            <a:off x="4283968" y="1275606"/>
            <a:ext cx="4464496" cy="3418696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/>
              <a:t>C. Linné</a:t>
            </a:r>
            <a:r>
              <a:rPr lang="cs-CZ" dirty="0" smtClean="0"/>
              <a:t>: </a:t>
            </a:r>
            <a:r>
              <a:rPr lang="cs-CZ" dirty="0" smtClean="0"/>
              <a:t>základy </a:t>
            </a:r>
            <a:r>
              <a:rPr lang="cs-CZ" dirty="0" smtClean="0"/>
              <a:t>botanické a zoologické </a:t>
            </a:r>
            <a:r>
              <a:rPr lang="cs-CZ" dirty="0" smtClean="0"/>
              <a:t>systematiky</a:t>
            </a:r>
            <a:endParaRPr lang="cs-CZ" dirty="0" smtClean="0"/>
          </a:p>
          <a:p>
            <a:r>
              <a:rPr lang="cs-CZ" b="1" dirty="0" smtClean="0"/>
              <a:t>J. B. </a:t>
            </a:r>
            <a:r>
              <a:rPr lang="cs-CZ" b="1" dirty="0" err="1" smtClean="0"/>
              <a:t>Lamarck</a:t>
            </a:r>
            <a:r>
              <a:rPr lang="cs-CZ" dirty="0" smtClean="0"/>
              <a:t>: </a:t>
            </a:r>
            <a:r>
              <a:rPr lang="cs-CZ" dirty="0" smtClean="0"/>
              <a:t>odhalil </a:t>
            </a:r>
            <a:r>
              <a:rPr lang="cs-CZ" dirty="0" smtClean="0"/>
              <a:t>závislost organismů na vnějším </a:t>
            </a:r>
            <a:r>
              <a:rPr lang="cs-CZ" dirty="0" smtClean="0"/>
              <a:t>prostředí </a:t>
            </a:r>
            <a:endParaRPr lang="cs-CZ" dirty="0" smtClean="0"/>
          </a:p>
          <a:p>
            <a:r>
              <a:rPr lang="cs-CZ" b="1" dirty="0" smtClean="0"/>
              <a:t>E. </a:t>
            </a:r>
            <a:r>
              <a:rPr lang="cs-CZ" b="1" dirty="0" err="1" smtClean="0"/>
              <a:t>Haeckel</a:t>
            </a:r>
            <a:r>
              <a:rPr lang="cs-CZ" b="1" dirty="0" smtClean="0"/>
              <a:t>: </a:t>
            </a:r>
            <a:r>
              <a:rPr lang="cs-CZ" dirty="0"/>
              <a:t>d</a:t>
            </a:r>
            <a:r>
              <a:rPr lang="cs-CZ" dirty="0" smtClean="0"/>
              <a:t>efinice ekologie</a:t>
            </a:r>
            <a:endParaRPr lang="cs-CZ" dirty="0" smtClean="0"/>
          </a:p>
          <a:p>
            <a:r>
              <a:rPr lang="cs-CZ" b="1" dirty="0" smtClean="0"/>
              <a:t>Ch. Darwin: </a:t>
            </a:r>
            <a:r>
              <a:rPr lang="cs-CZ" dirty="0"/>
              <a:t>z</a:t>
            </a:r>
            <a:r>
              <a:rPr lang="cs-CZ" dirty="0" smtClean="0"/>
              <a:t>ískal </a:t>
            </a:r>
            <a:r>
              <a:rPr lang="cs-CZ" dirty="0" smtClean="0"/>
              <a:t>základní představy o přirozeném vzniku a vývoji druhů evolucí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4932040" y="627534"/>
            <a:ext cx="3168352" cy="43204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i="1" dirty="0" smtClean="0"/>
              <a:t>Významné osobnosti:</a:t>
            </a:r>
            <a:endParaRPr lang="cs-CZ" sz="2400" b="1" i="1" dirty="0"/>
          </a:p>
        </p:txBody>
      </p:sp>
      <p:sp>
        <p:nvSpPr>
          <p:cNvPr id="10" name="Zaoblený obdélník 9"/>
          <p:cNvSpPr/>
          <p:nvPr/>
        </p:nvSpPr>
        <p:spPr>
          <a:xfrm>
            <a:off x="179512" y="1859067"/>
            <a:ext cx="3672408" cy="294493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b="1" i="1" dirty="0" err="1" smtClean="0"/>
              <a:t>Neutralizmus</a:t>
            </a:r>
            <a:r>
              <a:rPr lang="cs-CZ" dirty="0" smtClean="0"/>
              <a:t> – </a:t>
            </a:r>
            <a:r>
              <a:rPr lang="cs-CZ" sz="1600" dirty="0" smtClean="0"/>
              <a:t>neovlivňující se dva druhy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Konkurence</a:t>
            </a:r>
            <a:r>
              <a:rPr lang="cs-CZ" sz="1600" dirty="0" smtClean="0"/>
              <a:t> – populace se navzájem omezují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Symbióza</a:t>
            </a:r>
            <a:r>
              <a:rPr lang="cs-CZ" sz="1600" dirty="0" smtClean="0"/>
              <a:t> – vzájemně prospěšný stav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Parazitismus</a:t>
            </a:r>
            <a:r>
              <a:rPr lang="cs-CZ" sz="1600" dirty="0" smtClean="0"/>
              <a:t> – hostitel – parazit, škodlivý, ale i prospěšný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Predace</a:t>
            </a:r>
            <a:r>
              <a:rPr lang="cs-CZ" sz="1600" dirty="0" smtClean="0"/>
              <a:t> – jedna populace napadá druhou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Biology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ile:Chesapeake Waterbird Food We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237238"/>
            <a:ext cx="4752528" cy="3701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aoblený obdélník 6"/>
          <p:cNvSpPr/>
          <p:nvPr/>
        </p:nvSpPr>
        <p:spPr>
          <a:xfrm>
            <a:off x="4572000" y="627534"/>
            <a:ext cx="2664296" cy="43204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i="1" dirty="0" smtClean="0"/>
              <a:t>Food </a:t>
            </a:r>
            <a:r>
              <a:rPr lang="cs-CZ" sz="2400" b="1" i="1" dirty="0" err="1" smtClean="0"/>
              <a:t>chain</a:t>
            </a:r>
            <a:endParaRPr lang="cs-CZ" sz="2400" b="1" i="1" dirty="0"/>
          </a:p>
        </p:txBody>
      </p:sp>
      <p:sp>
        <p:nvSpPr>
          <p:cNvPr id="8" name="Zaoblený obdélník 7"/>
          <p:cNvSpPr/>
          <p:nvPr/>
        </p:nvSpPr>
        <p:spPr>
          <a:xfrm>
            <a:off x="539552" y="1237238"/>
            <a:ext cx="2592288" cy="43204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i="1" dirty="0" err="1" smtClean="0"/>
              <a:t>Ecosystem</a:t>
            </a:r>
            <a:endParaRPr lang="cs-CZ" sz="2400" b="1" i="1" dirty="0"/>
          </a:p>
        </p:txBody>
      </p:sp>
      <p:pic>
        <p:nvPicPr>
          <p:cNvPr id="1028" name="Picture 4" descr="http://upload.wikimedia.org/wikipedia/commons/thumb/7/76/Blue_Linckia_Starfish.JPG/220px-Blue_Linckia_Starfish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46" y="1923677"/>
            <a:ext cx="209550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050991"/>
              </p:ext>
            </p:extLst>
          </p:nvPr>
        </p:nvGraphicFramePr>
        <p:xfrm>
          <a:off x="179510" y="1131590"/>
          <a:ext cx="7185180" cy="3552244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O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rganismy stejného druhu žijící v určitém čase na určitém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místě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=</a:t>
                      </a:r>
                      <a:endParaRPr lang="cs-CZ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biocenóza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fytocenóza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populace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ekosystém</a:t>
                      </a:r>
                      <a:endParaRPr lang="cs-CZ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Vztah, ve kterém se navzájem populace 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omezují, 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označujeme: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neutralismus</a:t>
                      </a:r>
                      <a:endParaRPr lang="cs-CZ" sz="16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konkurence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predace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symbióza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2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Složka neživé přírody tvoří ……….. podmínky.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biotické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abiotické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biologické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nebiologické</a:t>
                      </a:r>
                      <a:endParaRPr lang="cs-CZ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Kdo definoval pojem ekologie?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endParaRPr lang="cs-C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CH. Darwin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E. </a:t>
                      </a:r>
                      <a:r>
                        <a:rPr lang="cs-CZ" sz="16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Haeckel</a:t>
                      </a:r>
                      <a:endParaRPr lang="cs-CZ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Linné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J. B. </a:t>
                      </a:r>
                      <a:r>
                        <a:rPr lang="cs-CZ" sz="16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Lamarck</a:t>
                      </a:r>
                      <a:endParaRPr lang="cs-CZ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691972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4407833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971600" y="1419622"/>
            <a:ext cx="6840760" cy="25922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v-d.wbs.cz/krtek.jpg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upload.wikimedia.org/wikipedia/commons/0/0e/Chesapeake_Waterbird_Food_Web.jpg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7)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Obrázky z databáze klipart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97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1761</TotalTime>
  <Words>940</Words>
  <Application>Microsoft Office PowerPoint</Application>
  <PresentationFormat>Předvádění na obrazovce (16:9)</PresentationFormat>
  <Paragraphs>317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37.1 Ekologie – vztah organismus x prostředí </vt:lpstr>
      <vt:lpstr>37.2 Co už víš? </vt:lpstr>
      <vt:lpstr>37.3 Jaké si řekneme nové termíny a názvy?</vt:lpstr>
      <vt:lpstr>37.4 Co si řekneme nového?</vt:lpstr>
      <vt:lpstr>37.5 Procvičení a příklady</vt:lpstr>
      <vt:lpstr>37.6 Něco navíc pro šikovné</vt:lpstr>
      <vt:lpstr>37.7 CLIL</vt:lpstr>
      <vt:lpstr>37.8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184</cp:revision>
  <dcterms:created xsi:type="dcterms:W3CDTF">2010-10-18T18:21:56Z</dcterms:created>
  <dcterms:modified xsi:type="dcterms:W3CDTF">2013-08-05T10:18:48Z</dcterms:modified>
</cp:coreProperties>
</file>