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3763"/>
    <a:srgbClr val="C4D42C"/>
    <a:srgbClr val="72B163"/>
    <a:srgbClr val="FFFF00"/>
    <a:srgbClr val="308406"/>
    <a:srgbClr val="A6A200"/>
    <a:srgbClr val="FFFF99"/>
    <a:srgbClr val="FF7C80"/>
    <a:srgbClr val="00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2" autoAdjust="0"/>
    <p:restoredTop sz="94676" autoAdjust="0"/>
  </p:normalViewPr>
  <p:slideViewPr>
    <p:cSldViewPr>
      <p:cViewPr>
        <p:scale>
          <a:sx n="90" d="100"/>
          <a:sy n="90" d="100"/>
        </p:scale>
        <p:origin x="-978" y="-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://www.google.cz/url?sa=i&amp;rct=j&amp;q=li%C5%A1ka&amp;source=images&amp;cd=&amp;cad=rja&amp;docid=V5EdTxd8ZR05vM&amp;tbnid=NwOSju7rn3_VGM:&amp;ved=0CAUQjRw&amp;url=http://www.ezoo.cz/zvire.php?zvire_id=26&amp;ei=INCbUYSgAoTJtQa5u4HQBw&amp;bvm=bv.46751780,d.bGE&amp;psig=AFQjCNHqraT3JgdHgXP9Iy0GGNuDuedM3g&amp;ust=136925225103340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google.cz/url?sa=i&amp;rct=j&amp;q=vydra&amp;source=images&amp;cd=&amp;cad=rja&amp;docid=dLlX28HEL3TM0M&amp;tbnid=Qkkl84c_zVYs0M:&amp;ved=0CAUQjRw&amp;url=http://galerieklon.cnews.cz/gcnews/fotografie/vydra-ricni&amp;ei=IPyPUbGhPI7EswaamIGwDA&amp;bvm=bv.46340616,d.Yms&amp;psig=AFQjCNFsdx7uTQpJUcmG8u3oLVwnIsvF2Q&amp;ust=1368477073465515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z/url?sa=i&amp;rct=j&amp;q=li%C5%A1ka&amp;source=images&amp;cd=&amp;cad=rja&amp;docid=lwpe5qyribLt9M&amp;tbnid=2LhS_oH8vY63NM:&amp;ved=0CAUQjRw&amp;url=http://godzdogz.op.org/2011_07_01_archive.html&amp;ei=NhudUazMFIqTswbau4DwBQ&amp;bvm=bv.46751780,d.bGE&amp;psig=AFQjCNGfaknskscLl7TKrWhhtYFYtB9x1w&amp;ust=136933700632895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fenek&amp;source=images&amp;cd=&amp;cad=rja&amp;docid=WncXvC-rMOZThM&amp;tbnid=wFE-VuTaj_OULM:&amp;ved=0CAUQjRw&amp;url=http://www.zoopraha.cz/cs/o-zviratech/lexikon/fenek&amp;ei=PRuhUdfhJMOjPcqHgOAO&amp;bvm=bv.47008514,d.ZWU&amp;psig=AFQjCNFXjFA0PPhZBLi1EPKtzmCPSFZBng&amp;ust=1369599161222882" TargetMode="External"/><Relationship Id="rId3" Type="http://schemas.openxmlformats.org/officeDocument/2006/relationships/hyperlink" Target="http://www.google.cz/url?sa=i&amp;rct=j&amp;q=puma+americk%C3%A1&amp;source=images&amp;cd=&amp;cad=rja&amp;docid=DfKTZodBgh-ayM&amp;tbnid=Kg6ZiN_anRDwTM:&amp;ved=0CAUQjRw&amp;url=http://selmy.chovzvirat.com/druhy/puma-americka.html&amp;ei=ehihUcaILcjFOe6SgcAH&amp;bvm=bv.47008514,d.bGE&amp;psig=AFQjCNFqbZmGsN82iV9_WXPEyiLFCeTriw&amp;ust=1369598454699400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//upload.wikimedia.org/wikipedia/commons/9/9c/2009-Coyote-Yosemite.jpg" TargetMode="External"/><Relationship Id="rId7" Type="http://schemas.openxmlformats.org/officeDocument/2006/relationships/hyperlink" Target="http://www.google.cz/url?sa=i&amp;rct=j&amp;q=pes+dingo&amp;source=images&amp;cd=&amp;cad=rja&amp;docid=7ZcU9NGazx_m5M&amp;tbnid=eJUz0z28vhrJ4M:&amp;ved=0CAUQjRw&amp;url=http://www.osel.cz/index.php?clanek=866&amp;ei=omyiUc28EcPlPJy-gZAI&amp;bvm=bv.47008514,d.bGE&amp;psig=AFQjCNErsGnMNgQh08aOmZ8BziMsW5boDA&amp;ust=136968543313902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://www.google.cz/url?sa=i&amp;rct=j&amp;q=jackal&amp;source=images&amp;cd=&amp;cad=rja&amp;docid=ZzEleYpVRtaPyM&amp;tbnid=Z_7xu_KSx0SikM:&amp;ved=0CAUQjRw&amp;url=http://www.freewallpaperpoint.com/animals/jackal&amp;ei=CWuiUdT-Is7ZPaWngJAE&amp;bvm=bv.47008514,d.bGE&amp;psig=AFQjCNGURkM_lxDoycL0gxk-Qi21F2RFXQ&amp;ust=1369685074083024" TargetMode="Externa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el.cz/index.php?clanek=866" TargetMode="External"/><Relationship Id="rId3" Type="http://schemas.openxmlformats.org/officeDocument/2006/relationships/hyperlink" Target="http://godzdogz.op.org/2011_07_01_archive.html" TargetMode="External"/><Relationship Id="rId7" Type="http://schemas.openxmlformats.org/officeDocument/2006/relationships/hyperlink" Target="http://www.freewallpaperpoint.com/animals/jackal" TargetMode="External"/><Relationship Id="rId2" Type="http://schemas.openxmlformats.org/officeDocument/2006/relationships/hyperlink" Target="http://www.ezoo.cz/zvire.php?zvire_id=2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2009-Coyote-Yosemite.jpg" TargetMode="External"/><Relationship Id="rId5" Type="http://schemas.openxmlformats.org/officeDocument/2006/relationships/hyperlink" Target="http://www.zoopraha.cz/cs/o-zviratech/lexikon/savci/fenek" TargetMode="External"/><Relationship Id="rId4" Type="http://schemas.openxmlformats.org/officeDocument/2006/relationships/hyperlink" Target="http://selmy.chovzvirat.com/druhy/puma-americk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2314244" cy="594066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36.1 ŠELMY II.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3995936" y="620584"/>
            <a:ext cx="489654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Kdo by vyhrál souboj mezi lvem a tygrem?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burian\AppData\Local\Microsoft\Windows\Temporary Internet Files\Content.IE5\WBWG1MW5\MP900180718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r="9032"/>
          <a:stretch/>
        </p:blipFill>
        <p:spPr bwMode="auto">
          <a:xfrm>
            <a:off x="6477297" y="2427734"/>
            <a:ext cx="2592288" cy="19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urian\AppData\Local\Microsoft\Windows\Temporary Internet Files\Content.IE5\Q2A7UHYE\MP900406698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3"/>
          <a:stretch/>
        </p:blipFill>
        <p:spPr bwMode="auto">
          <a:xfrm>
            <a:off x="4355976" y="1153027"/>
            <a:ext cx="2592288" cy="18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22498" y="4052936"/>
            <a:ext cx="4415036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Kdo je naší nejpočetnější psovitou šelmou?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burian\AppData\Local\Microsoft\Windows\Temporary Internet Files\Content.IE5\FDL8I8YR\MP900406865[2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t="19584"/>
          <a:stretch/>
        </p:blipFill>
        <p:spPr bwMode="auto">
          <a:xfrm>
            <a:off x="2463180" y="1531556"/>
            <a:ext cx="1779713" cy="250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ezoo.cz/files/zvire/26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18677" r="25173" b="12449"/>
          <a:stretch/>
        </p:blipFill>
        <p:spPr bwMode="auto">
          <a:xfrm>
            <a:off x="0" y="1095508"/>
            <a:ext cx="26098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723716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Šelmy,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psovití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, kočkovití,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lev, tygr, rys, vlk, liška,…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řády psovitých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a kočkovitých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šelem, jejich vybranými zástupci a tím, kde žijí a čím se živí.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Zaoblený obdélník 129"/>
          <p:cNvSpPr/>
          <p:nvPr/>
        </p:nvSpPr>
        <p:spPr>
          <a:xfrm>
            <a:off x="395536" y="4299942"/>
            <a:ext cx="7920880" cy="662418"/>
          </a:xfrm>
          <a:prstGeom prst="round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řády – medvědovití, lasicovití, </a:t>
            </a: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kočkovití, psovití</a:t>
            </a:r>
            <a:endParaRPr lang="cs-CZ" sz="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ovéPole 130"/>
          <p:cNvSpPr txBox="1"/>
          <p:nvPr/>
        </p:nvSpPr>
        <p:spPr>
          <a:xfrm>
            <a:off x="262568" y="1202976"/>
            <a:ext cx="2448272" cy="338554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najdeme je na celém světě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ovéPole 131"/>
          <p:cNvSpPr txBox="1"/>
          <p:nvPr/>
        </p:nvSpPr>
        <p:spPr>
          <a:xfrm>
            <a:off x="1585253" y="1746347"/>
            <a:ext cx="2638236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ají bystré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smysly,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dokonalé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pohybové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vlastnosti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Zaoblený obdélník 140"/>
          <p:cNvSpPr/>
          <p:nvPr/>
        </p:nvSpPr>
        <p:spPr>
          <a:xfrm>
            <a:off x="3033772" y="737639"/>
            <a:ext cx="1691050" cy="738951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šelmy</a:t>
            </a:r>
          </a:p>
          <a:p>
            <a:pPr algn="ctr"/>
            <a:endParaRPr lang="cs-CZ" sz="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48944" y="787478"/>
            <a:ext cx="2650207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ezi šelmami jsou i zástupci živící se nejen masem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urian\AppData\Local\Microsoft\Windows\Temporary Internet Files\Content.IE5\FDL8I8YR\MP90039952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r="4483"/>
          <a:stretch/>
        </p:blipFill>
        <p:spPr bwMode="auto">
          <a:xfrm>
            <a:off x="6847999" y="2594510"/>
            <a:ext cx="2270355" cy="16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urian\AppData\Local\Microsoft\Windows\Temporary Internet Files\Content.IE5\Q2A7UHYE\MP90040331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2919"/>
            <a:ext cx="2376264" cy="1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1.gstatic.com/images?q=tbn:ANd9GcRSApGfJ_AUMrpEthb4h1lEaPSepAL4Ldb7pygVnFnveDPoY7SDK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65" y="2624995"/>
            <a:ext cx="2379380" cy="15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urian\AppData\Local\Microsoft\Windows\Temporary Internet Files\Content.IE5\Q2A7UHYE\MP90026225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45" y="2632238"/>
            <a:ext cx="1595340" cy="15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urian\AppData\Local\Microsoft\Windows\Temporary Internet Files\Content.IE5\NY0J6YXO\MP900424391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6297" r="6292" b="5287"/>
          <a:stretch/>
        </p:blipFill>
        <p:spPr bwMode="auto">
          <a:xfrm>
            <a:off x="4735573" y="1476590"/>
            <a:ext cx="1574351" cy="10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309924" y="1746347"/>
            <a:ext cx="2650207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ezi šelmami jsou i zástupci, kteří se masem vůbec neživí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urian\AppData\Local\Microsoft\Windows\Temporary Internet Files\Content.IE5\WBWG1MW5\MP900442470[3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r="6861" b="11975"/>
          <a:stretch/>
        </p:blipFill>
        <p:spPr bwMode="auto">
          <a:xfrm>
            <a:off x="7554369" y="586881"/>
            <a:ext cx="1566242" cy="10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699725" cy="594066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36.3 Co se dozvíme o kočkovitých?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4067944" y="1040187"/>
            <a:ext cx="126171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kočkovití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Přímá spojnice 63"/>
          <p:cNvCxnSpPr>
            <a:stCxn id="60" idx="3"/>
            <a:endCxn id="76" idx="1"/>
          </p:cNvCxnSpPr>
          <p:nvPr/>
        </p:nvCxnSpPr>
        <p:spPr>
          <a:xfrm flipV="1">
            <a:off x="5329656" y="1040187"/>
            <a:ext cx="614689" cy="18466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>
            <a:stCxn id="35" idx="3"/>
            <a:endCxn id="60" idx="1"/>
          </p:cNvCxnSpPr>
          <p:nvPr/>
        </p:nvCxnSpPr>
        <p:spPr>
          <a:xfrm flipV="1">
            <a:off x="3413757" y="1224853"/>
            <a:ext cx="654187" cy="6155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09400" y="994021"/>
            <a:ext cx="3304357" cy="584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krátká kulatá hlava, skvělý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zrak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 pružná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páteř, ostré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zatažitelné drápy</a:t>
            </a:r>
          </a:p>
        </p:txBody>
      </p:sp>
      <p:pic>
        <p:nvPicPr>
          <p:cNvPr id="1027" name="Picture 3" descr="C:\Users\burian\AppData\Local\Microsoft\Windows\Temporary Internet Files\Content.IE5\NY0J6YXO\MP90040669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r="9134"/>
          <a:stretch/>
        </p:blipFill>
        <p:spPr bwMode="auto">
          <a:xfrm>
            <a:off x="906618" y="1678786"/>
            <a:ext cx="3288227" cy="23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urian\AppData\Local\Microsoft\Windows\Temporary Internet Files\Content.IE5\NY0J6YXO\MP90018044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89" y="1613949"/>
            <a:ext cx="3751402" cy="24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3779912" y="1626717"/>
            <a:ext cx="1247825" cy="307777"/>
          </a:xfrm>
          <a:prstGeom prst="rect">
            <a:avLst/>
          </a:prstGeom>
          <a:solidFill>
            <a:srgbClr val="308406"/>
          </a:solidFill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ygr 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sibiřský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363119" y="3738912"/>
            <a:ext cx="2979867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Asie - hustý porost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lesy (tajga)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největší kočkovitá šelma (d. až 3,5m)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tojí na vrcholu potravní pyramidy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loví jeleny, prasata, uloví i vlka, levharta, troufne si i na medvěda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samotáři, rádi plavou, chráněný druh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burian\AppData\Local\Microsoft\Windows\Temporary Internet Files\Content.IE5\WBWG1MW5\MP900425288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" t="15281" r="13754" b="4573"/>
          <a:stretch/>
        </p:blipFill>
        <p:spPr bwMode="auto">
          <a:xfrm>
            <a:off x="7063182" y="1619783"/>
            <a:ext cx="2049513" cy="284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6444208" y="3937453"/>
            <a:ext cx="2668487" cy="116955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ČR (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mj. Labské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pískovce)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ypické štětinky na uších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největší kočkovitá šelma Evropy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potrava: menší savci, ptáci, atp.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silně ohrožený druh</a:t>
            </a:r>
          </a:p>
        </p:txBody>
      </p:sp>
      <p:pic>
        <p:nvPicPr>
          <p:cNvPr id="52" name="Picture 2" descr="C:\Users\burian\AppData\Local\Microsoft\Windows\Temporary Internet Files\Content.IE5\WBWG1MW5\MP900180473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6" r="3579"/>
          <a:stretch/>
        </p:blipFill>
        <p:spPr bwMode="auto">
          <a:xfrm>
            <a:off x="0" y="1879668"/>
            <a:ext cx="1933848" cy="260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ovéPole 52"/>
          <p:cNvSpPr txBox="1"/>
          <p:nvPr/>
        </p:nvSpPr>
        <p:spPr>
          <a:xfrm>
            <a:off x="31279" y="1643290"/>
            <a:ext cx="1372369" cy="307777"/>
          </a:xfrm>
          <a:prstGeom prst="rect">
            <a:avLst/>
          </a:prstGeom>
          <a:solidFill>
            <a:srgbClr val="308406"/>
          </a:solidFill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 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pustinný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109400" y="3946860"/>
            <a:ext cx="3172569" cy="1169551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Afrika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Indie, 2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největší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kočka světa 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hlavně lvice loví ve smečkách - zebry,  </a:t>
            </a:r>
          </a:p>
          <a:p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antilopy, pakoně, buvoly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typický pohlavní dimorfismus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– samci – mohutná hříva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6862044" y="3639083"/>
            <a:ext cx="1135433" cy="307777"/>
          </a:xfrm>
          <a:prstGeom prst="rect">
            <a:avLst/>
          </a:prstGeom>
          <a:solidFill>
            <a:srgbClr val="308406"/>
          </a:solidFill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ys 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ostrovid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5944345" y="501578"/>
            <a:ext cx="3172543" cy="107721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ypické šelmy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všichni masožravci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výrazné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špičáky a trháky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většina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loví skokem z úkrytu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rychlí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na krátkou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vzdálenost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395192"/>
            <a:ext cx="6174446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36.4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Co se dozvíme 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psovitých?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756985" y="740358"/>
            <a:ext cx="126209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psovití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Přímá spojnice 29"/>
          <p:cNvCxnSpPr>
            <a:stCxn id="69" idx="3"/>
            <a:endCxn id="23" idx="1"/>
          </p:cNvCxnSpPr>
          <p:nvPr/>
        </p:nvCxnSpPr>
        <p:spPr>
          <a:xfrm flipV="1">
            <a:off x="4227600" y="925024"/>
            <a:ext cx="529385" cy="14543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554910" y="1295115"/>
            <a:ext cx="1632399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velmi přizpůsobiví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302710" y="662656"/>
            <a:ext cx="2768616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štíhlé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tělo s dlouhýma nohama a dlouhým chlupatým ocasem</a:t>
            </a:r>
          </a:p>
        </p:txBody>
      </p:sp>
      <p:cxnSp>
        <p:nvCxnSpPr>
          <p:cNvPr id="24" name="Přímá spojnice 23"/>
          <p:cNvCxnSpPr>
            <a:stCxn id="20" idx="1"/>
            <a:endCxn id="23" idx="3"/>
          </p:cNvCxnSpPr>
          <p:nvPr/>
        </p:nvCxnSpPr>
        <p:spPr>
          <a:xfrm flipH="1">
            <a:off x="6019078" y="924266"/>
            <a:ext cx="283632" cy="75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19" idx="0"/>
            <a:endCxn id="23" idx="1"/>
          </p:cNvCxnSpPr>
          <p:nvPr/>
        </p:nvCxnSpPr>
        <p:spPr>
          <a:xfrm flipV="1">
            <a:off x="4371110" y="925024"/>
            <a:ext cx="385875" cy="37009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493366" y="1324505"/>
            <a:ext cx="238730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prstochodci, vytrvalci</a:t>
            </a:r>
          </a:p>
          <a:p>
            <a:pPr lvl="0" algn="ctr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masožravci, příp. všežravci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Přímá spojnice 41"/>
          <p:cNvCxnSpPr>
            <a:stCxn id="23" idx="3"/>
            <a:endCxn id="41" idx="1"/>
          </p:cNvCxnSpPr>
          <p:nvPr/>
        </p:nvCxnSpPr>
        <p:spPr>
          <a:xfrm>
            <a:off x="6019078" y="925024"/>
            <a:ext cx="474288" cy="66109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burian\AppData\Local\Microsoft\Windows\Temporary Internet Files\Content.IE5\NY0J6YXO\MP900406865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2" t="18473"/>
          <a:stretch/>
        </p:blipFill>
        <p:spPr bwMode="auto">
          <a:xfrm>
            <a:off x="96318" y="884569"/>
            <a:ext cx="2688332" cy="42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ovéPole 50"/>
          <p:cNvSpPr txBox="1"/>
          <p:nvPr/>
        </p:nvSpPr>
        <p:spPr>
          <a:xfrm>
            <a:off x="251520" y="924266"/>
            <a:ext cx="1398402" cy="3077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lk 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obecný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2578621" y="1763400"/>
            <a:ext cx="2671978" cy="160043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mírný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pás –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., Asie, Evropa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mečky - vůdce nejsilnější samec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špičáky až 6,5 cm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loví jeleny, losy, soby, atp.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bez potravy vydrží až 14 dní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ohrožený druh</a:t>
            </a:r>
          </a:p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domestikací vznikl pes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domácí</a:t>
            </a:r>
          </a:p>
        </p:txBody>
      </p:sp>
      <p:pic>
        <p:nvPicPr>
          <p:cNvPr id="2053" name="Picture 5" descr="http://3.bp.blogspot.com/-ARtT5R_jET4/TiRkKAXFr7I/AAAAAAAAAZU/8O9cKp2cQVo/s1600/fox-picture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7"/>
          <a:stretch/>
        </p:blipFill>
        <p:spPr bwMode="auto">
          <a:xfrm>
            <a:off x="5523709" y="2067694"/>
            <a:ext cx="3601614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ovéPole 58"/>
          <p:cNvSpPr txBox="1"/>
          <p:nvPr/>
        </p:nvSpPr>
        <p:spPr>
          <a:xfrm>
            <a:off x="7588723" y="2078557"/>
            <a:ext cx="1395229" cy="3077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iška 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obecná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2174055" y="916570"/>
            <a:ext cx="205354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ozšířeni po celém světě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bdélník 80"/>
          <p:cNvSpPr/>
          <p:nvPr/>
        </p:nvSpPr>
        <p:spPr>
          <a:xfrm>
            <a:off x="2850430" y="3572805"/>
            <a:ext cx="3298126" cy="138499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nejpočetnější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psovitá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šelma v ČR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inak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., Evropa, Asie, S Afrika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typické – nory – jako úkryt a pro mláďata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loví převážně hlodavce, ale v podstatě  </a:t>
            </a:r>
          </a:p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cokoliv, co je k ulovení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přenašeči chorob - vzteklina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prašivina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  <p:bldP spid="59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080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51520" y="1000137"/>
            <a:ext cx="6284676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Přiřaď živočicha do správné skupiny a spoj s jeho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typickou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potravou.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156175" y="1861467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ys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ostrovid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3156175" y="2448601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iška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obecná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3156175" y="3042057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lk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obecný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3156175" y="3632940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pustinný</a:t>
            </a:r>
          </a:p>
        </p:txBody>
      </p:sp>
      <p:cxnSp>
        <p:nvCxnSpPr>
          <p:cNvPr id="27" name="Přímá spojnice 26"/>
          <p:cNvCxnSpPr>
            <a:stCxn id="39" idx="1"/>
            <a:endCxn id="29" idx="3"/>
          </p:cNvCxnSpPr>
          <p:nvPr/>
        </p:nvCxnSpPr>
        <p:spPr>
          <a:xfrm flipH="1" flipV="1">
            <a:off x="5100391" y="4408782"/>
            <a:ext cx="916471" cy="874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endCxn id="38" idx="1"/>
          </p:cNvCxnSpPr>
          <p:nvPr/>
        </p:nvCxnSpPr>
        <p:spPr>
          <a:xfrm>
            <a:off x="5100391" y="2646412"/>
            <a:ext cx="916471" cy="11603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22" idx="3"/>
            <a:endCxn id="37" idx="1"/>
          </p:cNvCxnSpPr>
          <p:nvPr/>
        </p:nvCxnSpPr>
        <p:spPr>
          <a:xfrm>
            <a:off x="5100391" y="2035315"/>
            <a:ext cx="900100" cy="116017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5100391" y="2010557"/>
            <a:ext cx="900100" cy="120534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aoblený obdélník 28"/>
          <p:cNvSpPr/>
          <p:nvPr/>
        </p:nvSpPr>
        <p:spPr>
          <a:xfrm>
            <a:off x="3156175" y="4234934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ygr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sibiřský</a:t>
            </a:r>
          </a:p>
        </p:txBody>
      </p:sp>
      <p:cxnSp>
        <p:nvCxnSpPr>
          <p:cNvPr id="31" name="Přímá spojnice 30"/>
          <p:cNvCxnSpPr>
            <a:stCxn id="36" idx="1"/>
            <a:endCxn id="25" idx="3"/>
          </p:cNvCxnSpPr>
          <p:nvPr/>
        </p:nvCxnSpPr>
        <p:spPr>
          <a:xfrm flipH="1">
            <a:off x="5100391" y="2586070"/>
            <a:ext cx="900100" cy="122071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467544" y="3440501"/>
            <a:ext cx="148273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psovití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67545" y="2461746"/>
            <a:ext cx="1482729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kočkovití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6000491" y="1836710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308406">
                  <a:tint val="66000"/>
                  <a:satMod val="160000"/>
                </a:srgbClr>
              </a:gs>
              <a:gs pos="50000">
                <a:srgbClr val="308406">
                  <a:tint val="44500"/>
                  <a:satMod val="160000"/>
                </a:srgbClr>
              </a:gs>
              <a:gs pos="100000">
                <a:srgbClr val="30840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jeleni</a:t>
            </a:r>
          </a:p>
        </p:txBody>
      </p:sp>
      <p:sp>
        <p:nvSpPr>
          <p:cNvPr id="36" name="Zaoblený obdélník 35"/>
          <p:cNvSpPr/>
          <p:nvPr/>
        </p:nvSpPr>
        <p:spPr>
          <a:xfrm>
            <a:off x="6000491" y="2412222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308406">
                  <a:tint val="66000"/>
                  <a:satMod val="160000"/>
                </a:srgbClr>
              </a:gs>
              <a:gs pos="50000">
                <a:srgbClr val="308406">
                  <a:tint val="44500"/>
                  <a:satMod val="160000"/>
                </a:srgbClr>
              </a:gs>
              <a:gs pos="100000">
                <a:srgbClr val="30840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zebry</a:t>
            </a:r>
          </a:p>
        </p:txBody>
      </p:sp>
      <p:sp>
        <p:nvSpPr>
          <p:cNvPr id="37" name="Zaoblený obdélník 36"/>
          <p:cNvSpPr/>
          <p:nvPr/>
        </p:nvSpPr>
        <p:spPr>
          <a:xfrm>
            <a:off x="6000491" y="3021645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308406">
                  <a:tint val="66000"/>
                  <a:satMod val="160000"/>
                </a:srgbClr>
              </a:gs>
              <a:gs pos="50000">
                <a:srgbClr val="308406">
                  <a:tint val="44500"/>
                  <a:satMod val="160000"/>
                </a:srgbClr>
              </a:gs>
              <a:gs pos="100000">
                <a:srgbClr val="30840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menší savci </a:t>
            </a:r>
          </a:p>
        </p:txBody>
      </p:sp>
      <p:sp>
        <p:nvSpPr>
          <p:cNvPr id="38" name="Zaoblený obdélník 37"/>
          <p:cNvSpPr/>
          <p:nvPr/>
        </p:nvSpPr>
        <p:spPr>
          <a:xfrm>
            <a:off x="6016862" y="3632940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308406">
                  <a:tint val="66000"/>
                  <a:satMod val="160000"/>
                </a:srgbClr>
              </a:gs>
              <a:gs pos="50000">
                <a:srgbClr val="308406">
                  <a:tint val="44500"/>
                  <a:satMod val="160000"/>
                </a:srgbClr>
              </a:gs>
              <a:gs pos="100000">
                <a:srgbClr val="30840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hlodavci</a:t>
            </a:r>
          </a:p>
        </p:txBody>
      </p:sp>
      <p:sp>
        <p:nvSpPr>
          <p:cNvPr id="39" name="Zaoblený obdélník 38"/>
          <p:cNvSpPr/>
          <p:nvPr/>
        </p:nvSpPr>
        <p:spPr>
          <a:xfrm>
            <a:off x="6016862" y="4243678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308406">
                  <a:tint val="66000"/>
                  <a:satMod val="160000"/>
                </a:srgbClr>
              </a:gs>
              <a:gs pos="50000">
                <a:srgbClr val="308406">
                  <a:tint val="44500"/>
                  <a:satMod val="160000"/>
                </a:srgbClr>
              </a:gs>
              <a:gs pos="100000">
                <a:srgbClr val="30840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rchol </a:t>
            </a:r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potr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řetězce</a:t>
            </a:r>
          </a:p>
        </p:txBody>
      </p:sp>
      <p:cxnSp>
        <p:nvCxnSpPr>
          <p:cNvPr id="40" name="Přímá spojnice 39"/>
          <p:cNvCxnSpPr>
            <a:stCxn id="24" idx="1"/>
            <a:endCxn id="32" idx="3"/>
          </p:cNvCxnSpPr>
          <p:nvPr/>
        </p:nvCxnSpPr>
        <p:spPr>
          <a:xfrm flipH="1">
            <a:off x="1950274" y="3215905"/>
            <a:ext cx="1205901" cy="4092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stCxn id="25" idx="1"/>
            <a:endCxn id="34" idx="3"/>
          </p:cNvCxnSpPr>
          <p:nvPr/>
        </p:nvCxnSpPr>
        <p:spPr>
          <a:xfrm flipH="1" flipV="1">
            <a:off x="1950274" y="2646412"/>
            <a:ext cx="1205901" cy="11603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>
            <a:stCxn id="29" idx="1"/>
            <a:endCxn id="34" idx="3"/>
          </p:cNvCxnSpPr>
          <p:nvPr/>
        </p:nvCxnSpPr>
        <p:spPr>
          <a:xfrm flipH="1" flipV="1">
            <a:off x="1950274" y="2646412"/>
            <a:ext cx="1205901" cy="17623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stCxn id="22" idx="1"/>
            <a:endCxn id="34" idx="3"/>
          </p:cNvCxnSpPr>
          <p:nvPr/>
        </p:nvCxnSpPr>
        <p:spPr>
          <a:xfrm flipH="1">
            <a:off x="1950274" y="2035315"/>
            <a:ext cx="1205901" cy="6110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>
            <a:stCxn id="23" idx="1"/>
            <a:endCxn id="32" idx="3"/>
          </p:cNvCxnSpPr>
          <p:nvPr/>
        </p:nvCxnSpPr>
        <p:spPr>
          <a:xfrm flipH="1">
            <a:off x="1950274" y="2622449"/>
            <a:ext cx="1205901" cy="100271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61983"/>
            <a:ext cx="281890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36.6 Další šelmy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selmy.chovzvirat.com/img/druhy/pum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33" y="2960038"/>
            <a:ext cx="3416403" cy="219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elmy.chovzvirat.com/img/druhy/jaqgua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7505" r="5548" b="9628"/>
          <a:stretch/>
        </p:blipFill>
        <p:spPr bwMode="auto">
          <a:xfrm>
            <a:off x="2618480" y="3291831"/>
            <a:ext cx="3063749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967799" y="3079012"/>
            <a:ext cx="2584467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aguár</a:t>
            </a:r>
            <a:r>
              <a:rPr lang="cs-C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tř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Amerika </a:t>
            </a:r>
          </a:p>
        </p:txBody>
      </p:sp>
      <p:pic>
        <p:nvPicPr>
          <p:cNvPr id="1033" name="Picture 9" descr="http://selmy.chovzvirat.com/img/druhy/levhart-1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6"/>
          <a:stretch/>
        </p:blipFill>
        <p:spPr bwMode="auto">
          <a:xfrm>
            <a:off x="0" y="3308400"/>
            <a:ext cx="2653308" cy="18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206390" y="4783019"/>
            <a:ext cx="2233731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evhart</a:t>
            </a:r>
            <a:r>
              <a:rPr lang="cs-C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Afrika, Asie</a:t>
            </a:r>
          </a:p>
        </p:txBody>
      </p:sp>
      <p:pic>
        <p:nvPicPr>
          <p:cNvPr id="1035" name="Picture 11" descr="http://selmy.chovzvirat.com/img/druhy/fotos-d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r="10721"/>
          <a:stretch/>
        </p:blipFill>
        <p:spPr bwMode="auto">
          <a:xfrm>
            <a:off x="3130537" y="538510"/>
            <a:ext cx="3179889" cy="24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6263942" y="519505"/>
            <a:ext cx="2880058" cy="2308324"/>
          </a:xfrm>
          <a:prstGeom prst="rect">
            <a:avLst/>
          </a:prstGeom>
          <a:solidFill>
            <a:srgbClr val="C4D42C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epard 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očkovitá šelma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nemá zatažitelné drápy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nejrychlejší suchozemské zvíře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na krátkou vzdálenost rychlost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přes 100 km/h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výskyt: Afrika, několik v Asii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aktivní ve dne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kořist loví v běhu do 10-20 s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764353" y="2827829"/>
            <a:ext cx="3200136" cy="33855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uma </a:t>
            </a:r>
            <a:r>
              <a:rPr lang="cs-CZ" sz="1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americká</a:t>
            </a:r>
            <a:r>
              <a:rPr lang="cs-C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 Amerika </a:t>
            </a:r>
            <a:endParaRPr lang="cs-CZ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 descr="http://www.zoopraha.cz/upload/zvirata/lex000000097_p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9" y="984443"/>
            <a:ext cx="2448272" cy="18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107504" y="2679295"/>
            <a:ext cx="2808311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Afrika, Arab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poloos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ejmenší psovitá šelma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ile:2009-Coyote-Yosemit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r="10659"/>
          <a:stretch/>
        </p:blipFill>
        <p:spPr bwMode="auto">
          <a:xfrm>
            <a:off x="3725763" y="2195440"/>
            <a:ext cx="1807203" cy="253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672705" y="4733289"/>
            <a:ext cx="1913321" cy="369332"/>
          </a:xfrm>
          <a:prstGeom prst="rect">
            <a:avLst/>
          </a:prstGeom>
          <a:gradFill flip="none" rotWithShape="1">
            <a:gsLst>
              <a:gs pos="0">
                <a:srgbClr val="72B163">
                  <a:shade val="30000"/>
                  <a:satMod val="115000"/>
                </a:srgbClr>
              </a:gs>
              <a:gs pos="50000">
                <a:srgbClr val="72B163">
                  <a:shade val="67500"/>
                  <a:satMod val="115000"/>
                </a:srgbClr>
              </a:gs>
              <a:gs pos="100000">
                <a:srgbClr val="72B16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America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freewallpaperpoint.com/file/794/600x450/16:9/jackal_981830436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5742" r="13543"/>
          <a:stretch/>
        </p:blipFill>
        <p:spPr bwMode="auto">
          <a:xfrm>
            <a:off x="251520" y="2196978"/>
            <a:ext cx="2807207" cy="253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319948" y="652166"/>
            <a:ext cx="1149921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ackal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43210" y="4727443"/>
            <a:ext cx="1944215" cy="369332"/>
          </a:xfrm>
          <a:prstGeom prst="rect">
            <a:avLst/>
          </a:prstGeom>
          <a:gradFill flip="none" rotWithShape="1">
            <a:gsLst>
              <a:gs pos="0">
                <a:srgbClr val="72B163">
                  <a:shade val="30000"/>
                  <a:satMod val="115000"/>
                </a:srgbClr>
              </a:gs>
              <a:gs pos="50000">
                <a:srgbClr val="72B163">
                  <a:shade val="67500"/>
                  <a:satMod val="115000"/>
                </a:srgbClr>
              </a:gs>
              <a:gs pos="100000">
                <a:srgbClr val="72B16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mostly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Africa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osel.cz/soubory/866/3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7027" r="9204" b="13499"/>
          <a:stretch/>
        </p:blipFill>
        <p:spPr bwMode="auto">
          <a:xfrm>
            <a:off x="5975960" y="2262901"/>
            <a:ext cx="3034079" cy="24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052402" y="645295"/>
            <a:ext cx="1067247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Dingo 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612222" y="645295"/>
            <a:ext cx="1067247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oyote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732239" y="4733289"/>
            <a:ext cx="1913321" cy="369332"/>
          </a:xfrm>
          <a:prstGeom prst="rect">
            <a:avLst/>
          </a:prstGeom>
          <a:gradFill flip="none" rotWithShape="1">
            <a:gsLst>
              <a:gs pos="0">
                <a:srgbClr val="72B163">
                  <a:shade val="30000"/>
                  <a:satMod val="115000"/>
                </a:srgbClr>
              </a:gs>
              <a:gs pos="50000">
                <a:srgbClr val="72B163">
                  <a:shade val="67500"/>
                  <a:satMod val="115000"/>
                </a:srgbClr>
              </a:gs>
              <a:gs pos="100000">
                <a:srgbClr val="72B16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Australia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776946" y="1826108"/>
            <a:ext cx="1704837" cy="369332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prairie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wolf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480631" y="1687608"/>
            <a:ext cx="2589072" cy="646331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bark…,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howl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1" y="1897577"/>
            <a:ext cx="2304256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Asia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Europe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123728" y="618862"/>
            <a:ext cx="2086025" cy="461665"/>
          </a:xfrm>
          <a:prstGeom prst="rect">
            <a:avLst/>
          </a:prstGeom>
          <a:solidFill>
            <a:srgbClr val="81376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cs-C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cs-C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Přímá spojnice 22"/>
          <p:cNvCxnSpPr>
            <a:stCxn id="15" idx="2"/>
          </p:cNvCxnSpPr>
          <p:nvPr/>
        </p:nvCxnSpPr>
        <p:spPr>
          <a:xfrm>
            <a:off x="5586026" y="1014627"/>
            <a:ext cx="733922" cy="131931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12" idx="2"/>
          </p:cNvCxnSpPr>
          <p:nvPr/>
        </p:nvCxnSpPr>
        <p:spPr>
          <a:xfrm flipH="1">
            <a:off x="2699792" y="1021498"/>
            <a:ext cx="4195117" cy="121463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16" idx="2"/>
          </p:cNvCxnSpPr>
          <p:nvPr/>
        </p:nvCxnSpPr>
        <p:spPr>
          <a:xfrm flipH="1">
            <a:off x="5292080" y="1014627"/>
            <a:ext cx="2853766" cy="148511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75127"/>
              </p:ext>
            </p:extLst>
          </p:nvPr>
        </p:nvGraphicFramePr>
        <p:xfrm>
          <a:off x="2483768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Která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psovitá šelma je u nás nejpočetnější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kuna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lesní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liška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obecná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vlk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obecný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rys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ostrovid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Která kočka nemá zatažitelné drápy</a:t>
                      </a:r>
                      <a:r>
                        <a:rPr lang="cs-CZ" sz="13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levhart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puma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gepard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jaguár</a:t>
                      </a:r>
                      <a:endParaRPr lang="cs-CZ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Největší kočkovitou šelmou je..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medvěd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grizzly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medvěd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lední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lev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pustinný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tygr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sibiřský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 šelmy se živí opravdu jen masem?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kočkovité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psovité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lasicovité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medvědovité</a:t>
                      </a:r>
                      <a:endParaRPr lang="cs-CZ" sz="12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36.9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9373" y="1419622"/>
            <a:ext cx="8424936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www.ezoo.cz/zvire.php?zvire_id=26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godzdogz.op.org/2011_07_01_archive.html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selmy.chovzvirat.com/druhy/puma-americka.html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www.zoopraha.cz/cs/o-zviratech/lexikon/savci/fenek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en.wikipedia.org/wiki/File:2009-Coyote-Yosemite.jpg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7)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 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www.freewallpaperpoint.com/animals/jackal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www.osel.cz/index.php?clanek=866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7)</a:t>
            </a: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7729</TotalTime>
  <Words>1049</Words>
  <Application>Microsoft Office PowerPoint</Application>
  <PresentationFormat>Předvádění na obrazovce (16:9)</PresentationFormat>
  <Paragraphs>177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36.1 ŠELMY II.</vt:lpstr>
      <vt:lpstr>36.2 Co už víš? </vt:lpstr>
      <vt:lpstr>36.3 Co se dozvíme o kočkovitých?</vt:lpstr>
      <vt:lpstr>36.4 Co se dozvíme o psovitých?</vt:lpstr>
      <vt:lpstr>36.5 Procvičení a příklady</vt:lpstr>
      <vt:lpstr>36.6 Další šelmy</vt:lpstr>
      <vt:lpstr>36.7 CLIL</vt:lpstr>
      <vt:lpstr>36.8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552</cp:revision>
  <dcterms:created xsi:type="dcterms:W3CDTF">2010-10-18T18:21:56Z</dcterms:created>
  <dcterms:modified xsi:type="dcterms:W3CDTF">2013-07-11T13:18:50Z</dcterms:modified>
</cp:coreProperties>
</file>