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2B163"/>
    <a:srgbClr val="308406"/>
    <a:srgbClr val="813763"/>
    <a:srgbClr val="A6A200"/>
    <a:srgbClr val="C4D42C"/>
    <a:srgbClr val="FFFF99"/>
    <a:srgbClr val="FF7C80"/>
    <a:srgbClr val="00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2" autoAdjust="0"/>
    <p:restoredTop sz="94676" autoAdjust="0"/>
  </p:normalViewPr>
  <p:slideViewPr>
    <p:cSldViewPr>
      <p:cViewPr>
        <p:scale>
          <a:sx n="90" d="100"/>
          <a:sy n="90" d="100"/>
        </p:scale>
        <p:origin x="-978" y="-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11.7.2013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z/url?sa=i&amp;rct=j&amp;q=vydra&amp;source=images&amp;cd=&amp;cad=rja&amp;docid=dLlX28HEL3TM0M&amp;tbnid=Qkkl84c_zVYs0M:&amp;ved=0CAUQjRw&amp;url=http://galerieklon.cnews.cz/gcnews/fotografie/vydra-ricni&amp;ei=IPyPUbGhPI7EswaamIGwDA&amp;bvm=bv.46340616,d.Yms&amp;psig=AFQjCNFsdx7uTQpJUcmG8u3oLVwnIsvF2Q&amp;ust=1368477073465515" TargetMode="Externa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www.google.cz/url?sa=i&amp;rct=j&amp;q=lasice+kol%C4%8Dava&amp;source=images&amp;cd=&amp;cad=rja&amp;docid=joIIFu_9fBcUfM&amp;tbnid=nHwUSFEfJov-oM:&amp;ved=0CAUQjRw&amp;url=http://cs.wikipedia.org/wiki/Lasice_kol%C4%8Dava&amp;ei=XyyRUZW9K8TQtQbNvICoDA&amp;bvm=bv.46340616,d.Yms&amp;psig=AFQjCNFEyNgff6tZXjmuuflkX7fYAqnp0w&amp;ust=1368554941455705" TargetMode="External"/><Relationship Id="rId7" Type="http://schemas.openxmlformats.org/officeDocument/2006/relationships/hyperlink" Target="//upload.wikimedia.org/wikipedia/commons/f/ff/Martes_martes_crop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z/url?sa=i&amp;rct=j&amp;q=vydra+%C5%99%C3%AD%C4%8Dn%C3%AD&amp;source=images&amp;cd=&amp;cad=rja&amp;docid=oZjxwfTmGlm_5M&amp;tbnid=U7WrmAzcDAH58M:&amp;ved=0CAUQjRw&amp;url=http://www.naturfoto.cz/obrazky-tapety-pozadi-na-plochu-pc.html&amp;ei=MS2RUdujOZHntQbg-oGgDA&amp;bvm=bv.46340616,d.Yms&amp;psig=AFQjCNHtdat9GnPMAM7A-gD7dGsjRxYvuA&amp;ust=1368555172222447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www.google.cz/url?sa=i&amp;rct=j&amp;q=jezevec+lesn%C3%AD&amp;source=images&amp;cd=&amp;cad=rja&amp;docid=uIG5dL1rqNcVSM&amp;tbnid=BOiBmW-5Fb7-dM:&amp;ved=0CAUQjRw&amp;url=http://www.naturfoto.cz/jezevec-lesni-fotografie-6847.html&amp;ei=5S6RUaTKOYjitQae-4CwDA&amp;bvm=bv.46340616,d.Yms&amp;psig=AFQjCNFGbdkTY_MiIeCgw9CaJnGLteUkNA&amp;ust=136855561522442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cs.wikipedia.org/wiki/Soubor:Procyon_lotor_(Common_raccoon).jpg" TargetMode="External"/><Relationship Id="rId7" Type="http://schemas.openxmlformats.org/officeDocument/2006/relationships/hyperlink" Target="http://www.google.cz/url?sa=i&amp;rct=j&amp;q=vydra+mo%C5%99sk%C3%A1&amp;source=images&amp;cd=&amp;cad=rja&amp;docid=1cywte4ZkJQa9M&amp;tbnid=j7u8aYu2PuGHhM:&amp;ved=0CAUQjRw&amp;url=http://www.rekmonta.cz/Vydra.htm&amp;ei=koKSUc37NonOtQa-kYCQDg&amp;bvm=bv.46471029,d.Yms&amp;psig=AFQjCNHEvQ2cLnRLd2z13tlNb-mwneuYcA&amp;ust=136864241673463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z/url?sa=i&amp;rct=j&amp;q=vydra+mo%C5%99sk%C3%A1&amp;source=images&amp;cd=&amp;cad=rja&amp;docid=DpWEVbi8amNZHM&amp;tbnid=rrzQf281U55DaM:&amp;ved=0CAUQjRw&amp;url=http://odagamy.blog.cz/1001/vydra&amp;ei=AYKSUaPXLYmUtQbwm4HADA&amp;bvm=bv.46471029,d.Yms&amp;psig=AFQjCNHEvQ2cLnRLd2z13tlNb-mwneuYcA&amp;ust=1368642416734631" TargetMode="Externa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raccoon&amp;source=images&amp;cd=&amp;cad=rja&amp;docid=nLELXLr7EiE-NM&amp;tbnid=4fIAn5RO2XKtUM:&amp;ved=0CAUQjRw&amp;url=http://www.wormsandgermsblog.com/tags/raccoon/&amp;ei=JoqSUY38JsmHtAbN0IDQDA&amp;bvm=bv.46471029,d.Yms&amp;psig=AFQjCNG_8gKGVfryC0wC2N2t-iGhpFinpw&amp;ust=1368644502321870" TargetMode="External"/><Relationship Id="rId3" Type="http://schemas.openxmlformats.org/officeDocument/2006/relationships/hyperlink" Target="http://www.google.cz/url?sa=i&amp;rct=j&amp;q=river+otter&amp;source=images&amp;cd=&amp;cad=rja&amp;docid=Rm9yWetF6ZI34M&amp;tbnid=NdL548fNvA-28M:&amp;ved=0CAUQjRw&amp;url=http://local.brookings.k12.sd.us/krscience/zoology/webpage%20projects/sp11webprojects/riverotter/riverotter.htm&amp;ei=iYeSUfLGNIzasgaYvIHADQ&amp;bvm=bv.46471029,d.Yms&amp;psig=AFQjCNEozCodHvrP_bpAW26N0sBKhWRWlA&amp;ust=1368643845799322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M%C3%BDval_severn%C3%AD" TargetMode="External"/><Relationship Id="rId13" Type="http://schemas.openxmlformats.org/officeDocument/2006/relationships/hyperlink" Target="http://cs.wikipedia.org/wiki/Mor%C4%8De_dom%C3%A1c%C3%AD" TargetMode="External"/><Relationship Id="rId3" Type="http://schemas.openxmlformats.org/officeDocument/2006/relationships/hyperlink" Target="http://cs.wikipedia.org/wiki/Lasice_kol%C4%8Dava" TargetMode="External"/><Relationship Id="rId7" Type="http://schemas.openxmlformats.org/officeDocument/2006/relationships/hyperlink" Target="http://odagamy.blog.cz/1001/vydra" TargetMode="External"/><Relationship Id="rId12" Type="http://schemas.openxmlformats.org/officeDocument/2006/relationships/hyperlink" Target="http://www.wormsandgermsblog.com/tags/raccoon/" TargetMode="External"/><Relationship Id="rId2" Type="http://schemas.openxmlformats.org/officeDocument/2006/relationships/hyperlink" Target="http://galerieklon.cnews.cz/gcnews/fotografie/vydra-ricn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turfoto.cz/jezevec-lesni-fotografie-6847.html" TargetMode="External"/><Relationship Id="rId11" Type="http://schemas.openxmlformats.org/officeDocument/2006/relationships/hyperlink" Target="http://a-z-animals.com/animals/wolverine/pictures/2711/" TargetMode="External"/><Relationship Id="rId5" Type="http://schemas.openxmlformats.org/officeDocument/2006/relationships/hyperlink" Target="http://cs.wikipedia.org/wiki/Soubor:Martes_martes_crop.jpg" TargetMode="External"/><Relationship Id="rId10" Type="http://schemas.openxmlformats.org/officeDocument/2006/relationships/hyperlink" Target="http://local.brookings.k12.sd.us/krscience/zoology/webpage%20projects/sp11webprojects/riverotter/riverotter.htm" TargetMode="External"/><Relationship Id="rId4" Type="http://schemas.openxmlformats.org/officeDocument/2006/relationships/hyperlink" Target="http://www.naturfoto.cz/obrazky-tapety-pozadi-na-plochu-pc.html" TargetMode="External"/><Relationship Id="rId9" Type="http://schemas.openxmlformats.org/officeDocument/2006/relationships/hyperlink" Target="http://www.zoopraha.cz/cs/o-zviratech/lexikon/savci/vydra-severoameric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231424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35.1 ŠELMY I.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2429167" y="627534"/>
            <a:ext cx="4896544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Jsou všechny šelmy opravdovými šelmami?</a:t>
            </a:r>
            <a:endParaRPr lang="cs-CZ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burian\AppData\Local\Microsoft\Windows\Temporary Internet Files\Content.IE5\FDL8I8YR\MP90040686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21744"/>
          <a:stretch/>
        </p:blipFill>
        <p:spPr bwMode="auto">
          <a:xfrm>
            <a:off x="7358800" y="1958809"/>
            <a:ext cx="1770442" cy="24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burian\AppData\Local\Microsoft\Windows\Temporary Internet Files\Content.IE5\FDL8I8YR\MP900424391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6564" r="6573"/>
          <a:stretch/>
        </p:blipFill>
        <p:spPr bwMode="auto">
          <a:xfrm>
            <a:off x="4583013" y="1196945"/>
            <a:ext cx="2933700" cy="20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burian\AppData\Local\Microsoft\Windows\Temporary Internet Files\Content.IE5\Q2A7UHYE\MP900427752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5"/>
          <a:stretch/>
        </p:blipFill>
        <p:spPr bwMode="auto">
          <a:xfrm>
            <a:off x="2744391" y="1779662"/>
            <a:ext cx="2114395" cy="26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burian\AppData\Local\Microsoft\Windows\Temporary Internet Files\Content.IE5\WBWG1MW5\MP900442470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 r="7205"/>
          <a:stretch/>
        </p:blipFill>
        <p:spPr bwMode="auto">
          <a:xfrm>
            <a:off x="35496" y="1196945"/>
            <a:ext cx="2905125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Users\burian\AppData\Local\Microsoft\Windows\Temporary Internet Files\Content.IE5\Q2A7UHYE\MC90044139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33" y="566981"/>
            <a:ext cx="1234375" cy="12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99417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Šelmy,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medvědovití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lasicovití,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medvědi, lasice, kuna, vydra, panda,…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řády lasicovitých a medvědovitých šelem, jejich vybranými zástupci a tím, kde žijí a čím se živí.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Zaoblený obdélník 129"/>
          <p:cNvSpPr/>
          <p:nvPr/>
        </p:nvSpPr>
        <p:spPr>
          <a:xfrm>
            <a:off x="395536" y="4299942"/>
            <a:ext cx="7920880" cy="662418"/>
          </a:xfrm>
          <a:prstGeom prst="round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řády – </a:t>
            </a: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medvědovití, lasicovití</a:t>
            </a:r>
            <a:r>
              <a:rPr lang="cs-CZ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kočkovití, psovití</a:t>
            </a:r>
            <a:endParaRPr lang="cs-CZ" sz="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ovéPole 130"/>
          <p:cNvSpPr txBox="1"/>
          <p:nvPr/>
        </p:nvSpPr>
        <p:spPr>
          <a:xfrm>
            <a:off x="395536" y="1176949"/>
            <a:ext cx="2448272" cy="338554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najdeme je na celém světě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ovéPole 131"/>
          <p:cNvSpPr txBox="1"/>
          <p:nvPr/>
        </p:nvSpPr>
        <p:spPr>
          <a:xfrm>
            <a:off x="395536" y="1659888"/>
            <a:ext cx="2638236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bystré smysly,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dokonalé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pohybové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vlastnosti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ovéPole 135"/>
          <p:cNvSpPr txBox="1"/>
          <p:nvPr/>
        </p:nvSpPr>
        <p:spPr>
          <a:xfrm>
            <a:off x="7011069" y="828891"/>
            <a:ext cx="1944216" cy="830997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lovci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dravý chrup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špičáky (usmrcení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trháky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(porcování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ovéPole 137"/>
          <p:cNvSpPr txBox="1"/>
          <p:nvPr/>
        </p:nvSpPr>
        <p:spPr>
          <a:xfrm>
            <a:off x="6516216" y="1876544"/>
            <a:ext cx="2230510" cy="338554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většina masožravci</a:t>
            </a:r>
          </a:p>
        </p:txBody>
      </p:sp>
      <p:sp>
        <p:nvSpPr>
          <p:cNvPr id="141" name="Zaoblený obdélník 140"/>
          <p:cNvSpPr/>
          <p:nvPr/>
        </p:nvSpPr>
        <p:spPr>
          <a:xfrm>
            <a:off x="3033772" y="737639"/>
            <a:ext cx="1691050" cy="738951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šelmy</a:t>
            </a:r>
          </a:p>
          <a:p>
            <a:pPr algn="ctr"/>
            <a:endParaRPr lang="cs-CZ" sz="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347864" y="1669093"/>
            <a:ext cx="2736304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ejich hlavním úkolem je udržovat rovnováhu v přírodě</a:t>
            </a:r>
            <a:endPara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5004048" y="849082"/>
            <a:ext cx="1866734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3084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achové žlázy 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 vyznačení teritoria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urian\AppData\Local\Microsoft\Windows\Temporary Internet Files\Content.IE5\FDL8I8YR\MP90039952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r="4483"/>
          <a:stretch/>
        </p:blipFill>
        <p:spPr bwMode="auto">
          <a:xfrm>
            <a:off x="6847999" y="2594510"/>
            <a:ext cx="2270355" cy="16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urian\AppData\Local\Microsoft\Windows\Temporary Internet Files\Content.IE5\Q2A7UHYE\MP90040331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2919"/>
            <a:ext cx="2376264" cy="1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1.gstatic.com/images?q=tbn:ANd9GcRSApGfJ_AUMrpEthb4h1lEaPSepAL4Ldb7pygVnFnveDPoY7SDKQ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65" y="2624995"/>
            <a:ext cx="2379380" cy="15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urian\AppData\Local\Microsoft\Windows\Temporary Internet Files\Content.IE5\Q2A7UHYE\MP90026225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45" y="2632238"/>
            <a:ext cx="1595340" cy="15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6" grpId="0" animBg="1"/>
      <p:bldP spid="138" grpId="0" animBg="1"/>
      <p:bldP spid="50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5617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35.3 Co se dozvíme o první skupině šelem?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urian\AppData\Local\Microsoft\Windows\Temporary Internet Files\Content.IE5\FDL8I8YR\MP900424391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95" y="2012554"/>
            <a:ext cx="3132281" cy="208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ovéPole 50"/>
          <p:cNvSpPr txBox="1"/>
          <p:nvPr/>
        </p:nvSpPr>
        <p:spPr>
          <a:xfrm>
            <a:off x="7812360" y="1982095"/>
            <a:ext cx="1273901" cy="307777"/>
          </a:xfrm>
          <a:prstGeom prst="rect">
            <a:avLst/>
          </a:prstGeom>
          <a:solidFill>
            <a:srgbClr val="308406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anda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velká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burian\AppData\Local\Microsoft\Windows\Temporary Internet Files\Content.IE5\WBWG1MW5\MP900442470[2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"/>
          <a:stretch/>
        </p:blipFill>
        <p:spPr bwMode="auto">
          <a:xfrm>
            <a:off x="75136" y="2339622"/>
            <a:ext cx="2925239" cy="216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ovéPole 57"/>
          <p:cNvSpPr txBox="1"/>
          <p:nvPr/>
        </p:nvSpPr>
        <p:spPr>
          <a:xfrm>
            <a:off x="75136" y="2031845"/>
            <a:ext cx="1706553" cy="307777"/>
          </a:xfrm>
          <a:prstGeom prst="rect">
            <a:avLst/>
          </a:prstGeom>
          <a:solidFill>
            <a:srgbClr val="308406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edvěd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hnědý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burian\AppData\Local\Microsoft\Windows\Temporary Internet Files\Content.IE5\NY0J6YXO\MP900403312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 b="6665"/>
          <a:stretch/>
        </p:blipFill>
        <p:spPr bwMode="auto">
          <a:xfrm>
            <a:off x="3268613" y="1629529"/>
            <a:ext cx="2576391" cy="273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ovéPole 58"/>
          <p:cNvSpPr txBox="1"/>
          <p:nvPr/>
        </p:nvSpPr>
        <p:spPr>
          <a:xfrm>
            <a:off x="3110241" y="3574260"/>
            <a:ext cx="881128" cy="523220"/>
          </a:xfrm>
          <a:prstGeom prst="rect">
            <a:avLst/>
          </a:prstGeom>
          <a:solidFill>
            <a:srgbClr val="308406"/>
          </a:solidFill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edvěd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lední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3437911" y="1032193"/>
            <a:ext cx="148273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medvědovití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5746357" y="1337142"/>
            <a:ext cx="2927640" cy="584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většina všežravci </a:t>
            </a:r>
          </a:p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- lesní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plody, ryby, myši, i kráva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6446955" y="632084"/>
            <a:ext cx="2219156" cy="5847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bez mimických svalů, 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tupé drápy, hustá srst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Přímá spojnice 63"/>
          <p:cNvCxnSpPr>
            <a:stCxn id="60" idx="3"/>
            <a:endCxn id="62" idx="1"/>
          </p:cNvCxnSpPr>
          <p:nvPr/>
        </p:nvCxnSpPr>
        <p:spPr>
          <a:xfrm flipV="1">
            <a:off x="4920641" y="924472"/>
            <a:ext cx="1526314" cy="29238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>
            <a:stCxn id="60" idx="2"/>
            <a:endCxn id="61" idx="1"/>
          </p:cNvCxnSpPr>
          <p:nvPr/>
        </p:nvCxnSpPr>
        <p:spPr>
          <a:xfrm>
            <a:off x="4179276" y="1401525"/>
            <a:ext cx="1567081" cy="2280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>
            <a:stCxn id="67" idx="3"/>
            <a:endCxn id="60" idx="1"/>
          </p:cNvCxnSpPr>
          <p:nvPr/>
        </p:nvCxnSpPr>
        <p:spPr>
          <a:xfrm>
            <a:off x="1677315" y="1201470"/>
            <a:ext cx="1760596" cy="15389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179512" y="1032193"/>
            <a:ext cx="1497803" cy="3385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největší šelmy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267018" y="1583363"/>
            <a:ext cx="3635896" cy="33855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našlapují na celé chodidlo (ploskochodci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Přímá spojnice 68"/>
          <p:cNvCxnSpPr>
            <a:stCxn id="68" idx="0"/>
            <a:endCxn id="60" idx="2"/>
          </p:cNvCxnSpPr>
          <p:nvPr/>
        </p:nvCxnSpPr>
        <p:spPr>
          <a:xfrm flipV="1">
            <a:off x="2084966" y="1401525"/>
            <a:ext cx="2094310" cy="18183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/>
          <p:cNvSpPr txBox="1"/>
          <p:nvPr/>
        </p:nvSpPr>
        <p:spPr>
          <a:xfrm>
            <a:off x="5923195" y="4140508"/>
            <a:ext cx="3132281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pouze Čína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rostlinná strava – bambusové výhonky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symbolem světového fondu na ochranu přírody (WWF)  </a:t>
            </a:r>
          </a:p>
        </p:txBody>
      </p:sp>
      <p:sp>
        <p:nvSpPr>
          <p:cNvPr id="72" name="TextovéPole 71"/>
          <p:cNvSpPr txBox="1"/>
          <p:nvPr/>
        </p:nvSpPr>
        <p:spPr>
          <a:xfrm>
            <a:off x="3437911" y="4153550"/>
            <a:ext cx="21206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severní polární oblasti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NEJvětší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šelma světa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hlavní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potravou tuleni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samotáři, výborní plavci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179512" y="4148580"/>
            <a:ext cx="2744518" cy="954107"/>
          </a:xfrm>
          <a:prstGeom prst="rect">
            <a:avLst/>
          </a:prstGeom>
          <a:solidFill>
            <a:schemeClr val="bg2">
              <a:lumMod val="2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poddruhy - grizzly, brtník, kodiak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 polokoule, jediný medvěd v ČR</a:t>
            </a:r>
          </a:p>
          <a:p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všežravec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rostliny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lososi,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hmyz, mršiny i jelena, med…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WWF Pand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94" y="3576645"/>
            <a:ext cx="699018" cy="80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8" grpId="0" animBg="1"/>
      <p:bldP spid="59" grpId="0" animBg="1"/>
      <p:bldP spid="71" grpId="0" animBg="1"/>
      <p:bldP spid="72" grpId="0" animBg="1"/>
      <p:bldP spid="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395192"/>
            <a:ext cx="6174446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35.4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Co se dozvíme o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druhé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skupině šelem?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700679" y="927409"/>
            <a:ext cx="1262093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lasicovití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Přímá spojnice 29"/>
          <p:cNvCxnSpPr>
            <a:stCxn id="17" idx="3"/>
            <a:endCxn id="23" idx="1"/>
          </p:cNvCxnSpPr>
          <p:nvPr/>
        </p:nvCxnSpPr>
        <p:spPr>
          <a:xfrm>
            <a:off x="3962948" y="1050570"/>
            <a:ext cx="737731" cy="6150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682957" y="896681"/>
            <a:ext cx="2279991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malé až středně velké šelmy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481916" y="1274267"/>
            <a:ext cx="2010092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krátké nohy, dlouhý trup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209578" y="610640"/>
            <a:ext cx="2768616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pachové žlázy okolo řitního otvoru</a:t>
            </a:r>
          </a:p>
        </p:txBody>
      </p:sp>
      <p:cxnSp>
        <p:nvCxnSpPr>
          <p:cNvPr id="24" name="Přímá spojnice 23"/>
          <p:cNvCxnSpPr>
            <a:stCxn id="20" idx="1"/>
            <a:endCxn id="23" idx="3"/>
          </p:cNvCxnSpPr>
          <p:nvPr/>
        </p:nvCxnSpPr>
        <p:spPr>
          <a:xfrm flipH="1">
            <a:off x="5962772" y="764529"/>
            <a:ext cx="246806" cy="34754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>
            <a:stCxn id="19" idx="3"/>
            <a:endCxn id="23" idx="1"/>
          </p:cNvCxnSpPr>
          <p:nvPr/>
        </p:nvCxnSpPr>
        <p:spPr>
          <a:xfrm flipV="1">
            <a:off x="4492008" y="1112075"/>
            <a:ext cx="208671" cy="31608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604984" y="1012962"/>
            <a:ext cx="238730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žijí v norách nebo na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stromech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Přímá spojnice 41"/>
          <p:cNvCxnSpPr>
            <a:stCxn id="23" idx="3"/>
            <a:endCxn id="41" idx="1"/>
          </p:cNvCxnSpPr>
          <p:nvPr/>
        </p:nvCxnSpPr>
        <p:spPr>
          <a:xfrm>
            <a:off x="5962772" y="1112075"/>
            <a:ext cx="642212" cy="54776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upload.wikimedia.org/wikipedia/commons/thumb/e/e3/Mustela_nivalis_-British_Wildlife_Centre-4.jpg/260px-Mustela_nivalis_-British_Wildlife_Centre-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t="8477" r="7819"/>
          <a:stretch/>
        </p:blipFill>
        <p:spPr bwMode="auto">
          <a:xfrm>
            <a:off x="0" y="1274267"/>
            <a:ext cx="2413089" cy="220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turfoto.cz/natur-tapety/vydra-ricni-1024_768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7719" r="11513" b="21819"/>
          <a:stretch/>
        </p:blipFill>
        <p:spPr bwMode="auto">
          <a:xfrm>
            <a:off x="2421655" y="1673731"/>
            <a:ext cx="2654401" cy="17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bor:Martes martes crop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10868" r="38521" b="3378"/>
          <a:stretch/>
        </p:blipFill>
        <p:spPr bwMode="auto">
          <a:xfrm>
            <a:off x="5076056" y="1380922"/>
            <a:ext cx="1936212" cy="253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aturfoto.cz/fotografie/ostatni/jezevec-lesni-47885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7727" r="22947" b="12156"/>
          <a:stretch/>
        </p:blipFill>
        <p:spPr bwMode="auto">
          <a:xfrm>
            <a:off x="7062379" y="1719079"/>
            <a:ext cx="2068938" cy="200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ovéPole 46"/>
          <p:cNvSpPr txBox="1"/>
          <p:nvPr/>
        </p:nvSpPr>
        <p:spPr>
          <a:xfrm>
            <a:off x="62262" y="1159418"/>
            <a:ext cx="1398402" cy="3077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asice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kolčava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2481916" y="1653718"/>
            <a:ext cx="1221274" cy="3077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ydra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říční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7853595" y="1467195"/>
            <a:ext cx="1226181" cy="3077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ezevec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lesní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7056735" y="3717953"/>
            <a:ext cx="2074582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nejv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kunovitá šelma ČR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 norách - rozsáhlá    </a:t>
            </a: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podzemní bludiště 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těžko spatřitelný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šežravec: hmyz, vejce, hraboši, semena, houby...</a:t>
            </a:r>
          </a:p>
        </p:txBody>
      </p:sp>
      <p:sp>
        <p:nvSpPr>
          <p:cNvPr id="53" name="Obdélník 52"/>
          <p:cNvSpPr/>
          <p:nvPr/>
        </p:nvSpPr>
        <p:spPr>
          <a:xfrm>
            <a:off x="5040310" y="3935390"/>
            <a:ext cx="2007703" cy="1169551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Evropa, Asie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dutinách stromů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loví malé savce, hmyz,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ptáky, žáby, atp. 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obře šplhá, skáče…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délník 53"/>
          <p:cNvSpPr/>
          <p:nvPr/>
        </p:nvSpPr>
        <p:spPr>
          <a:xfrm>
            <a:off x="2424708" y="3289059"/>
            <a:ext cx="2594140" cy="181588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Evropa, Asie, S Afrika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skvělý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plavec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potápěč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(mezi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prsty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blány)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 loví ryby, obojživelníky,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atp.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nory s vchodem do vody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hravá mláďata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 ČR kriticky ohrožený druh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souč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i v NP České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výcarsko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4986" y="3297376"/>
            <a:ext cx="2406774" cy="181588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Evropa, Asie, S Afrika</a:t>
            </a: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naše nejmenší šelma</a:t>
            </a: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dutiny stromů, myší díry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blízkosti lidských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příbytků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loví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soumraku a k ránu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myši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hraboše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křečky atp.)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jejich nepřáteli dravci, sovy, lišky, myslivci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6300993" y="3461946"/>
            <a:ext cx="686633" cy="523220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lesní</a:t>
            </a:r>
            <a:endParaRPr lang="cs-CZ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2130" y="480067"/>
            <a:ext cx="40080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251520" y="1000137"/>
            <a:ext cx="6284676" cy="36004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Přiřaď živočicha do správné skupiny a spoj s jeho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typickou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potravou.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3156175" y="1861467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ydra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říční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3156175" y="2448601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edvěd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lední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3156175" y="3042057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anda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velká</a:t>
            </a:r>
          </a:p>
        </p:txBody>
      </p:sp>
      <p:sp>
        <p:nvSpPr>
          <p:cNvPr id="25" name="Zaoblený obdélník 24"/>
          <p:cNvSpPr/>
          <p:nvPr/>
        </p:nvSpPr>
        <p:spPr>
          <a:xfrm>
            <a:off x="3156175" y="3632940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ezevec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lesní</a:t>
            </a:r>
          </a:p>
        </p:txBody>
      </p:sp>
      <p:cxnSp>
        <p:nvCxnSpPr>
          <p:cNvPr id="27" name="Přímá spojnice 26"/>
          <p:cNvCxnSpPr>
            <a:stCxn id="39" idx="1"/>
            <a:endCxn id="29" idx="3"/>
          </p:cNvCxnSpPr>
          <p:nvPr/>
        </p:nvCxnSpPr>
        <p:spPr>
          <a:xfrm flipH="1" flipV="1">
            <a:off x="5100391" y="4408782"/>
            <a:ext cx="916471" cy="874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endCxn id="38" idx="1"/>
          </p:cNvCxnSpPr>
          <p:nvPr/>
        </p:nvCxnSpPr>
        <p:spPr>
          <a:xfrm>
            <a:off x="5100391" y="2646412"/>
            <a:ext cx="916471" cy="11603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>
            <a:stCxn id="22" idx="3"/>
            <a:endCxn id="37" idx="1"/>
          </p:cNvCxnSpPr>
          <p:nvPr/>
        </p:nvCxnSpPr>
        <p:spPr>
          <a:xfrm>
            <a:off x="5100391" y="2035315"/>
            <a:ext cx="900100" cy="116017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 flipV="1">
            <a:off x="5100391" y="2010557"/>
            <a:ext cx="900100" cy="120534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aoblený obdélník 28"/>
          <p:cNvSpPr/>
          <p:nvPr/>
        </p:nvSpPr>
        <p:spPr>
          <a:xfrm>
            <a:off x="3156175" y="4234934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asice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kolčava</a:t>
            </a:r>
          </a:p>
        </p:txBody>
      </p:sp>
      <p:cxnSp>
        <p:nvCxnSpPr>
          <p:cNvPr id="31" name="Přímá spojnice 30"/>
          <p:cNvCxnSpPr>
            <a:stCxn id="36" idx="1"/>
            <a:endCxn id="25" idx="3"/>
          </p:cNvCxnSpPr>
          <p:nvPr/>
        </p:nvCxnSpPr>
        <p:spPr>
          <a:xfrm flipH="1">
            <a:off x="5100391" y="2586070"/>
            <a:ext cx="900100" cy="122071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/>
          <p:cNvSpPr txBox="1"/>
          <p:nvPr/>
        </p:nvSpPr>
        <p:spPr>
          <a:xfrm>
            <a:off x="467544" y="3440501"/>
            <a:ext cx="148273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medvědovití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467545" y="2461746"/>
            <a:ext cx="1482729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rgbClr val="81376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lasicovití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6000491" y="1836710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bambus</a:t>
            </a:r>
          </a:p>
        </p:txBody>
      </p:sp>
      <p:sp>
        <p:nvSpPr>
          <p:cNvPr id="36" name="Zaoblený obdélník 35"/>
          <p:cNvSpPr/>
          <p:nvPr/>
        </p:nvSpPr>
        <p:spPr>
          <a:xfrm>
            <a:off x="6000491" y="2412222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všežravec</a:t>
            </a:r>
          </a:p>
        </p:txBody>
      </p:sp>
      <p:sp>
        <p:nvSpPr>
          <p:cNvPr id="37" name="Zaoblený obdélník 36"/>
          <p:cNvSpPr/>
          <p:nvPr/>
        </p:nvSpPr>
        <p:spPr>
          <a:xfrm>
            <a:off x="6000491" y="3021645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ryby</a:t>
            </a:r>
          </a:p>
        </p:txBody>
      </p:sp>
      <p:sp>
        <p:nvSpPr>
          <p:cNvPr id="38" name="Zaoblený obdélník 37"/>
          <p:cNvSpPr/>
          <p:nvPr/>
        </p:nvSpPr>
        <p:spPr>
          <a:xfrm>
            <a:off x="6016862" y="3632940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tuleni</a:t>
            </a:r>
          </a:p>
        </p:txBody>
      </p:sp>
      <p:sp>
        <p:nvSpPr>
          <p:cNvPr id="39" name="Zaoblený obdélník 38"/>
          <p:cNvSpPr/>
          <p:nvPr/>
        </p:nvSpPr>
        <p:spPr>
          <a:xfrm>
            <a:off x="6016862" y="4243678"/>
            <a:ext cx="1944216" cy="347695"/>
          </a:xfrm>
          <a:prstGeom prst="roundRect">
            <a:avLst/>
          </a:prstGeom>
          <a:gradFill flip="none" rotWithShape="1">
            <a:gsLst>
              <a:gs pos="0">
                <a:srgbClr val="308406">
                  <a:tint val="66000"/>
                  <a:satMod val="160000"/>
                </a:srgbClr>
              </a:gs>
              <a:gs pos="50000">
                <a:srgbClr val="308406">
                  <a:tint val="44500"/>
                  <a:satMod val="160000"/>
                </a:srgbClr>
              </a:gs>
              <a:gs pos="100000">
                <a:srgbClr val="30840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myši</a:t>
            </a:r>
          </a:p>
        </p:txBody>
      </p:sp>
      <p:cxnSp>
        <p:nvCxnSpPr>
          <p:cNvPr id="40" name="Přímá spojnice 39"/>
          <p:cNvCxnSpPr>
            <a:stCxn id="24" idx="1"/>
            <a:endCxn id="32" idx="3"/>
          </p:cNvCxnSpPr>
          <p:nvPr/>
        </p:nvCxnSpPr>
        <p:spPr>
          <a:xfrm flipH="1">
            <a:off x="1950274" y="3215905"/>
            <a:ext cx="1205901" cy="40926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stCxn id="25" idx="1"/>
            <a:endCxn id="34" idx="3"/>
          </p:cNvCxnSpPr>
          <p:nvPr/>
        </p:nvCxnSpPr>
        <p:spPr>
          <a:xfrm flipH="1" flipV="1">
            <a:off x="1950274" y="2646412"/>
            <a:ext cx="1205901" cy="116037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/>
          <p:cNvCxnSpPr>
            <a:stCxn id="29" idx="1"/>
            <a:endCxn id="34" idx="3"/>
          </p:cNvCxnSpPr>
          <p:nvPr/>
        </p:nvCxnSpPr>
        <p:spPr>
          <a:xfrm flipH="1" flipV="1">
            <a:off x="1950274" y="2646412"/>
            <a:ext cx="1205901" cy="176237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stCxn id="22" idx="1"/>
            <a:endCxn id="34" idx="3"/>
          </p:cNvCxnSpPr>
          <p:nvPr/>
        </p:nvCxnSpPr>
        <p:spPr>
          <a:xfrm flipH="1">
            <a:off x="1950274" y="2035315"/>
            <a:ext cx="1205901" cy="61109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>
            <a:stCxn id="23" idx="1"/>
            <a:endCxn id="32" idx="3"/>
          </p:cNvCxnSpPr>
          <p:nvPr/>
        </p:nvCxnSpPr>
        <p:spPr>
          <a:xfrm flipH="1">
            <a:off x="1950274" y="2622449"/>
            <a:ext cx="1205901" cy="100271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1847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35.6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alší zástupci šelem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459475" y="3783680"/>
            <a:ext cx="3641898" cy="132343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ydra </a:t>
            </a:r>
            <a:r>
              <a:rPr lang="cs-CZ" sz="16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mořská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Tichý oceán – Japonsko, Rusko, Aljaška 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živí se ježovkami, mlži, hlavonožci, ad.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velmi zvědavá, hravá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největší lasicovitá šelma – až 1,5m</a:t>
            </a:r>
          </a:p>
        </p:txBody>
      </p:sp>
      <p:pic>
        <p:nvPicPr>
          <p:cNvPr id="1026" name="Picture 2" descr="Mýval severní">
            <a:hlinkClick r:id="rId3" tooltip="Mýval severní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" b="19270"/>
          <a:stretch/>
        </p:blipFill>
        <p:spPr bwMode="auto">
          <a:xfrm>
            <a:off x="670349" y="2878048"/>
            <a:ext cx="3314314" cy="18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71600" y="1062166"/>
            <a:ext cx="2711812" cy="181588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ýval </a:t>
            </a:r>
            <a:r>
              <a:rPr lang="cs-CZ" sz="1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severní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čeleď medvídkovitých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lidově „medvídek mýval“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původně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Amerika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ostupně Evropa, Asie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aktivní v noci, všežravec</a:t>
            </a:r>
          </a:p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žije ve skupinách </a:t>
            </a:r>
          </a:p>
        </p:txBody>
      </p:sp>
      <p:pic>
        <p:nvPicPr>
          <p:cNvPr id="1028" name="Picture 4" descr="http://nd03.jxs.cz/529/412/9b1c0126d3_58354919_o2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16373" r="4914" b="9312"/>
          <a:stretch/>
        </p:blipFill>
        <p:spPr bwMode="auto">
          <a:xfrm>
            <a:off x="4413235" y="1159191"/>
            <a:ext cx="3734378" cy="26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kmonta.cz/images/vydr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91842"/>
            <a:ext cx="2411760" cy="163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 algn="ctr"/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local.brookings.k12.sd.us/krscience/zoology/webpage%20projects/sp11webprojects/riverotter/RiverOtter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t="10455" b="15337"/>
          <a:stretch/>
        </p:blipFill>
        <p:spPr bwMode="auto">
          <a:xfrm>
            <a:off x="5148064" y="654205"/>
            <a:ext cx="3733875" cy="22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5181947" y="764228"/>
            <a:ext cx="1304424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river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otter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Pictures of Wolverin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11161" r="17243" b="14768"/>
          <a:stretch/>
        </p:blipFill>
        <p:spPr bwMode="auto">
          <a:xfrm>
            <a:off x="3142129" y="3076183"/>
            <a:ext cx="2859742" cy="20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:\Users\burian\AppData\Local\Microsoft\Windows\Temporary Internet Files\Content.IE5\FDL8I8YR\MP900403392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6" t="20208" b="9827"/>
          <a:stretch/>
        </p:blipFill>
        <p:spPr bwMode="auto">
          <a:xfrm>
            <a:off x="166812" y="996866"/>
            <a:ext cx="3296755" cy="22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ovéPole 51"/>
          <p:cNvSpPr txBox="1"/>
          <p:nvPr/>
        </p:nvSpPr>
        <p:spPr>
          <a:xfrm>
            <a:off x="1789912" y="964496"/>
            <a:ext cx="14401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olar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bear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3711711" y="2956910"/>
            <a:ext cx="1189722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wolverine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9" name="Picture 11" descr="C:\Users\burian\AppData\Local\Microsoft\Windows\Temporary Internet Files\Content.IE5\WBWG1MW5\MP90042439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64097"/>
            <a:ext cx="2635043" cy="175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ovéPole 55"/>
          <p:cNvSpPr txBox="1"/>
          <p:nvPr/>
        </p:nvSpPr>
        <p:spPr>
          <a:xfrm>
            <a:off x="7401689" y="3179431"/>
            <a:ext cx="144016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iant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panda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1" name="Picture 13" descr="http://www.wormsandgermsblog.com/uploads/image/Raccoon%20Winter2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21644" r="18005" b="6090"/>
          <a:stretch/>
        </p:blipFill>
        <p:spPr bwMode="auto">
          <a:xfrm>
            <a:off x="152748" y="3363586"/>
            <a:ext cx="2423454" cy="17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ovéPole 56"/>
          <p:cNvSpPr txBox="1"/>
          <p:nvPr/>
        </p:nvSpPr>
        <p:spPr>
          <a:xfrm>
            <a:off x="3495565" y="1563638"/>
            <a:ext cx="1577093" cy="923330"/>
          </a:xfrm>
          <a:prstGeom prst="rect">
            <a:avLst/>
          </a:prstGeom>
          <a:gradFill flip="none" rotWithShape="1">
            <a:gsLst>
              <a:gs pos="0">
                <a:srgbClr val="72B163">
                  <a:shade val="30000"/>
                  <a:satMod val="115000"/>
                </a:srgbClr>
              </a:gs>
              <a:gs pos="50000">
                <a:srgbClr val="72B163">
                  <a:shade val="67500"/>
                  <a:satMod val="115000"/>
                </a:srgbClr>
              </a:gs>
              <a:gs pos="100000">
                <a:srgbClr val="72B16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Carnivore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pPr algn="ctr"/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meat</a:t>
            </a:r>
            <a:r>
              <a:rPr lang="cs-C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eater</a:t>
            </a:r>
            <a:endParaRPr lang="cs-CZ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1867731" y="3339015"/>
            <a:ext cx="1140281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raccoon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5" grpId="0" animBg="1"/>
      <p:bldP spid="56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243383"/>
              </p:ext>
            </p:extLst>
          </p:nvPr>
        </p:nvGraphicFramePr>
        <p:xfrm>
          <a:off x="2483768" y="627534"/>
          <a:ext cx="656587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875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Která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věta neplatí pro šelmy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Všechny šelmy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jsou masožravé.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Existují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býložravé šelmy.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Najdeme je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na celém světě.</a:t>
                      </a:r>
                      <a:endParaRPr lang="cs-CZ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Jejich hlavním úkolem je udržovat v přírodě rovnováhu.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Naší</a:t>
                      </a:r>
                      <a:r>
                        <a:rPr lang="cs-CZ" sz="13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nejmenší šelmou je…?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kuna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lesní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lasice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kolčava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kočka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domácí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jezevec </a:t>
                      </a:r>
                      <a:r>
                        <a:rPr lang="cs-CZ" sz="1200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lesní</a:t>
                      </a:r>
                      <a:endParaRPr lang="cs-CZ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Největší šelmou světa je..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medvěd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grizzly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medvěd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lední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lev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pustinný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tygr </a:t>
                      </a:r>
                      <a:r>
                        <a:rPr lang="cs-CZ" sz="12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sibiřský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="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Podzemní bludiště si vytváří…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vydra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kuna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lasice</a:t>
                      </a:r>
                    </a:p>
                    <a:p>
                      <a:r>
                        <a:rPr lang="cs-CZ" sz="1200" b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jezevec</a:t>
                      </a:r>
                      <a:endParaRPr lang="cs-CZ" sz="1200" b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5515" y="1092669"/>
            <a:ext cx="842493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galerieklon.cnews.cz/gcnews/fotografie/vydra-ricni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cs.wikipedia.org/wiki/Lasice_kol%C4%8Dava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www.naturfoto.cz/obrazky-tapety-pozadi-na-plochu-pc.html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pPr marL="228600" indent="-228600">
              <a:buAutoNum type="arabicPeriod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cs.wikipedia.org/wiki/Soubor:Martes_martes_crop.jpg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www.naturfoto.cz/jezevec-lesni-fotografie-6847.html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odagamy.blog.cz/1001/vydra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cs.wikipedia.org/wiki/M%C3%BDval_severn%C3%AD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www.zoopraha.cz/cs/o-zviratech/lexikon/savci/vydra-severoamericka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local.brookings.k12.sd.us/krscience/zoology/webpage%20projects/sp11webprojects/riverotter/riverotter.htm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http://a-z-animals.com/animals/wolverine/pictures/2711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http://www.wormsandgermsblog.com/tags/raccoon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pPr marL="228600" indent="-228600">
              <a:buAutoNum type="arabicPeriod" startAt="7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 startAt="7"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cs.wikipedia.org/wiki/Mor%C4%8De_dom%C3%A1c%C3%AD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pPr marL="228600" indent="-228600">
              <a:buAutoNum type="arabicPeriod" startAt="7"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5)</a:t>
            </a:r>
          </a:p>
          <a:p>
            <a:pPr marL="228600" indent="-228600">
              <a:buAutoNum type="arabicPeriod" startAt="7"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 </a:t>
            </a:r>
            <a:endParaRPr lang="cs-CZ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1025</Words>
  <Application>Microsoft Office PowerPoint</Application>
  <PresentationFormat>Předvádění na obrazovce (16:9)</PresentationFormat>
  <Paragraphs>191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35.1 ŠELMY I.</vt:lpstr>
      <vt:lpstr>35.2 Co už víš? </vt:lpstr>
      <vt:lpstr>35.3 Co se dozvíme o první skupině šelem?</vt:lpstr>
      <vt:lpstr>35.4 Co se dozvíme o druhé skupině šelem?</vt:lpstr>
      <vt:lpstr>35.5 Procvičení a příklady</vt:lpstr>
      <vt:lpstr>35.6 další zástupci šelem</vt:lpstr>
      <vt:lpstr>35.7 CLIL</vt:lpstr>
      <vt:lpstr>35.8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520</cp:revision>
  <dcterms:created xsi:type="dcterms:W3CDTF">2010-10-18T18:21:56Z</dcterms:created>
  <dcterms:modified xsi:type="dcterms:W3CDTF">2013-07-11T13:11:37Z</dcterms:modified>
</cp:coreProperties>
</file>