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406"/>
    <a:srgbClr val="FFFF00"/>
    <a:srgbClr val="72B163"/>
    <a:srgbClr val="813763"/>
    <a:srgbClr val="A6A200"/>
    <a:srgbClr val="C4D42C"/>
    <a:srgbClr val="FFFF99"/>
    <a:srgbClr val="FF7C80"/>
    <a:srgbClr val="00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978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z/url?sa=i&amp;rct=j&amp;q=poloopice&amp;source=images&amp;cd=&amp;cad=rja&amp;docid=uIN0ca1rdV8VxM&amp;tbnid=A0uamwzbCK-cpM:&amp;ved=0CAUQjRw&amp;url=http://www.ambiweb.cz/blog/662-sundsky-demon/&amp;ei=fDuZUcCZOIHXtQb57IGIAg&amp;bvm=bv.46751780,d.bGE&amp;psig=AFQjCNG6PzyGGinGgjS-ojbE-Wxu6Rhc2w&amp;ust=1369083127141466" TargetMode="External"/><Relationship Id="rId7" Type="http://schemas.openxmlformats.org/officeDocument/2006/relationships/hyperlink" Target="http://www.google.cz/url?sa=i&amp;rct=j&amp;q=lemur&amp;source=images&amp;cd=&amp;cad=rja&amp;docid=X_LMVeF5F9NkDM&amp;tbnid=01e-MxqZvojIdM:&amp;ved=0CAUQjRw&amp;url=http://www.wildlife-photography.net/wildlife-photography-pictures.asp?Photo_ID=524&amp;ei=Wz2ZUYSbJ8KetAa3rIDIAg&amp;bvm=bv.46751780,d.bGE&amp;psig=AFQjCNGQ9kCgOv4FvsGCDYVENEu9WHQEdQ&amp;ust=13690835284087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z/url?sa=i&amp;rct=j&amp;q=lori+%C5%A1t%C3%ADhl%C3%BD&amp;source=images&amp;cd=&amp;cad=rja&amp;docid=zOW-hRAgI2tAKM&amp;tbnid=6C-K2ZOvuq9K9M:&amp;ved=0CAUQjRw&amp;url=http://www.krkavec.estranky.cz/fotoalbum/obratlovci/lori/lori-stihly.jpg.html&amp;ei=FjyZUay2Lc2LswbtsoCgAw&amp;bvm=bv.46751780,d.bGE&amp;psig=AFQjCNH8m-bQFbjgUJxY-lQZpYK3r_tcdw&amp;ust=1369083268261217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vijesti.me/svijet/afrika-nestaju-stanista-covjekolikih-majmuna-clanak-93670" TargetMode="External"/><Relationship Id="rId3" Type="http://schemas.openxmlformats.org/officeDocument/2006/relationships/hyperlink" Target="//upload.wikimedia.org/wikipedia/commons/4/4a/Leontopithecus_rosalia-ZOO-Jihlava.jpg" TargetMode="External"/><Relationship Id="rId7" Type="http://schemas.openxmlformats.org/officeDocument/2006/relationships/hyperlink" Target="http://www.google.cz/url?sa=i&amp;rct=j&amp;q=v%C5%99e%C5%A1%C5%A5an&amp;source=images&amp;cd=&amp;cad=rja&amp;docid=zgpW6MIE-I2jaM&amp;tbnid=4YRowiWA_5VSUM:&amp;ved=0CAUQjRw&amp;url=http://cs.wikipedia.org/wiki/V%C5%99e%C5%A1%C5%A5an_rezav%C3%BD&amp;ei=YkyZUf2EDcbasgblp4CgBw&amp;bvm=bv.46751780,d.bGE&amp;psig=AFQjCNHfkCrDc9TTsOHgH7pLrIAdNJ3qsw&amp;ust=1369087410935187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http://www.google.cz/url?sa=i&amp;rct=j&amp;q=chimpanzee&amp;source=images&amp;cd=&amp;cad=rja&amp;docid=2hRQ2BC89mRtFM&amp;tbnid=8V6DTwmMFk9s0M:&amp;ved=0CAUQjRw&amp;url=http://www.arkive.org/chimpanzee/pan-troglodytes/image-G4540.html&amp;ei=QFKZUcKQC87gtQbc1IDYDA&amp;bvm=bv.46751780,d.bGE&amp;psig=AFQjCNH_TY2HMHMVd7_-AMjaQ9L_VzxFRA&amp;ust=1369088902944786" TargetMode="External"/><Relationship Id="rId5" Type="http://schemas.openxmlformats.org/officeDocument/2006/relationships/hyperlink" Target="http://www.google.cz/url?sa=i&amp;rct=j&amp;q=malpa&amp;source=images&amp;cd=&amp;cad=rja&amp;docid=fkup3DCoHPP6zM&amp;tbnid=HDRqx_fqRP3E5M:&amp;ved=0CAUQjRw&amp;url=http://www.naturfoto.cz/malpa-kapucinska-fotografie-1311.html&amp;ei=NEuZUaXFJoWatQbBnICQAQ&amp;bvm=bv.46751780,d.bGE&amp;psig=AFQjCNEIS3ymFAHtbNVsUP2bqsIa-sHWeg&amp;ust=1369087153868287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schoepfung.eu/landbewohner/saeugetiere/gruene-meerkatze.htm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orangutan&amp;source=images&amp;cd=&amp;cad=rja&amp;docid=dwEs1aexjJpx_M&amp;tbnid=h7YAxerjxrWqJM:&amp;ved=0CAUQjRw&amp;url=http://packages.asiatravel.com/packagebooking/Package.Search.aspx?pid=1589&amp;ei=NlCZUdnkGcXItAbTtYCgAg&amp;bvm=bv.46751780,d.bGE&amp;psig=AFQjCNF3K1nXsewDOr1XbeoxVVHZ7bxizQ&amp;ust=13690884055664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z/url?sa=i&amp;rct=j&amp;q=makak+magot&amp;source=images&amp;cd=&amp;cad=rja&amp;docid=G9ZGszeJ4weI6M&amp;tbnid=I-I4c0sMlWrE9M:&amp;ved=0CAUQjRw&amp;url=http://www.photoextract.com/cs/foto/11100.html&amp;ei=W8KbUfSQDIWotAbH04HACQ&amp;bvm=bv.46865395,d.bGE&amp;psig=AFQjCNE1iKkdgq7eT1QkCBIovs4_MIeclQ&amp;ust=1369248728753352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google.cz/url?sa=i&amp;rct=j&amp;q=cute+monkey&amp;source=images&amp;cd=&amp;cad=rja&amp;docid=2TXJ312ik9DfmM&amp;tbnid=AD9UyUpdpDy7lM:&amp;ved=0CAUQjRw&amp;url=http://cutefunnyanimal.blogspot.in/2011/10/cute-monkey-new-photos-pictures.html&amp;ei=tcWbUdzJA8fLsgadqIH4Ag&amp;bvm=bv.46865395,d.bGE&amp;psig=AFQjCNH_pzM73fTsLpo8aIhmA8rxsoGYow&amp;ust=1369249580659365" TargetMode="External"/><Relationship Id="rId7" Type="http://schemas.openxmlformats.org/officeDocument/2006/relationships/hyperlink" Target="http://www.google.cz/url?sa=i&amp;rct=j&amp;q=angry+monkey&amp;source=images&amp;cd=&amp;cad=rja&amp;docid=M76Gwxx0I6OLqM&amp;tbnid=qqooSq5prfCAeM:&amp;ved=0CAUQjRw&amp;url=http://amp.multiplexgaming.com/&amp;ei=gMibUf2MM9HXsgbHioHQAg&amp;bvm=bv.46865395,d.bGE&amp;psig=AFQjCNHJJgzvYoRwbYOUIDHl_9WLDjrnqg&amp;ust=1369250285393003" TargetMode="Externa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hyperlink" Target="http://www.google.cz/url?sa=i&amp;rct=j&amp;q=monkey&amp;source=images&amp;cd=&amp;cad=rja&amp;docid=w1p4pgGZtA8PaM&amp;tbnid=GAbQnb6m-qKNnM:&amp;ved=0CAUQjRw&amp;url=http://yourorganizedguide.com/monkey-mind&amp;ei=H8ybUcLsD8LZtQbRlIGgAw&amp;bvm=bv.46865395,d.bGE&amp;psig=AFQjCNHbLwZnp7pBSBiVqg-O0lGDNrr-oQ&amp;ust=1369251212257311" TargetMode="External"/><Relationship Id="rId5" Type="http://schemas.openxmlformats.org/officeDocument/2006/relationships/hyperlink" Target="http://www.google.cz/url?sa=i&amp;rct=j&amp;q=monkey&amp;source=images&amp;cd=&amp;cad=rja&amp;docid=d6cVC48U1yk7kM&amp;tbnid=cipS770nBBCY8M:&amp;ved=0CAUQjRw&amp;url=http://en.gtwallpaper.com/monkeys.html&amp;ei=F8ebUZW8GovLtAae-IDwDg&amp;bvm=bv.46865395,d.bGE&amp;psig=AFQjCNGqx_PnVZebbRPhmgo0qFmxS7KhAA&amp;ust=1369249903208291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openxmlformats.org/officeDocument/2006/relationships/hyperlink" Target="http://www.google.cz/url?sa=i&amp;rct=j&amp;q=orangutan&amp;source=images&amp;cd=&amp;cad=rja&amp;docid=dzUSVODEGa6dCM&amp;tbnid=OOpVe4K7d7GZmM:&amp;ved=0CAUQjRw&amp;url=http://wallpaperweb.org/wallpaper/animals/suckling-baby-orangutan_40650.htm&amp;ei=2MmbUdekK8rVswax_YDwBw&amp;bvm=bv.46865395,d.bGE&amp;psig=AFQjCNF40vAdkmyJeGTI4fl3LHAwYju3bA&amp;ust=136925052818343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jesti.me/svijet/afrika-nestaju-stanista-covjekolikih-majmuna-clanak-93670" TargetMode="External"/><Relationship Id="rId13" Type="http://schemas.openxmlformats.org/officeDocument/2006/relationships/hyperlink" Target="http://wallpaperweb.org/wallpaper/animals/suckling-baby-orangutan_40650.htm" TargetMode="External"/><Relationship Id="rId3" Type="http://schemas.openxmlformats.org/officeDocument/2006/relationships/hyperlink" Target="http://filipiny.tripzone.cz/fotogalerie/nartoun-filipinsky-na-ostrove-bohol-4396" TargetMode="External"/><Relationship Id="rId7" Type="http://schemas.openxmlformats.org/officeDocument/2006/relationships/hyperlink" Target="http://packages.asiatravel.com/packagebooking/Package.Search.aspx?pid=1589" TargetMode="External"/><Relationship Id="rId12" Type="http://schemas.openxmlformats.org/officeDocument/2006/relationships/hyperlink" Target="http://amp.multiplexgaming.com/" TargetMode="External"/><Relationship Id="rId2" Type="http://schemas.openxmlformats.org/officeDocument/2006/relationships/hyperlink" Target="http://www.krkavec.estranky.cz/fotoalbum/obratlovci/lori/lori-stihly.jp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V%C5%99e%C5%A1%C5%A5an_rezav%C3%BD" TargetMode="External"/><Relationship Id="rId11" Type="http://schemas.openxmlformats.org/officeDocument/2006/relationships/hyperlink" Target="http://cutefunnyanimal.blogspot.com/2011/10/cute-monkey-new-photos-pictures.html" TargetMode="External"/><Relationship Id="rId5" Type="http://schemas.openxmlformats.org/officeDocument/2006/relationships/hyperlink" Target="http://www.naturfoto.cz/malpa-kapucinska-fotografie-1311.html" TargetMode="External"/><Relationship Id="rId15" Type="http://schemas.openxmlformats.org/officeDocument/2006/relationships/hyperlink" Target="http://yourorganizedguide.com/monkey-mind" TargetMode="External"/><Relationship Id="rId10" Type="http://schemas.openxmlformats.org/officeDocument/2006/relationships/hyperlink" Target="http://www.photoextract.com/cs/foto/11100.html" TargetMode="External"/><Relationship Id="rId4" Type="http://schemas.openxmlformats.org/officeDocument/2006/relationships/hyperlink" Target="http://cs.wikipedia.org/wiki/Soubor:Leontopithecus_rosalia-ZOO-Jihlava.jpg" TargetMode="External"/><Relationship Id="rId9" Type="http://schemas.openxmlformats.org/officeDocument/2006/relationships/hyperlink" Target="http://www.arkive.org/chimpanzee/pan-troglodytes/image-G4540.html" TargetMode="External"/><Relationship Id="rId14" Type="http://schemas.openxmlformats.org/officeDocument/2006/relationships/hyperlink" Target="http://www.coolfunnyanimals.com/funny-animal-pictures/mad_monke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23142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 PRIMÁTI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2429167" y="627534"/>
            <a:ext cx="489654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Jsou opice skutečně našimi předky?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rian\AppData\Local\Microsoft\Windows\Temporary Internet Files\Content.IE5\NY0J6YXO\MP90043180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r="9729"/>
          <a:stretch/>
        </p:blipFill>
        <p:spPr bwMode="auto">
          <a:xfrm>
            <a:off x="2937064" y="1658168"/>
            <a:ext cx="4388645" cy="28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rian\AppData\Local\Microsoft\Windows\Temporary Internet Files\Content.IE5\FDL8I8YR\MP90040337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7564"/>
          <a:stretch/>
        </p:blipFill>
        <p:spPr bwMode="auto">
          <a:xfrm>
            <a:off x="38497" y="1275606"/>
            <a:ext cx="333375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ian\AppData\Local\Microsoft\Windows\Temporary Internet Files\Content.IE5\WBWG1MW5\MP900289061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9"/>
          <a:stretch/>
        </p:blipFill>
        <p:spPr bwMode="auto">
          <a:xfrm>
            <a:off x="6372199" y="1059582"/>
            <a:ext cx="2736385" cy="25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0347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Primáti, opice, poloopice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lidoop…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řádem primátů,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Zaoblený obdélník 129"/>
          <p:cNvSpPr/>
          <p:nvPr/>
        </p:nvSpPr>
        <p:spPr>
          <a:xfrm>
            <a:off x="433139" y="4155926"/>
            <a:ext cx="7920880" cy="662418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Dělíme je na poloopice a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opice.</a:t>
            </a:r>
            <a:endParaRPr 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ovéPole 130"/>
          <p:cNvSpPr txBox="1"/>
          <p:nvPr/>
        </p:nvSpPr>
        <p:spPr>
          <a:xfrm>
            <a:off x="395536" y="1176949"/>
            <a:ext cx="2448272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ejvyvinutější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mozek ze všech savců</a:t>
            </a:r>
            <a:endParaRPr lang="cs-CZ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107504" y="2191850"/>
            <a:ext cx="2638236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šechny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prsty mají zakončené nehty</a:t>
            </a:r>
            <a:endParaRPr lang="cs-CZ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ovéPole 135"/>
          <p:cNvSpPr txBox="1"/>
          <p:nvPr/>
        </p:nvSpPr>
        <p:spPr>
          <a:xfrm>
            <a:off x="6000886" y="1059582"/>
            <a:ext cx="1944216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atky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pečují o svá mláďata 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6228184" y="2132819"/>
            <a:ext cx="223051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ropy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subtropy celého světa mimo Austrálie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Zaoblený obdélník 140"/>
          <p:cNvSpPr/>
          <p:nvPr/>
        </p:nvSpPr>
        <p:spPr>
          <a:xfrm>
            <a:off x="3635896" y="1876544"/>
            <a:ext cx="1691050" cy="738951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primáti</a:t>
            </a:r>
          </a:p>
          <a:p>
            <a:pPr algn="ctr"/>
            <a:endParaRPr lang="cs-CZ" sz="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113269" y="3003798"/>
            <a:ext cx="27363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či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směřují dopředu a umožňují plastické vidění</a:t>
            </a:r>
            <a:endParaRPr lang="cs-CZ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3460212" y="821802"/>
            <a:ext cx="186673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alec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proti ostatním prstům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burian\AppData\Local\Microsoft\Windows\Temporary Internet Files\Content.IE5\Q2A7UHYE\MC900029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8" y="3143994"/>
            <a:ext cx="2079297" cy="11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rian\AppData\Local\Microsoft\Windows\Temporary Internet Files\Content.IE5\NY0J6YXO\MC9004413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64" y="2817544"/>
            <a:ext cx="17938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5617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34.3 Co se dozvíme o první skupině šelem?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3171116" y="1016804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poloopice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343682" y="1047534"/>
            <a:ext cx="2724080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většina noční živočichové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elké oči, dobrý čich a sluch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446955" y="632084"/>
            <a:ext cx="2517534" cy="338554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elikostně menší než opice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Přímá spojnice 63"/>
          <p:cNvCxnSpPr>
            <a:stCxn id="60" idx="3"/>
            <a:endCxn id="62" idx="1"/>
          </p:cNvCxnSpPr>
          <p:nvPr/>
        </p:nvCxnSpPr>
        <p:spPr>
          <a:xfrm flipV="1">
            <a:off x="4653846" y="801361"/>
            <a:ext cx="1793109" cy="40010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>
            <a:stCxn id="60" idx="3"/>
            <a:endCxn id="61" idx="1"/>
          </p:cNvCxnSpPr>
          <p:nvPr/>
        </p:nvCxnSpPr>
        <p:spPr>
          <a:xfrm>
            <a:off x="4653846" y="1201470"/>
            <a:ext cx="1689836" cy="13845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>
            <a:stCxn id="67" idx="3"/>
            <a:endCxn id="60" idx="1"/>
          </p:cNvCxnSpPr>
          <p:nvPr/>
        </p:nvCxnSpPr>
        <p:spPr>
          <a:xfrm>
            <a:off x="1631004" y="1201470"/>
            <a:ext cx="15401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133201" y="1032193"/>
            <a:ext cx="1497803" cy="338554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ižší primáti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33201" y="1646820"/>
            <a:ext cx="1991394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Asie, Afrika – nejvíce na Madagaskaru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Přímá spojnice 68"/>
          <p:cNvCxnSpPr>
            <a:stCxn id="68" idx="0"/>
            <a:endCxn id="60" idx="1"/>
          </p:cNvCxnSpPr>
          <p:nvPr/>
        </p:nvCxnSpPr>
        <p:spPr>
          <a:xfrm flipV="1">
            <a:off x="1128898" y="1201470"/>
            <a:ext cx="2042218" cy="44535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2376449" y="1731921"/>
            <a:ext cx="2361966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tromová zvířata </a:t>
            </a:r>
          </a:p>
          <a:p>
            <a:pPr lvl="0"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uchopovací ovíjivý ocas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Přímá spojnice 47"/>
          <p:cNvCxnSpPr>
            <a:stCxn id="60" idx="2"/>
            <a:endCxn id="37" idx="0"/>
          </p:cNvCxnSpPr>
          <p:nvPr/>
        </p:nvCxnSpPr>
        <p:spPr>
          <a:xfrm flipH="1">
            <a:off x="3557432" y="1386136"/>
            <a:ext cx="355049" cy="34578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5582348" y="1685755"/>
            <a:ext cx="3456383" cy="338554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ěkteří býložravci, někteří masožravci</a:t>
            </a:r>
          </a:p>
        </p:txBody>
      </p:sp>
      <p:cxnSp>
        <p:nvCxnSpPr>
          <p:cNvPr id="78" name="Přímá spojnice 77"/>
          <p:cNvCxnSpPr>
            <a:stCxn id="60" idx="2"/>
            <a:endCxn id="77" idx="1"/>
          </p:cNvCxnSpPr>
          <p:nvPr/>
        </p:nvCxnSpPr>
        <p:spPr>
          <a:xfrm>
            <a:off x="3912481" y="1386136"/>
            <a:ext cx="1669867" cy="46889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http://t2.gstatic.com/images?q=tbn:ANd9GcRWy6Euth5XSTPSa_b812ExzUn2NQmbRmP63y6enKZOJg3kHg77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r="5653"/>
          <a:stretch/>
        </p:blipFill>
        <p:spPr bwMode="auto">
          <a:xfrm>
            <a:off x="263047" y="2818199"/>
            <a:ext cx="2735914" cy="22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www.krkavec.estranky.cz/img/mid/19/lori-stihly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5271" r="3984" b="1792"/>
          <a:stretch/>
        </p:blipFill>
        <p:spPr bwMode="auto">
          <a:xfrm>
            <a:off x="3071199" y="2711604"/>
            <a:ext cx="3165294" cy="23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://www.wildlife-photography.net/wildlife-photos/large-115/ring-tailed-lemur-family-in-tree-large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7653" r="5636" b="4888"/>
          <a:stretch/>
        </p:blipFill>
        <p:spPr bwMode="auto">
          <a:xfrm>
            <a:off x="6283290" y="2337601"/>
            <a:ext cx="2804614" cy="27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ovéPole 90"/>
          <p:cNvSpPr txBox="1"/>
          <p:nvPr/>
        </p:nvSpPr>
        <p:spPr>
          <a:xfrm>
            <a:off x="6379450" y="4443958"/>
            <a:ext cx="108012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emur </a:t>
            </a:r>
            <a:endParaRPr lang="cs-CZ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4890617" y="2543523"/>
            <a:ext cx="1051815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 </a:t>
            </a:r>
            <a:endParaRPr lang="cs-CZ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539552" y="2510422"/>
            <a:ext cx="881128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ártoun </a:t>
            </a:r>
            <a:endParaRPr lang="cs-CZ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395192"/>
            <a:ext cx="4483806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se dozvíme 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opicích?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83643" y="935686"/>
            <a:ext cx="1040486" cy="369332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opice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17" idx="3"/>
            <a:endCxn id="23" idx="1"/>
          </p:cNvCxnSpPr>
          <p:nvPr/>
        </p:nvCxnSpPr>
        <p:spPr>
          <a:xfrm>
            <a:off x="2136274" y="1056954"/>
            <a:ext cx="2547369" cy="6339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80472" y="903065"/>
            <a:ext cx="185580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enní živočichové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63352" y="1276590"/>
            <a:ext cx="4020616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loskochodci, těžiště těla na zadních končetinách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644309" y="577749"/>
            <a:ext cx="1863635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ětšina v tlupách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nice 23"/>
          <p:cNvCxnSpPr>
            <a:stCxn id="20" idx="1"/>
            <a:endCxn id="23" idx="3"/>
          </p:cNvCxnSpPr>
          <p:nvPr/>
        </p:nvCxnSpPr>
        <p:spPr>
          <a:xfrm flipH="1">
            <a:off x="5724129" y="731638"/>
            <a:ext cx="920180" cy="38871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9" idx="3"/>
            <a:endCxn id="23" idx="1"/>
          </p:cNvCxnSpPr>
          <p:nvPr/>
        </p:nvCxnSpPr>
        <p:spPr>
          <a:xfrm flipV="1">
            <a:off x="4283968" y="1120352"/>
            <a:ext cx="399675" cy="31012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358317" y="1014980"/>
            <a:ext cx="2555068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 řády - podle nosu</a:t>
            </a:r>
          </a:p>
          <a:p>
            <a:pPr lvl="0" algn="ctr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ÚZKONOSÍ a PLOSKONOSÍ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Přímá spojnice 36"/>
          <p:cNvCxnSpPr>
            <a:stCxn id="23" idx="3"/>
            <a:endCxn id="36" idx="1"/>
          </p:cNvCxnSpPr>
          <p:nvPr/>
        </p:nvCxnSpPr>
        <p:spPr>
          <a:xfrm>
            <a:off x="5724129" y="1120352"/>
            <a:ext cx="634188" cy="15623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7855443" y="1571559"/>
            <a:ext cx="1226120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Jižní Amerika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4572000" y="1482562"/>
            <a:ext cx="1733930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Evropa, Afrika, Asie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Přímá spojnice 86"/>
          <p:cNvCxnSpPr>
            <a:stCxn id="86" idx="3"/>
          </p:cNvCxnSpPr>
          <p:nvPr/>
        </p:nvCxnSpPr>
        <p:spPr>
          <a:xfrm flipV="1">
            <a:off x="6305930" y="1485820"/>
            <a:ext cx="681696" cy="15063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>
            <a:endCxn id="85" idx="0"/>
          </p:cNvCxnSpPr>
          <p:nvPr/>
        </p:nvCxnSpPr>
        <p:spPr>
          <a:xfrm>
            <a:off x="8022314" y="1473308"/>
            <a:ext cx="446189" cy="9825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oubor:Leontopithecus rosalia-ZOO-Jihlav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5" t="-586" r="14759" b="586"/>
          <a:stretch/>
        </p:blipFill>
        <p:spPr bwMode="auto">
          <a:xfrm>
            <a:off x="6755460" y="3363939"/>
            <a:ext cx="2388540" cy="17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ovéPole 127"/>
          <p:cNvSpPr txBox="1"/>
          <p:nvPr/>
        </p:nvSpPr>
        <p:spPr>
          <a:xfrm>
            <a:off x="7143248" y="4584357"/>
            <a:ext cx="755575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víček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zlatý</a:t>
            </a:r>
            <a:endParaRPr lang="cs-CZ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naturfoto.cz/fotografie/sevcik/malpa-kapucinska--cebus-capucinus-malpa-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4330" r="35929" b="9442"/>
          <a:stretch/>
        </p:blipFill>
        <p:spPr bwMode="auto">
          <a:xfrm>
            <a:off x="6022087" y="2060225"/>
            <a:ext cx="1466745" cy="20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ovéPole 129"/>
          <p:cNvSpPr txBox="1"/>
          <p:nvPr/>
        </p:nvSpPr>
        <p:spPr>
          <a:xfrm>
            <a:off x="6504135" y="1790339"/>
            <a:ext cx="692037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alpa</a:t>
            </a:r>
            <a:endParaRPr lang="cs-CZ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upload.wikimedia.org/wikipedia/commons/thumb/0/03/Alouatta_seniculus.jpg/250px-Alouatta_seniculu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0" y="1964541"/>
            <a:ext cx="1756020" cy="14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ovéPole 131"/>
          <p:cNvSpPr txBox="1"/>
          <p:nvPr/>
        </p:nvSpPr>
        <p:spPr>
          <a:xfrm>
            <a:off x="8277247" y="3093740"/>
            <a:ext cx="842416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řešťan</a:t>
            </a:r>
            <a:endParaRPr lang="cs-CZ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ovéPole 132"/>
          <p:cNvSpPr txBox="1"/>
          <p:nvPr/>
        </p:nvSpPr>
        <p:spPr>
          <a:xfrm rot="20833301">
            <a:off x="6610377" y="3415450"/>
            <a:ext cx="1555207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pice nového světa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Přímá spojnice 134"/>
          <p:cNvCxnSpPr>
            <a:stCxn id="144" idx="0"/>
            <a:endCxn id="86" idx="1"/>
          </p:cNvCxnSpPr>
          <p:nvPr/>
        </p:nvCxnSpPr>
        <p:spPr>
          <a:xfrm flipV="1">
            <a:off x="3738156" y="1636451"/>
            <a:ext cx="833844" cy="73159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http://www.schoepfung.eu/fileadmin/win/sc/dateien/6/saeugetiere/gruene_meerkatze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16035"/>
          <a:stretch/>
        </p:blipFill>
        <p:spPr bwMode="auto">
          <a:xfrm>
            <a:off x="4255583" y="2089683"/>
            <a:ext cx="1703583" cy="16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ovéPole 143"/>
          <p:cNvSpPr txBox="1"/>
          <p:nvPr/>
        </p:nvSpPr>
        <p:spPr>
          <a:xfrm>
            <a:off x="3253621" y="2368049"/>
            <a:ext cx="969069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kočkodani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4" name="Přímá spojnice 153"/>
          <p:cNvCxnSpPr>
            <a:stCxn id="176" idx="3"/>
            <a:endCxn id="86" idx="1"/>
          </p:cNvCxnSpPr>
          <p:nvPr/>
        </p:nvCxnSpPr>
        <p:spPr>
          <a:xfrm flipV="1">
            <a:off x="3571205" y="1636451"/>
            <a:ext cx="1000795" cy="36043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8" name="Picture 16" descr="http://cdn2.arkive.org/media/E6/E66AC062-F135-4DF8-A6BC-24F5C56D3BE8/Presentation.Large/Female-western-chimpanzee-with-young-in-water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8315" r="12112" b="7186"/>
          <a:stretch/>
        </p:blipFill>
        <p:spPr bwMode="auto">
          <a:xfrm>
            <a:off x="1816462" y="3247629"/>
            <a:ext cx="2425896" cy="18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4" descr="http://www.vijesti.me/data/slika/18/175275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451"/>
            <a:ext cx="2691357" cy="19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Obdélník 164"/>
          <p:cNvSpPr/>
          <p:nvPr/>
        </p:nvSpPr>
        <p:spPr>
          <a:xfrm>
            <a:off x="29445" y="1655952"/>
            <a:ext cx="640389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gorila</a:t>
            </a:r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Obdélník 171"/>
          <p:cNvSpPr/>
          <p:nvPr/>
        </p:nvSpPr>
        <p:spPr>
          <a:xfrm>
            <a:off x="3257384" y="4773812"/>
            <a:ext cx="813531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šimpanz</a:t>
            </a:r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ovéPole 172"/>
          <p:cNvSpPr txBox="1"/>
          <p:nvPr/>
        </p:nvSpPr>
        <p:spPr>
          <a:xfrm>
            <a:off x="4107133" y="4189393"/>
            <a:ext cx="2663664" cy="95410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Afrika, všežravci, 2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druhy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březost - 8,5 měsíce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nejbližší žijící příbuzný člověka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polečenský život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ovéPole 174"/>
          <p:cNvSpPr txBox="1"/>
          <p:nvPr/>
        </p:nvSpPr>
        <p:spPr>
          <a:xfrm>
            <a:off x="0" y="3606525"/>
            <a:ext cx="1756664" cy="116955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největší primáti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tř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Afrika, 2 druhy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oba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chráněné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březost  - 8,5 měsíce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býložravci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ovéPole 175"/>
          <p:cNvSpPr txBox="1"/>
          <p:nvPr/>
        </p:nvSpPr>
        <p:spPr>
          <a:xfrm>
            <a:off x="2797690" y="1842995"/>
            <a:ext cx="773515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lidoopi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nice se šipkou 31"/>
          <p:cNvCxnSpPr>
            <a:stCxn id="144" idx="3"/>
          </p:cNvCxnSpPr>
          <p:nvPr/>
        </p:nvCxnSpPr>
        <p:spPr>
          <a:xfrm flipV="1">
            <a:off x="4222690" y="2521937"/>
            <a:ext cx="471813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 rot="1474004">
            <a:off x="2203572" y="2630493"/>
            <a:ext cx="1555207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pice starého světa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28" grpId="0" animBg="1"/>
      <p:bldP spid="130" grpId="0" animBg="1"/>
      <p:bldP spid="132" grpId="0" animBg="1"/>
      <p:bldP spid="133" grpId="0" animBg="1"/>
      <p:bldP spid="144" grpId="0" animBg="1"/>
      <p:bldP spid="165" grpId="0" animBg="1"/>
      <p:bldP spid="172" grpId="0" animBg="1"/>
      <p:bldP spid="173" grpId="0" animBg="1"/>
      <p:bldP spid="175" grpId="0" animBg="1"/>
      <p:bldP spid="176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Zaoblený obdélník 46"/>
          <p:cNvSpPr/>
          <p:nvPr/>
        </p:nvSpPr>
        <p:spPr>
          <a:xfrm>
            <a:off x="4716016" y="637677"/>
            <a:ext cx="4320480" cy="405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Vyjmenuj aspoň dva znaky ke každé skupině.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159532" y="1043471"/>
            <a:ext cx="295232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b. Spoj živočicha s kontinentem.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872"/>
            <a:ext cx="6289280" cy="3512341"/>
          </a:xfrm>
          <a:prstGeom prst="rect">
            <a:avLst/>
          </a:prstGeom>
        </p:spPr>
      </p:pic>
      <p:sp>
        <p:nvSpPr>
          <p:cNvPr id="50" name="Zaoblený obdélník 49"/>
          <p:cNvSpPr/>
          <p:nvPr/>
        </p:nvSpPr>
        <p:spPr>
          <a:xfrm>
            <a:off x="91990" y="170027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GORILA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aoblený obdélník 50"/>
          <p:cNvSpPr/>
          <p:nvPr/>
        </p:nvSpPr>
        <p:spPr>
          <a:xfrm>
            <a:off x="2252230" y="1694563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ŠIMPANZ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Zaoblený obdélník 51"/>
          <p:cNvSpPr/>
          <p:nvPr/>
        </p:nvSpPr>
        <p:spPr>
          <a:xfrm>
            <a:off x="4332463" y="169079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LEMUR  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aoblený obdélník 52"/>
          <p:cNvSpPr/>
          <p:nvPr/>
        </p:nvSpPr>
        <p:spPr>
          <a:xfrm>
            <a:off x="2353545" y="4728599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MALPA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Přímá spojnice 53"/>
          <p:cNvCxnSpPr>
            <a:endCxn id="52" idx="2"/>
          </p:cNvCxnSpPr>
          <p:nvPr/>
        </p:nvCxnSpPr>
        <p:spPr>
          <a:xfrm flipV="1">
            <a:off x="3836406" y="2038485"/>
            <a:ext cx="1468165" cy="21398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51" idx="2"/>
          </p:cNvCxnSpPr>
          <p:nvPr/>
        </p:nvCxnSpPr>
        <p:spPr>
          <a:xfrm>
            <a:off x="3224338" y="2042258"/>
            <a:ext cx="252028" cy="17760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endCxn id="53" idx="0"/>
          </p:cNvCxnSpPr>
          <p:nvPr/>
        </p:nvCxnSpPr>
        <p:spPr>
          <a:xfrm>
            <a:off x="1892190" y="4178374"/>
            <a:ext cx="1433463" cy="5502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50" idx="2"/>
          </p:cNvCxnSpPr>
          <p:nvPr/>
        </p:nvCxnSpPr>
        <p:spPr>
          <a:xfrm>
            <a:off x="1064098" y="2047965"/>
            <a:ext cx="2160240" cy="18423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aoblený obdélník 57"/>
          <p:cNvSpPr/>
          <p:nvPr/>
        </p:nvSpPr>
        <p:spPr>
          <a:xfrm>
            <a:off x="7579085" y="1690790"/>
            <a:ext cx="1130077" cy="531022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primáti</a:t>
            </a: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Zaoblený obdélník 58"/>
          <p:cNvSpPr/>
          <p:nvPr/>
        </p:nvSpPr>
        <p:spPr>
          <a:xfrm>
            <a:off x="6444208" y="2808166"/>
            <a:ext cx="1247649" cy="531022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opice</a:t>
            </a: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Zaoblený obdélník 59"/>
          <p:cNvSpPr/>
          <p:nvPr/>
        </p:nvSpPr>
        <p:spPr>
          <a:xfrm>
            <a:off x="7557803" y="3983736"/>
            <a:ext cx="1247649" cy="531022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poloopice</a:t>
            </a: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rian\AppData\Local\Microsoft\Windows\Temporary Internet Files\Content.IE5\FDL8I8YR\MC9003970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6" y="1526990"/>
            <a:ext cx="866851" cy="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rian\AppData\Local\Microsoft\Windows\Temporary Internet Files\Content.IE5\FDL8I8YR\MC9003970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00" y="2644366"/>
            <a:ext cx="866851" cy="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ian\AppData\Local\Microsoft\Windows\Temporary Internet Files\Content.IE5\FDL8I8YR\MC9003970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09" y="3819936"/>
            <a:ext cx="866851" cy="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1847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34.6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alší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zástupci primátů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4009" y="3867894"/>
            <a:ext cx="2239640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utan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„lesní muž“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lidoopi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dva druhy</a:t>
            </a: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pouze Borneo a Sumatra</a:t>
            </a: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všežravci, na stromech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http://t0.gstatic.com/images?q=tbn:ANd9GcQDFk5m6HlZX96bUTpmVN9t8skbBWNVWBC7v2ZdU6iIkjTYZ_P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3684" b="4911"/>
          <a:stretch/>
        </p:blipFill>
        <p:spPr bwMode="auto">
          <a:xfrm>
            <a:off x="235819" y="1189226"/>
            <a:ext cx="2896021" cy="2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397950" y="1118617"/>
            <a:ext cx="1165938" cy="338554"/>
          </a:xfrm>
          <a:prstGeom prst="rect">
            <a:avLst/>
          </a:prstGeom>
          <a:solidFill>
            <a:srgbClr val="308406"/>
          </a:solidFill>
        </p:spPr>
        <p:txBody>
          <a:bodyPr wrap="square">
            <a:spAutoFit/>
          </a:bodyPr>
          <a:lstStyle/>
          <a:p>
            <a:pPr lvl="0" algn="ctr"/>
            <a:r>
              <a:rPr lang="cs-CZ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rangutan</a:t>
            </a:r>
            <a:endParaRPr lang="cs-CZ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t3.geg.cz/photo/11100_detail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3501" r="2443" b="2209"/>
          <a:stretch/>
        </p:blipFill>
        <p:spPr bwMode="auto">
          <a:xfrm>
            <a:off x="3923928" y="1895335"/>
            <a:ext cx="4236294" cy="32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355976" y="729951"/>
            <a:ext cx="3240360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jediná opice žijící v EVROPĚ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hlavním areálem výskytu je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 Afrika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živí se hlavně ovocem, listím</a:t>
            </a: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mají rádi otevřené krajiny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naživo lze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vidět v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Zooparku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Chomutov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30442" y="1934526"/>
            <a:ext cx="1331788" cy="338554"/>
          </a:xfrm>
          <a:prstGeom prst="rect">
            <a:avLst/>
          </a:prstGeom>
          <a:solidFill>
            <a:srgbClr val="308406"/>
          </a:solidFill>
        </p:spPr>
        <p:txBody>
          <a:bodyPr wrap="square">
            <a:spAutoFit/>
          </a:bodyPr>
          <a:lstStyle/>
          <a:p>
            <a:pPr lvl="0" algn="ctr"/>
            <a:r>
              <a:rPr lang="cs-CZ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akak </a:t>
            </a:r>
            <a:r>
              <a:rPr lang="cs-CZ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magot</a:t>
            </a:r>
            <a:endParaRPr lang="cs-CZ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051720" y="639634"/>
            <a:ext cx="2896102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Monkey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pic>
        <p:nvPicPr>
          <p:cNvPr id="3077" name="Picture 5" descr="http://1.bp.blogspot.com/-29bck3fcUvU/TpU50hVdufI/AAAAAAAACCg/Otkj8YPP_Jw/s1600/cute_monkey-0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71" y="1132867"/>
            <a:ext cx="2722190" cy="20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209423" y="1145475"/>
            <a:ext cx="78287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cute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en.gtwallpaper.com/fondecran/singes/singe_04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r="4626"/>
          <a:stretch/>
        </p:blipFill>
        <p:spPr bwMode="auto">
          <a:xfrm>
            <a:off x="385063" y="1118009"/>
            <a:ext cx="2815759" cy="20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386576" y="1145475"/>
            <a:ext cx="77656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funny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96619" y="3867894"/>
            <a:ext cx="223224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…as </a:t>
            </a:r>
            <a:r>
              <a:rPr lang="cs-CZ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http://westernrifleshooters.files.wordpress.com/2010/11/angrymonkeys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1" y="3219821"/>
            <a:ext cx="2728640" cy="19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161757" y="3235211"/>
            <a:ext cx="829792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angry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http://t.wallpaperweb.org/wallpaper/animals/1600x1200/Suckling_Baby_Orangutan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6413" r="4128" b="3253"/>
          <a:stretch/>
        </p:blipFill>
        <p:spPr bwMode="auto">
          <a:xfrm>
            <a:off x="383946" y="3219822"/>
            <a:ext cx="2816875" cy="19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385063" y="3235211"/>
            <a:ext cx="77959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tired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7" name="Picture 15" descr="http://yourorganizedguide.com/wp-content/uploads/2011/05/crazymonkey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0776"/>
            <a:ext cx="2664921" cy="19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8063313" y="2758919"/>
            <a:ext cx="829792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crazy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96319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nenajdeme opice ve volné přírodě?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Amerika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Asie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Evropa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Austrálie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Poloopice je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převážně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noční tvor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převážně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masožravec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převážně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žijící na Madagaskaru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např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makak magot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Jedinou opicí volně žijící i v Evropě je..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makak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šimpanz 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malpa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orangutan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opice tzv. nového světa patří…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vřešťan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makak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šimpanz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kočkodan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5515" y="1092669"/>
            <a:ext cx="842493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www.krkavec.estranky.cz/fotoalbum/obratlovci/lori/lori-stihly.jpg.html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filipiny.tripzone.cz/fotogalerie/nartoun-filipinsky-na-ostrove-bohol-4396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cs.wikipedia.org/wiki/Soubor:Leontopithecus_rosalia-ZOO-Jihlava.jpg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www.naturfoto.cz/malpa-kapucinska-fotografie-1311.html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cs.wikipedia.org/wiki/V%C5%99e%C5%A1%C5%A5an_rezav%C3%BD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packages.asiatravel.com/packagebooking/Package.Search.aspx?pid=1589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www.vijesti.me/svijet/afrika-nestaju-stanista-covjekolikih-majmuna-clanak-93670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www.arkive.org/chimpanzee/pan-troglodytes/image-G4540.html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www.photoextract.com/cs/foto/11100.html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cutefunnyanimal.blogspot.com/2011/10/cute-monkey-new-photos-pictures.html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http://amp.multiplexgaming.com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wallpaperweb.org/wallpaper/animals/suckling-baby-orangutan_40650.htm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www.coolfunnyanimals.com/funny-animal-pictures/mad_monkey.html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yourorganizedguide.com/monkey-mind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AutoNum type="arabicPeriod" startAt="7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7564</TotalTime>
  <Words>879</Words>
  <Application>Microsoft Office PowerPoint</Application>
  <PresentationFormat>Předvádění na obrazovce (16:9)</PresentationFormat>
  <Paragraphs>168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34.1 PRIMÁTI</vt:lpstr>
      <vt:lpstr>34.2 Co už víš? </vt:lpstr>
      <vt:lpstr>34.3 Co se dozvíme o první skupině šelem?</vt:lpstr>
      <vt:lpstr>34.4 Co se dozvíme o opicích?</vt:lpstr>
      <vt:lpstr>34.5 Procvičení a příklady</vt:lpstr>
      <vt:lpstr>34.6 Další zástupci primátů</vt:lpstr>
      <vt:lpstr>34.7 CLIL</vt:lpstr>
      <vt:lpstr>34.8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546</cp:revision>
  <dcterms:created xsi:type="dcterms:W3CDTF">2010-10-18T18:21:56Z</dcterms:created>
  <dcterms:modified xsi:type="dcterms:W3CDTF">2013-07-11T13:05:47Z</dcterms:modified>
</cp:coreProperties>
</file>