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813763"/>
    <a:srgbClr val="308406"/>
    <a:srgbClr val="A6A200"/>
    <a:srgbClr val="FFFF99"/>
    <a:srgbClr val="72B163"/>
    <a:srgbClr val="FFFF00"/>
    <a:srgbClr val="C4D42C"/>
    <a:srgbClr val="FF7C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97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mustang+k%C5%AF%C5%88&amp;source=images&amp;cd=&amp;cad=rja&amp;docid=NDryNuQwfMNf_M&amp;tbnid=yG-ObadE_WUdIM:&amp;ved=0CAUQjRw&amp;url=http://www.virtualdogsandhorses.estranky.cz/fotoalbum/vyber-si-kone/mustang/&amp;ei=yrKpUZKOCcfnswasooHoCg&amp;bvm=bv.47244034,d.bGE&amp;psig=AFQjCNFNvohnUkCohdMiL-yjbTalDnLazQ&amp;ust=1370162234789219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nosoro%C5%BEec&amp;source=images&amp;cd=&amp;cad=rja&amp;docid=I1_LIMgJqSGIVM&amp;tbnid=9J0EZ_3yl1-bVM:&amp;ved=0CAUQjRw&amp;url=http://www.wildphoto.eu/?page=fotografie&amp;photo=160&amp;ei=97GpUYmdHYThtQa1m4HgBg&amp;bvm=bv.47244034,d.bGE&amp;psig=AFQjCNE7V7p0JEp8fCH4Bq341sp3-MTWog&amp;ust=137016200713681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z/url?sa=i&amp;rct=j&amp;q=prase+divok%C3%A9&amp;source=images&amp;cd=&amp;cad=rja&amp;docid=0j4IoDg1IoPBKM&amp;tbnid=1nP4MOYBOD_xfM:&amp;ved=0CAUQjRw&amp;url=http://www.nature-photogallery.eu/cz/foto/663-prase-divoke/?puvod=27&amp;ei=XvSoUdy9EsfAtQag2YGgBg&amp;bvm=bv.47244034,d.bGE&amp;psig=AFQjCNGo6zR0mICM9zG_g4x5XkyqAuk5dQ&amp;ust=1370113498725892" TargetMode="Externa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z/url?sa=i&amp;rct=j&amp;q=prase+divok%C3%A9&amp;source=images&amp;cd=&amp;cad=rja&amp;docid=MPwF9ukGRkKbTM&amp;tbnid=EOhoy5AKSQugIM:&amp;ved=0CAUQjRw&amp;url=http://www.photosimon.cz/klicova-slova/prase-divoke-sus-scrofa-1028.html&amp;ei=zMSpUemvNdHKswa78IC4CQ&amp;bvm=bv.47244034,d.bGE&amp;psig=AFQjCNFCPf0RJcn2XYsvSO-lScdDU5m2Wg&amp;ust=1370166839133403" TargetMode="External"/><Relationship Id="rId7" Type="http://schemas.openxmlformats.org/officeDocument/2006/relationships/hyperlink" Target="http://www.google.cz/url?sa=i&amp;rct=j&amp;q=jelen&amp;source=images&amp;cd=&amp;cad=rja&amp;docid=g6gEgOG6EGt3-M&amp;tbnid=6f4FkRCUsh5P5M:&amp;ved=0CAUQjRw&amp;url=http://www.naturfoto.cz/jelen-lesni-fotografie-845.html&amp;ei=_dSpUdPdJdDotQa8toD4Dw&amp;bvm=bv.47244034,d.bGE&amp;psig=AFQjCNGdhmeoOvy9QrbvkdebZl8_C1xj-g&amp;ust=13701710007189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cz/url?sa=i&amp;rct=j&amp;q=k%C5%AF%C5%87+p%C5%99evalsk%C3%A9ho&amp;source=images&amp;cd=&amp;cad=rja&amp;docid=Mx3-_nUdsjsLxM&amp;tbnid=s6uk4hYc617rCM:&amp;ved=0CAUQjRw&amp;url=http://www.biolib.cz/cz/taxonimage/id1336/&amp;ei=aOepUaKCDcrAswa0woCwCQ&amp;bvm=bv.47244034,d.bGE&amp;psig=AFQjCNH_ED3yDNSJB0SIf4krijCot8XHMQ&amp;ust=1370175707161277" TargetMode="External"/><Relationship Id="rId7" Type="http://schemas.openxmlformats.org/officeDocument/2006/relationships/hyperlink" Target="//upload.wikimedia.org/wikipedia/commons/3/36/Rhinoceros_in_South_Africa_adjusted.jpg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hyperlink" Target="http://www.google.cz/url?sa=i&amp;rct=j&amp;q=dan%C4%9Bk+skvrnit%C3%BD&amp;source=images&amp;cd=&amp;cad=rja&amp;docid=S0cgsnJRb9F3dM&amp;tbnid=e-rfEddKSRE7oM:&amp;ved=0CAUQjRw&amp;url=http://www.prolov-pohori.cz/en/vykup-zive-zvere.html&amp;ei=dPGpUa62OY7htQbu-ICYAQ&amp;bvm=bv.47244034,d.Yms&amp;psig=AFQjCNGb1R9RsbLVKCvNgkEtEm2a3Jp48Q&amp;ust=1370178278111405" TargetMode="External"/><Relationship Id="rId5" Type="http://schemas.openxmlformats.org/officeDocument/2006/relationships/hyperlink" Target="http://www.google.cz/url?sa=i&amp;rct=j&amp;q=zebra&amp;source=images&amp;cd=&amp;cad=rja&amp;docid=gjD-3uOB1-5JgM&amp;tbnid=LapVjDkyShcKAM:&amp;ved=0CAUQjRw&amp;url=http://commons.wikimedia.org/wiki/File:Burchell's_Zebra_(Etosha).jpg&amp;ei=FempUd7TJ4HBtQbA_oGIDQ&amp;bvm=bv.47244034,d.bGE&amp;psig=AFQjCNF8ZlYVavFlHEJ4NB3y0hd00a4Muw&amp;ust=1370176131040954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www.google.cz/url?sa=i&amp;rct=j&amp;q=srnec&amp;source=images&amp;cd=&amp;cad=rja&amp;docid=3O0DphAvthl4fM&amp;tbnid=_XtxnnYlBaH-YM:&amp;ved=0CAUQjRw&amp;url=http://www.naturfoto.cz/srnec-obecny-fotografie-857.html&amp;ei=zfCpUZglyJSzBsW0gNgB&amp;bvm=bv.47244034,d.Yms&amp;psig=AFQjCNHmmQ6osW1c22hOfx46sYCQv5nUuA&amp;ust=13701780294697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z/url?sa=i&amp;rct=j&amp;q=slo%C5%BEen%C3%BD+%C5%BEaludek+p%C5%99e%C5%BEv%C3%BDkavc%C5%AF&amp;source=images&amp;cd=&amp;cad=rja&amp;docid=ztoGEaC5s6Da0M&amp;tbnid=yQaMWVdIyybYMM:&amp;ved=0CAUQjRw&amp;url=http://members.chello.cz/vitek/zari.pr.8.htm&amp;ei=BcSpUY_7EonPtAaMroGYBg&amp;bvm=bv.47244034,d.bGE&amp;psig=AFQjCNFMC9SLFrEKwiffStKYlZnApICRAA&amp;ust=1370166649126130" TargetMode="External"/><Relationship Id="rId7" Type="http://schemas.openxmlformats.org/officeDocument/2006/relationships/hyperlink" Target="//upload.wikimedia.org/wikipedia/commons/d/d8/2010_Finland_Pallastunturi_Rangifer_tarandus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hyperlink" Target="//upload.wikimedia.org/wikipedia/commons/c/c6/Moose_in_Gros_Ventre_Campgroud_4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z/url?sa=i&amp;rct=j&amp;q=lama&amp;source=images&amp;cd=&amp;cad=rja&amp;docid=fMFwLRl6QKRUMM&amp;tbnid=XZtBvNNqnkhQBM:&amp;ved=0CAUQjRw&amp;url=http://en.m.wikipedia.org/wiki/File:Lama_animal.jpg&amp;ei=kvWpUf_hAYfbtAavzoGQBQ&amp;bvm=bv.47244034,d.Yms&amp;psig=AFQjCNEtlEkyfb3Y-GFALKbH7ifLiERUqA&amp;ust=137017934116635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z/url?sa=i&amp;rct=j&amp;q=camel&amp;source=images&amp;cd=&amp;cad=rja&amp;docid=Ubox8jC8-8KqNM&amp;tbnid=UchE2X7JLtFECM:&amp;ved=0CAUQjRw&amp;url=http://king-animal.blogspot.com/2012/08/camel.html&amp;ei=9PqpUdneE8HfswaY1YCgCw&amp;bvm=bv.47244034,d.Yms&amp;psig=AFQjCNFsHyuJQPH24gnPhHnK7rapsQTSuA&amp;ust=137018071802157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cz/taxonimage/id1336/" TargetMode="External"/><Relationship Id="rId13" Type="http://schemas.openxmlformats.org/officeDocument/2006/relationships/hyperlink" Target="http://cs.wikipedia.org/wiki/Soubor:Moose_in_Gros_Ventre_Campgroud_4.jpg" TargetMode="External"/><Relationship Id="rId3" Type="http://schemas.openxmlformats.org/officeDocument/2006/relationships/hyperlink" Target="http://www.wildphoto.eu/?page=fotografie&amp;photo=160" TargetMode="External"/><Relationship Id="rId7" Type="http://schemas.openxmlformats.org/officeDocument/2006/relationships/hyperlink" Target="http://www.naturfoto.cz/jelen-lesni-fotografie-845.html" TargetMode="External"/><Relationship Id="rId12" Type="http://schemas.openxmlformats.org/officeDocument/2006/relationships/hyperlink" Target="http://www.naturfoto.cz/srnec-obecny-fotografie-857.html" TargetMode="External"/><Relationship Id="rId2" Type="http://schemas.openxmlformats.org/officeDocument/2006/relationships/hyperlink" Target="http://www.nature-photogallery.eu/cz/foto/663-prase-divoke/?puvod=27" TargetMode="External"/><Relationship Id="rId16" Type="http://schemas.openxmlformats.org/officeDocument/2006/relationships/hyperlink" Target="http://king-animal.blogspot.cz/2012/08/came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tosimon.cz/klicova-slova/prase-divoke-sus-scrofa-1028.html" TargetMode="External"/><Relationship Id="rId11" Type="http://schemas.openxmlformats.org/officeDocument/2006/relationships/hyperlink" Target="http://www.prolov-pohori.cz/en/vykup-zive-zvere.html" TargetMode="External"/><Relationship Id="rId5" Type="http://schemas.openxmlformats.org/officeDocument/2006/relationships/hyperlink" Target="http://members.chello.cz/vitek/zari.pr.8.htm" TargetMode="External"/><Relationship Id="rId15" Type="http://schemas.openxmlformats.org/officeDocument/2006/relationships/hyperlink" Target="http://www.factzoo.com/mammals/bactrian-camel-two-hump-asian.html" TargetMode="External"/><Relationship Id="rId10" Type="http://schemas.openxmlformats.org/officeDocument/2006/relationships/hyperlink" Target="http://cs.wikipedia.org/wiki/Soubor:Rhinoceros_in_South_Africa_adjusted.jpg" TargetMode="External"/><Relationship Id="rId4" Type="http://schemas.openxmlformats.org/officeDocument/2006/relationships/hyperlink" Target="http://www.virtualdogsandhorses.estranky.cz/fotoalbum/vyber-si-kone/mustang/" TargetMode="External"/><Relationship Id="rId9" Type="http://schemas.openxmlformats.org/officeDocument/2006/relationships/hyperlink" Target="http://commons.wikimedia.org/wiki/File:Burchell's_Zebra_(Etosha).jpg" TargetMode="External"/><Relationship Id="rId14" Type="http://schemas.openxmlformats.org/officeDocument/2006/relationships/hyperlink" Target="http://en.m.wikipedia.org/wiki/File:Lama_anim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 Sudokopytníci, lichokopytníci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251520" y="1079521"/>
            <a:ext cx="367240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Už si nechci plést soba s losem…!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4060687"/>
            <a:ext cx="367240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Cože?!? Kráva má čtyři žaludky?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14658" y="2129140"/>
            <a:ext cx="460511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Lichokopytníci mají sudý počet končetin?!?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Q2A7UHYE\MC9003448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" y="2908227"/>
            <a:ext cx="1810512" cy="1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urian\AppData\Local\Microsoft\Windows\Temporary Internet Files\Content.IE5\NY0J6YXO\MC9003264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42" y="2737012"/>
            <a:ext cx="1826057" cy="15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urian\AppData\Local\Microsoft\Windows\Temporary Internet Files\Content.IE5\WBWG1MW5\MC9003561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93" y="2815527"/>
            <a:ext cx="1383562" cy="1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urian\AppData\Local\Microsoft\Windows\Temporary Internet Files\Content.IE5\WBWG1MW5\MC9003244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82507"/>
            <a:ext cx="1154921" cy="7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burian\AppData\Local\Microsoft\Windows\Temporary Internet Files\Content.IE5\NY0J6YXO\MC90033235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2326"/>
            <a:ext cx="2118171" cy="1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urian\AppData\Local\Microsoft\Windows\Temporary Internet Files\Content.IE5\Q2A7UHYE\MC90019555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3" y="874610"/>
            <a:ext cx="1825142" cy="11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burian\AppData\Local\Microsoft\Windows\Temporary Internet Files\Content.IE5\NY0J6YXO\MC90022908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76" y="1568632"/>
            <a:ext cx="1826971" cy="12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urian\AppData\Local\Microsoft\Windows\Temporary Internet Files\Content.IE5\Q2A7UHYE\MC900346991[1].wm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 bwMode="auto">
          <a:xfrm>
            <a:off x="247169" y="1476979"/>
            <a:ext cx="1827886" cy="13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urian\AppData\Local\Microsoft\Windows\Temporary Internet Files\Content.IE5\NY0J6YXO\MC90032648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81" y="2692746"/>
            <a:ext cx="1827886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51056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Sudokopytníci, lichokopytníci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přežvýkavci,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nepřežvýkavci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složený žaludek,…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sudokopytníků a lichokopytníků,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4198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33.2 Co už víme?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burian\AppData\Local\Microsoft\Windows\Temporary Internet Files\Content.IE5\Q2A7UHYE\MP90018042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 r="14531"/>
          <a:stretch/>
        </p:blipFill>
        <p:spPr bwMode="auto">
          <a:xfrm>
            <a:off x="20640" y="2767598"/>
            <a:ext cx="3578079" cy="23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http://www.nature-photogallery.eu/cz/__userdata/photos/66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/>
          <a:stretch/>
        </p:blipFill>
        <p:spPr bwMode="auto">
          <a:xfrm>
            <a:off x="2699792" y="636114"/>
            <a:ext cx="2923714" cy="20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Zaoblený obdélník 80"/>
          <p:cNvSpPr/>
          <p:nvPr/>
        </p:nvSpPr>
        <p:spPr>
          <a:xfrm>
            <a:off x="174716" y="987574"/>
            <a:ext cx="1884762" cy="589274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sudokopytníci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37930" y="2177423"/>
            <a:ext cx="150973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většina býložravci</a:t>
            </a:r>
          </a:p>
        </p:txBody>
      </p:sp>
      <p:cxnSp>
        <p:nvCxnSpPr>
          <p:cNvPr id="83" name="Přímá spojnice 82"/>
          <p:cNvCxnSpPr>
            <a:stCxn id="81" idx="2"/>
            <a:endCxn id="85" idx="1"/>
          </p:cNvCxnSpPr>
          <p:nvPr/>
        </p:nvCxnSpPr>
        <p:spPr>
          <a:xfrm>
            <a:off x="1117097" y="1576848"/>
            <a:ext cx="747388" cy="58498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159114" y="2581340"/>
            <a:ext cx="3166871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dělí se na přežvýkavce a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nepřežvýkavce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1864485" y="1900219"/>
            <a:ext cx="1339363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 prsty obalené kopytem</a:t>
            </a:r>
          </a:p>
        </p:txBody>
      </p:sp>
      <p:cxnSp>
        <p:nvCxnSpPr>
          <p:cNvPr id="86" name="Přímá spojnice 85"/>
          <p:cNvCxnSpPr>
            <a:stCxn id="81" idx="2"/>
            <a:endCxn id="84" idx="0"/>
          </p:cNvCxnSpPr>
          <p:nvPr/>
        </p:nvCxnSpPr>
        <p:spPr>
          <a:xfrm>
            <a:off x="1117097" y="1576848"/>
            <a:ext cx="625453" cy="100449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>
            <a:stCxn id="81" idx="2"/>
            <a:endCxn id="82" idx="0"/>
          </p:cNvCxnSpPr>
          <p:nvPr/>
        </p:nvCxnSpPr>
        <p:spPr>
          <a:xfrm flipH="1">
            <a:off x="792797" y="1576848"/>
            <a:ext cx="324300" cy="60057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wildphoto.eu/data/16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18776" r="9743" b="8832"/>
          <a:stretch/>
        </p:blipFill>
        <p:spPr bwMode="auto">
          <a:xfrm>
            <a:off x="5804650" y="639412"/>
            <a:ext cx="3290086" cy="18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aj-mustang.cz/hrebci/le_patron/le_patron1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849" r="9484" b="6848"/>
          <a:stretch/>
        </p:blipFill>
        <p:spPr bwMode="auto">
          <a:xfrm>
            <a:off x="3790281" y="2767598"/>
            <a:ext cx="2965349" cy="23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Zaoblený obdélník 119"/>
          <p:cNvSpPr/>
          <p:nvPr/>
        </p:nvSpPr>
        <p:spPr>
          <a:xfrm>
            <a:off x="7097087" y="3189945"/>
            <a:ext cx="1968819" cy="571785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lichokopytníci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ovéPole 120"/>
          <p:cNvSpPr txBox="1"/>
          <p:nvPr/>
        </p:nvSpPr>
        <p:spPr>
          <a:xfrm>
            <a:off x="6663455" y="4005097"/>
            <a:ext cx="1418041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 nebo 3 prsty obalené kopytem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" name="Přímá spojnice 121"/>
          <p:cNvCxnSpPr>
            <a:stCxn id="121" idx="0"/>
            <a:endCxn id="120" idx="2"/>
          </p:cNvCxnSpPr>
          <p:nvPr/>
        </p:nvCxnSpPr>
        <p:spPr>
          <a:xfrm flipV="1">
            <a:off x="7372476" y="3761730"/>
            <a:ext cx="709021" cy="24336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/>
          <p:cNvCxnSpPr>
            <a:stCxn id="124" idx="0"/>
            <a:endCxn id="120" idx="2"/>
          </p:cNvCxnSpPr>
          <p:nvPr/>
        </p:nvCxnSpPr>
        <p:spPr>
          <a:xfrm flipH="1" flipV="1">
            <a:off x="8081497" y="3761730"/>
            <a:ext cx="77135" cy="96130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7222528" y="4723032"/>
            <a:ext cx="1872208" cy="30777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oně, nosorožci, tapíři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ovéPole 124"/>
          <p:cNvSpPr txBox="1"/>
          <p:nvPr/>
        </p:nvSpPr>
        <p:spPr>
          <a:xfrm>
            <a:off x="5699860" y="2505988"/>
            <a:ext cx="1723836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ýložravci, často otevřená prostranství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Přímá spojnice 125"/>
          <p:cNvCxnSpPr>
            <a:stCxn id="125" idx="3"/>
            <a:endCxn id="120" idx="0"/>
          </p:cNvCxnSpPr>
          <p:nvPr/>
        </p:nvCxnSpPr>
        <p:spPr>
          <a:xfrm>
            <a:off x="7423696" y="2767598"/>
            <a:ext cx="657801" cy="42234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591560" cy="495131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33.3 Co se dozvíme o sudokopytnících?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389804" y="942563"/>
            <a:ext cx="1638145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sudokopytníci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Přímá spojnice 32"/>
          <p:cNvCxnSpPr>
            <a:stCxn id="36" idx="3"/>
            <a:endCxn id="63" idx="1"/>
          </p:cNvCxnSpPr>
          <p:nvPr/>
        </p:nvCxnSpPr>
        <p:spPr>
          <a:xfrm flipV="1">
            <a:off x="2987824" y="1127229"/>
            <a:ext cx="401980" cy="33375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79512" y="983929"/>
            <a:ext cx="2808312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epřežvýkavci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jednoduchý žaludek,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všežravci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potravu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nikdy zpětně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nepřežvykují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úplný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chrup s mohutnými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špičáky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photosimon.cz/photos/prase-divoke-102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t="12371" r="11769" b="12654"/>
          <a:stretch/>
        </p:blipFill>
        <p:spPr bwMode="auto">
          <a:xfrm>
            <a:off x="-3026" y="1960484"/>
            <a:ext cx="3104582" cy="20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1691680" y="2019795"/>
            <a:ext cx="129614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rase divoké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63935" y="3938106"/>
            <a:ext cx="2970659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původně Evropa, Asie, dnes celý svět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přemnožený všežravec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 nás nemá přirozeného nepřítele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 stádech, aktivní hlavně v noci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samci kly (špičáky) až 20 cm</a:t>
            </a:r>
          </a:p>
        </p:txBody>
      </p:sp>
      <p:pic>
        <p:nvPicPr>
          <p:cNvPr id="2053" name="Picture 5" descr="C:\Users\burian\AppData\Local\Microsoft\Windows\Temporary Internet Files\Content.IE5\WBWG1MW5\MP90040317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3"/>
          <a:stretch/>
        </p:blipFill>
        <p:spPr bwMode="auto">
          <a:xfrm>
            <a:off x="3359978" y="1366159"/>
            <a:ext cx="1739212" cy="13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urian\AppData\Local\Microsoft\Windows\Temporary Internet Files\Content.IE5\Q2A7UHYE\MP90040384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"/>
          <a:stretch/>
        </p:blipFill>
        <p:spPr bwMode="auto">
          <a:xfrm>
            <a:off x="3101556" y="3231791"/>
            <a:ext cx="2550564" cy="16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aturfoto.cz/fotografie/ostatni/jelen-lesni-5686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4667" r="16918" b="9239"/>
          <a:stretch/>
        </p:blipFill>
        <p:spPr bwMode="auto">
          <a:xfrm>
            <a:off x="5855970" y="1564757"/>
            <a:ext cx="3114514" cy="28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5741831" y="4152061"/>
            <a:ext cx="334443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Evropa, Asie -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stádech </a:t>
            </a:r>
            <a:endParaRPr lang="cs-CZ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kostěné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parohy u samců (souboje, shazují v únoru, do srpna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dorostou, páření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říjnu)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býložravci, aktivní až za soumraku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91560" y="521038"/>
            <a:ext cx="3383546" cy="1169551"/>
          </a:xfrm>
          <a:prstGeom prst="rect">
            <a:avLst/>
          </a:prstGeom>
          <a:solidFill>
            <a:srgbClr val="81376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řežvýkavci </a:t>
            </a: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natrávenou potravu znovu přežvykuje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složený žaludek – 4 části,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býložravci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velmi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dlouhá střeva  - kráva až 60m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mléčné žlázy - tvoří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vemínka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(koza,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kráva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1" name="Přímá spojnice 20"/>
          <p:cNvCxnSpPr>
            <a:stCxn id="63" idx="3"/>
            <a:endCxn id="20" idx="1"/>
          </p:cNvCxnSpPr>
          <p:nvPr/>
        </p:nvCxnSpPr>
        <p:spPr>
          <a:xfrm flipV="1">
            <a:off x="5027949" y="1105814"/>
            <a:ext cx="563611" cy="2141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3333" y="3891940"/>
            <a:ext cx="184996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jelen lesní (evropský)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389805" y="4817441"/>
            <a:ext cx="184996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roch obojživelný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090432" y="2614545"/>
            <a:ext cx="2765537" cy="73866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Afrika, všežravci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převážně tráva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 skupinách, přes den ve vodě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jezera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řeky,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bažiny - dobře plave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6" grpId="0" animBg="1"/>
      <p:bldP spid="43" grpId="0" animBg="1"/>
      <p:bldP spid="46" grpId="0" animBg="1"/>
      <p:bldP spid="19" grpId="0" animBg="1"/>
      <p:bldP spid="20" grpId="0" animBg="1"/>
      <p:bldP spid="22" grpId="0" animBg="1"/>
      <p:bldP spid="23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Nadpis 1"/>
          <p:cNvSpPr txBox="1">
            <a:spLocks/>
          </p:cNvSpPr>
          <p:nvPr/>
        </p:nvSpPr>
        <p:spPr>
          <a:xfrm>
            <a:off x="0" y="492443"/>
            <a:ext cx="5652120" cy="49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33.4 Co se dozvíme o lichokopytnících?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biolib.cz/IMG/GAL/1336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7173" r="6643" b="14732"/>
          <a:stretch/>
        </p:blipFill>
        <p:spPr bwMode="auto">
          <a:xfrm>
            <a:off x="16024" y="1260441"/>
            <a:ext cx="3259832" cy="20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0" y="915566"/>
            <a:ext cx="164866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lichokopytníci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97534" y="2969199"/>
            <a:ext cx="1907703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ředek koně domácího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ůvodně Mongolsko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jinak pouze v zajetí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772787" y="1194305"/>
            <a:ext cx="1503069" cy="307777"/>
          </a:xfrm>
          <a:prstGeom prst="rect">
            <a:avLst/>
          </a:prstGeom>
          <a:solidFill>
            <a:srgbClr val="FFFF99"/>
          </a:solidFill>
          <a:ln w="38100">
            <a:solidFill>
              <a:srgbClr val="30840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ůň Převalského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upload.wikimedia.org/wikipedia/commons/d/dd/Burchell's_Zebra_(Etosha)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0304" r="14352" b="2596"/>
          <a:stretch/>
        </p:blipFill>
        <p:spPr bwMode="auto">
          <a:xfrm>
            <a:off x="2051720" y="2960641"/>
            <a:ext cx="2952328" cy="21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délník 51"/>
          <p:cNvSpPr/>
          <p:nvPr/>
        </p:nvSpPr>
        <p:spPr>
          <a:xfrm>
            <a:off x="34704" y="3747193"/>
            <a:ext cx="2089024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Afrika, ve stádech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otrava - tráva, listí, kůra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typické černobílé pruhování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ze stínu se vydává ráno a večer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524321" y="2960640"/>
            <a:ext cx="1296145" cy="307777"/>
          </a:xfrm>
          <a:prstGeom prst="rect">
            <a:avLst/>
          </a:prstGeom>
          <a:solidFill>
            <a:srgbClr val="FFFF99"/>
          </a:solidFill>
          <a:ln w="38100">
            <a:solidFill>
              <a:srgbClr val="30840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ebra stepní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Soubor:Rhinoceros in South Africa adjusted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22135" r="3270" b="13545"/>
          <a:stretch/>
        </p:blipFill>
        <p:spPr bwMode="auto">
          <a:xfrm>
            <a:off x="5033355" y="2803982"/>
            <a:ext cx="3516464" cy="18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délník 55"/>
          <p:cNvSpPr/>
          <p:nvPr/>
        </p:nvSpPr>
        <p:spPr>
          <a:xfrm>
            <a:off x="5069683" y="4608968"/>
            <a:ext cx="396044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Afrika, ve stádech, přes den v bahně, pase se v noci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alší druhy – nosorožec dvourohý, indický, jávský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383255" y="558971"/>
            <a:ext cx="3725249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alší sudokopytníci – přežvýkavci v ČR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www.naturfoto.cz/fotografie/ostatni/srnec-obecny-5220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10199" r="4101" b="12376"/>
          <a:stretch/>
        </p:blipFill>
        <p:spPr bwMode="auto">
          <a:xfrm>
            <a:off x="3743908" y="960111"/>
            <a:ext cx="2520280" cy="17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ovéPole 61"/>
          <p:cNvSpPr txBox="1"/>
          <p:nvPr/>
        </p:nvSpPr>
        <p:spPr>
          <a:xfrm>
            <a:off x="4599037" y="1040416"/>
            <a:ext cx="124910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srnec obecný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://www.prolov-pohori.cz/files/danek_zivy_1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8578" r="27687" b="9081"/>
          <a:stretch/>
        </p:blipFill>
        <p:spPr bwMode="auto">
          <a:xfrm>
            <a:off x="6296436" y="976293"/>
            <a:ext cx="2448271" cy="17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ovéPole 63"/>
          <p:cNvSpPr txBox="1"/>
          <p:nvPr/>
        </p:nvSpPr>
        <p:spPr>
          <a:xfrm>
            <a:off x="8173169" y="2803982"/>
            <a:ext cx="970831" cy="523220"/>
          </a:xfrm>
          <a:prstGeom prst="rect">
            <a:avLst/>
          </a:prstGeom>
          <a:solidFill>
            <a:srgbClr val="FFFF99"/>
          </a:solidFill>
          <a:ln w="38100">
            <a:solidFill>
              <a:srgbClr val="30840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osorožec tuponosý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408326" y="1040415"/>
            <a:ext cx="1380298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daněk skvrnitý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923928" y="531932"/>
            <a:ext cx="4176464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Vysvětli název přežvýkavci.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076056" y="931527"/>
            <a:ext cx="3921199" cy="583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Co mají společného srnec, daněk a jelen? V čem se odlišují?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1588424"/>
            <a:ext cx="6289280" cy="3512341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539552" y="16778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nosorožec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699792" y="167211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ůň Převalského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4780025" y="166834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lama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801107" y="470615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bizon</a:t>
            </a:r>
          </a:p>
        </p:txBody>
      </p:sp>
      <p:cxnSp>
        <p:nvCxnSpPr>
          <p:cNvPr id="27" name="Přímá spojnice 26"/>
          <p:cNvCxnSpPr>
            <a:endCxn id="24" idx="2"/>
          </p:cNvCxnSpPr>
          <p:nvPr/>
        </p:nvCxnSpPr>
        <p:spPr>
          <a:xfrm flipV="1">
            <a:off x="2483768" y="2016037"/>
            <a:ext cx="3268365" cy="21398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23" idx="2"/>
          </p:cNvCxnSpPr>
          <p:nvPr/>
        </p:nvCxnSpPr>
        <p:spPr>
          <a:xfrm>
            <a:off x="3671900" y="2019810"/>
            <a:ext cx="1692188" cy="8548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25" idx="0"/>
          </p:cNvCxnSpPr>
          <p:nvPr/>
        </p:nvCxnSpPr>
        <p:spPr>
          <a:xfrm>
            <a:off x="1691680" y="3147814"/>
            <a:ext cx="2081535" cy="15583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22" idx="2"/>
          </p:cNvCxnSpPr>
          <p:nvPr/>
        </p:nvCxnSpPr>
        <p:spPr>
          <a:xfrm>
            <a:off x="1511660" y="2025517"/>
            <a:ext cx="2070230" cy="16983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848" y="492443"/>
            <a:ext cx="596200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33.6 Další zajímavosti -  sudokopytníci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164" y="962313"/>
            <a:ext cx="3844426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složený žaludek </a:t>
            </a:r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sudokopytníků - přežvýkavců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předžaludek - 3 č. - </a:t>
            </a:r>
            <a:r>
              <a:rPr lang="cs-CZ" sz="1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bachor, čepec a </a:t>
            </a:r>
            <a:r>
              <a:rPr lang="cs-CZ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kniha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vlastní žaludek – </a:t>
            </a:r>
            <a:r>
              <a:rPr lang="cs-CZ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slez</a:t>
            </a:r>
            <a:endParaRPr lang="cs-CZ" sz="1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members.chello.cz/vitek/Pr8/img0006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" y="1700976"/>
            <a:ext cx="3860078" cy="22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ubor:Moose in Gros Ventre Campgroud 4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5189" b="5091"/>
          <a:stretch/>
        </p:blipFill>
        <p:spPr bwMode="auto">
          <a:xfrm>
            <a:off x="3971910" y="962313"/>
            <a:ext cx="2900572" cy="18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2010 Finland Pallastunturi Rangifer tarandus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4586" r="22862" b="2859"/>
          <a:stretch/>
        </p:blipFill>
        <p:spPr bwMode="auto">
          <a:xfrm>
            <a:off x="6879750" y="650952"/>
            <a:ext cx="2264250" cy="21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79750" y="650952"/>
            <a:ext cx="1176602" cy="33855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 polární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22196" y="830997"/>
            <a:ext cx="1338686" cy="33855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evropský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upload.wikimedia.org/wikipedia/commons/6/6a/Lama_animal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4235" r="16544" b="2214"/>
          <a:stretch/>
        </p:blipFill>
        <p:spPr bwMode="auto">
          <a:xfrm>
            <a:off x="6890296" y="2843921"/>
            <a:ext cx="2239168" cy="22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urian\AppData\Local\Microsoft\Windows\Temporary Internet Files\Content.IE5\WBWG1MW5\MP900403846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48423" r="11970" b="4726"/>
          <a:stretch/>
        </p:blipFill>
        <p:spPr bwMode="auto">
          <a:xfrm>
            <a:off x="3905582" y="3136379"/>
            <a:ext cx="3322580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022006" y="2852974"/>
            <a:ext cx="1450286" cy="33855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irafy - Afrika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92202" y="2843921"/>
            <a:ext cx="1813748" cy="33855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lamy – J. Amerika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5874" y="4123357"/>
            <a:ext cx="367900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Další přežvýkavci: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tur,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buvol, bizon,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jak, pižmoň, koza,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ovce,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muflon, gazela, pakůň, vidloroh,…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237682" y="726103"/>
            <a:ext cx="1512168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Camels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brown ca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7" y="2067694"/>
            <a:ext cx="39528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ydQ4pWasBbw/UEBp_GXztYI/AAAAAAAAPV8/fjMZw60jEIM/s1600/Camel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3" y="1435517"/>
            <a:ext cx="3894881" cy="29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délník 49"/>
          <p:cNvSpPr/>
          <p:nvPr/>
        </p:nvSpPr>
        <p:spPr>
          <a:xfrm>
            <a:off x="2233066" y="617637"/>
            <a:ext cx="18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Two-humped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camel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Asia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6012160" y="649159"/>
            <a:ext cx="172819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Dromedary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camel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Arabia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97730" y="1434376"/>
            <a:ext cx="41399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Hump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filled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Přímá spojnice 54"/>
          <p:cNvCxnSpPr/>
          <p:nvPr/>
        </p:nvCxnSpPr>
        <p:spPr>
          <a:xfrm>
            <a:off x="755576" y="1803708"/>
            <a:ext cx="648072" cy="6387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délník 57"/>
          <p:cNvSpPr/>
          <p:nvPr/>
        </p:nvSpPr>
        <p:spPr>
          <a:xfrm>
            <a:off x="4513907" y="4515966"/>
            <a:ext cx="4139952" cy="338554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lvl="0"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Camels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serve as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20987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Prase divoké je…?</a:t>
                      </a:r>
                      <a:endParaRPr lang="cs-CZ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sudokopytník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přežvýkavec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lichokopytník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přežvýkavec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sudokopytník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nepřežvýkavec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lichokopytník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nepřežvýkavec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Složený žaludek přežvýkavců má tyto části:</a:t>
                      </a:r>
                      <a:endParaRPr lang="cs-CZ" sz="14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bachor, čepice, kniha, slez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bachor, čepec, kniha, slez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bachor, čepice, kniha, sliz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bachor, čepec, kniha, sliz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má velbloud ve svých hrbech?</a:t>
                      </a:r>
                      <a:endParaRPr lang="cs-CZ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vodu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svaly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tuk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kůži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tři zvířata patří rozhodně k sobě?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rase divoké, tur domácí, zebra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velbloud,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lama, nosorožec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žirafa, velbloud, pakůň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zebra, nosorožec, žirafa, 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088874"/>
            <a:ext cx="734481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http://www.nature-photogallery.eu/cz/foto/663-prase-divoke/?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puvod=27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http://www.wildphoto.eu/?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page=fotografie&amp;photo=160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http://www.virtualdogsandhorses.estranky.cz/fotoalbum/vyber-si-kone/mustang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members.chello.cz/vitek/zari.pr.8.htm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www.photosimon.cz/klicova-slova/prase-divoke-sus-scrofa-1028.html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www.naturfoto.cz/jelen-lesni-fotografie-845.html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http://www.biolib.cz/cz/taxonimage/id1336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http://commons.wikimedia.org/wiki/File:Burchell's_Zebra_(Etosha).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cs.wikipedia.org/wiki/Soubor:Rhinoceros_in_South_Africa_adjusted.jpg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www.prolov-pohori.cz/en/vykup-zive-zvere.html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www.naturfoto.cz/srnec-obecny-fotografie-857.html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cs.wikipedia.org/wiki/Soubor:Moose_in_Gros_Ventre_Campgroud_4.jpg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en.m.wikipedia.org/wiki/File:Lama_animal.jpg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www.factzoo.com/mammals/bactrian-camel-two-hump-asian.html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king-animal.blogspot.cz/2012/08/camel.html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1038</Words>
  <Application>Microsoft Office PowerPoint</Application>
  <PresentationFormat>Předvádění na obrazovce (16:9)</PresentationFormat>
  <Paragraphs>168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33.1 Sudokopytníci, lichokopytníci</vt:lpstr>
      <vt:lpstr>33.2 Co už víme? </vt:lpstr>
      <vt:lpstr>33.3 Co se dozvíme o sudokopytnících?</vt:lpstr>
      <vt:lpstr>Prezentace aplikace PowerPoint</vt:lpstr>
      <vt:lpstr>33.5 Procvičení a příklady</vt:lpstr>
      <vt:lpstr>33.6 Další zajímavosti -  sudokopytníci</vt:lpstr>
      <vt:lpstr>33.7 CLIL</vt:lpstr>
      <vt:lpstr>33.8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520</cp:revision>
  <dcterms:created xsi:type="dcterms:W3CDTF">2010-10-18T18:21:56Z</dcterms:created>
  <dcterms:modified xsi:type="dcterms:W3CDTF">2013-07-11T12:59:22Z</dcterms:modified>
</cp:coreProperties>
</file>